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355" r:id="rId2"/>
    <p:sldId id="356" r:id="rId3"/>
    <p:sldId id="354" r:id="rId4"/>
    <p:sldId id="285" r:id="rId5"/>
    <p:sldId id="264" r:id="rId6"/>
    <p:sldId id="286" r:id="rId7"/>
    <p:sldId id="291" r:id="rId8"/>
    <p:sldId id="292" r:id="rId9"/>
    <p:sldId id="293" r:id="rId10"/>
    <p:sldId id="294" r:id="rId11"/>
    <p:sldId id="257" r:id="rId12"/>
    <p:sldId id="295" r:id="rId13"/>
    <p:sldId id="296" r:id="rId14"/>
    <p:sldId id="290"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287" r:id="rId32"/>
    <p:sldId id="313" r:id="rId33"/>
    <p:sldId id="314" r:id="rId34"/>
    <p:sldId id="315" r:id="rId35"/>
    <p:sldId id="288" r:id="rId36"/>
    <p:sldId id="316" r:id="rId37"/>
    <p:sldId id="317" r:id="rId38"/>
    <p:sldId id="318" r:id="rId39"/>
    <p:sldId id="319" r:id="rId40"/>
    <p:sldId id="320" r:id="rId41"/>
    <p:sldId id="260" r:id="rId42"/>
    <p:sldId id="261" r:id="rId43"/>
    <p:sldId id="321" r:id="rId44"/>
    <p:sldId id="322" r:id="rId45"/>
    <p:sldId id="323" r:id="rId46"/>
    <p:sldId id="324" r:id="rId47"/>
    <p:sldId id="266" r:id="rId48"/>
    <p:sldId id="325" r:id="rId49"/>
    <p:sldId id="326" r:id="rId50"/>
    <p:sldId id="269" r:id="rId51"/>
    <p:sldId id="327" r:id="rId52"/>
    <p:sldId id="328" r:id="rId53"/>
    <p:sldId id="329" r:id="rId54"/>
    <p:sldId id="330" r:id="rId55"/>
    <p:sldId id="256" r:id="rId56"/>
    <p:sldId id="259" r:id="rId57"/>
    <p:sldId id="274" r:id="rId58"/>
    <p:sldId id="258" r:id="rId59"/>
    <p:sldId id="262" r:id="rId60"/>
    <p:sldId id="263" r:id="rId61"/>
    <p:sldId id="265" r:id="rId62"/>
    <p:sldId id="267" r:id="rId63"/>
    <p:sldId id="268" r:id="rId64"/>
    <p:sldId id="270" r:id="rId65"/>
    <p:sldId id="271" r:id="rId66"/>
    <p:sldId id="272" r:id="rId67"/>
    <p:sldId id="273" r:id="rId68"/>
    <p:sldId id="277" r:id="rId69"/>
    <p:sldId id="278" r:id="rId70"/>
    <p:sldId id="275" r:id="rId71"/>
    <p:sldId id="279" r:id="rId72"/>
    <p:sldId id="276" r:id="rId73"/>
    <p:sldId id="280" r:id="rId74"/>
    <p:sldId id="282" r:id="rId75"/>
    <p:sldId id="283" r:id="rId76"/>
    <p:sldId id="284" r:id="rId77"/>
    <p:sldId id="281" r:id="rId78"/>
    <p:sldId id="331" r:id="rId79"/>
    <p:sldId id="332" r:id="rId80"/>
    <p:sldId id="333" r:id="rId81"/>
    <p:sldId id="334" r:id="rId82"/>
    <p:sldId id="335" r:id="rId83"/>
    <p:sldId id="289"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113"/>
  </p:normalViewPr>
  <p:slideViewPr>
    <p:cSldViewPr snapToGrid="0" snapToObjects="1">
      <p:cViewPr varScale="1">
        <p:scale>
          <a:sx n="95" d="100"/>
          <a:sy n="95" d="100"/>
        </p:scale>
        <p:origin x="1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DA53B-C75D-A64B-8BD3-D33427210647}" type="datetimeFigureOut">
              <a:rPr kumimoji="1" lang="zh-CN" altLang="en-US" smtClean="0"/>
              <a:t>2020/11/23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3B5D1-BAB2-CE40-B299-D63A87427D25}" type="slidenum">
              <a:rPr kumimoji="1" lang="zh-CN" altLang="en-US" smtClean="0"/>
              <a:t>‹#›</a:t>
            </a:fld>
            <a:endParaRPr kumimoji="1" lang="zh-CN" altLang="en-US"/>
          </a:p>
        </p:txBody>
      </p:sp>
    </p:spTree>
    <p:extLst>
      <p:ext uri="{BB962C8B-B14F-4D97-AF65-F5344CB8AC3E}">
        <p14:creationId xmlns:p14="http://schemas.microsoft.com/office/powerpoint/2010/main" val="281582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1</a:t>
            </a:fld>
            <a:endParaRPr kumimoji="1" lang="zh-CN" altLang="en-US"/>
          </a:p>
        </p:txBody>
      </p:sp>
    </p:spTree>
    <p:extLst>
      <p:ext uri="{BB962C8B-B14F-4D97-AF65-F5344CB8AC3E}">
        <p14:creationId xmlns:p14="http://schemas.microsoft.com/office/powerpoint/2010/main" val="21389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10</a:t>
            </a:fld>
            <a:endParaRPr kumimoji="1" lang="zh-CN" altLang="en-US"/>
          </a:p>
        </p:txBody>
      </p:sp>
    </p:spTree>
    <p:extLst>
      <p:ext uri="{BB962C8B-B14F-4D97-AF65-F5344CB8AC3E}">
        <p14:creationId xmlns:p14="http://schemas.microsoft.com/office/powerpoint/2010/main" val="127358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Hexokinase:p9</a:t>
            </a:r>
          </a:p>
          <a:p>
            <a:r>
              <a:rPr kumimoji="1" lang="en-US" altLang="zh-CN" dirty="0"/>
              <a:t>Phospho-fructokinase-1:p10</a:t>
            </a:r>
          </a:p>
          <a:p>
            <a:r>
              <a:rPr kumimoji="1" lang="en-US" altLang="zh-CN" dirty="0"/>
              <a:t>Aldolase &amp; triose~:p11</a:t>
            </a:r>
          </a:p>
          <a:p>
            <a:r>
              <a:rPr kumimoji="1" lang="en-US" altLang="zh-CN" dirty="0"/>
              <a:t>Pyruvate kinase:p12</a:t>
            </a:r>
          </a:p>
          <a:p>
            <a:r>
              <a:rPr kumimoji="1" lang="en-US" altLang="zh-CN" dirty="0"/>
              <a:t>Some important figures:p14</a:t>
            </a:r>
          </a:p>
          <a:p>
            <a:r>
              <a:rPr kumimoji="1" lang="en-US" altLang="zh-CN" dirty="0"/>
              <a:t>Preparatory phase:p15</a:t>
            </a:r>
          </a:p>
          <a:p>
            <a:r>
              <a:rPr kumimoji="1" lang="en-US" altLang="zh-CN" dirty="0"/>
              <a:t>Payoff phase:p16</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11</a:t>
            </a:fld>
            <a:endParaRPr kumimoji="1" lang="zh-CN" altLang="en-US"/>
          </a:p>
        </p:txBody>
      </p:sp>
    </p:spTree>
    <p:extLst>
      <p:ext uri="{BB962C8B-B14F-4D97-AF65-F5344CB8AC3E}">
        <p14:creationId xmlns:p14="http://schemas.microsoft.com/office/powerpoint/2010/main" val="1023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12</a:t>
            </a:fld>
            <a:endParaRPr kumimoji="1" lang="zh-CN" altLang="en-US"/>
          </a:p>
        </p:txBody>
      </p:sp>
    </p:spTree>
    <p:extLst>
      <p:ext uri="{BB962C8B-B14F-4D97-AF65-F5344CB8AC3E}">
        <p14:creationId xmlns:p14="http://schemas.microsoft.com/office/powerpoint/2010/main" val="11106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extLst>
      <p:ext uri="{BB962C8B-B14F-4D97-AF65-F5344CB8AC3E}">
        <p14:creationId xmlns:p14="http://schemas.microsoft.com/office/powerpoint/2010/main" val="4048511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14</a:t>
            </a:fld>
            <a:endParaRPr kumimoji="1" lang="zh-CN" altLang="en-US"/>
          </a:p>
        </p:txBody>
      </p:sp>
    </p:spTree>
    <p:extLst>
      <p:ext uri="{BB962C8B-B14F-4D97-AF65-F5344CB8AC3E}">
        <p14:creationId xmlns:p14="http://schemas.microsoft.com/office/powerpoint/2010/main" val="50727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Return:p8</a:t>
            </a:r>
            <a:endParaRPr lang="zh-CN" altLang="en-US" dirty="0"/>
          </a:p>
        </p:txBody>
      </p:sp>
    </p:spTree>
    <p:extLst>
      <p:ext uri="{BB962C8B-B14F-4D97-AF65-F5344CB8AC3E}">
        <p14:creationId xmlns:p14="http://schemas.microsoft.com/office/powerpoint/2010/main" val="132884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16</a:t>
            </a:fld>
            <a:endParaRPr kumimoji="1" lang="zh-CN" altLang="en-US"/>
          </a:p>
        </p:txBody>
      </p:sp>
    </p:spTree>
    <p:extLst>
      <p:ext uri="{BB962C8B-B14F-4D97-AF65-F5344CB8AC3E}">
        <p14:creationId xmlns:p14="http://schemas.microsoft.com/office/powerpoint/2010/main" val="278066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17</a:t>
            </a:fld>
            <a:endParaRPr kumimoji="1" lang="zh-CN" altLang="en-US"/>
          </a:p>
        </p:txBody>
      </p:sp>
    </p:spTree>
    <p:extLst>
      <p:ext uri="{BB962C8B-B14F-4D97-AF65-F5344CB8AC3E}">
        <p14:creationId xmlns:p14="http://schemas.microsoft.com/office/powerpoint/2010/main" val="413313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18</a:t>
            </a:fld>
            <a:endParaRPr kumimoji="1" lang="zh-CN" altLang="en-US"/>
          </a:p>
        </p:txBody>
      </p:sp>
    </p:spTree>
    <p:extLst>
      <p:ext uri="{BB962C8B-B14F-4D97-AF65-F5344CB8AC3E}">
        <p14:creationId xmlns:p14="http://schemas.microsoft.com/office/powerpoint/2010/main" val="337282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19</a:t>
            </a:fld>
            <a:endParaRPr kumimoji="1" lang="zh-CN" altLang="en-US"/>
          </a:p>
        </p:txBody>
      </p:sp>
    </p:spTree>
    <p:extLst>
      <p:ext uri="{BB962C8B-B14F-4D97-AF65-F5344CB8AC3E}">
        <p14:creationId xmlns:p14="http://schemas.microsoft.com/office/powerpoint/2010/main" val="412472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2</a:t>
            </a:fld>
            <a:endParaRPr kumimoji="1" lang="zh-CN" altLang="en-US"/>
          </a:p>
        </p:txBody>
      </p:sp>
    </p:spTree>
    <p:extLst>
      <p:ext uri="{BB962C8B-B14F-4D97-AF65-F5344CB8AC3E}">
        <p14:creationId xmlns:p14="http://schemas.microsoft.com/office/powerpoint/2010/main" val="2406978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complex:p18</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Citrate synthase:p20</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dehydrogenase:p21</a:t>
            </a:r>
          </a:p>
          <a:p>
            <a:pPr algn="l"/>
            <a:r>
              <a:rPr kumimoji="1" lang="en-US" altLang="zh-CN" b="1" dirty="0">
                <a:solidFill>
                  <a:srgbClr val="0070C0"/>
                </a:solidFill>
                <a:latin typeface="Times New Roman" panose="02020503050405090304" pitchFamily="18" charset="0"/>
                <a:cs typeface="Times New Roman" panose="02020503050405090304" pitchFamily="18" charset="0"/>
              </a:rPr>
              <a:t>a-ketoglutarate dehydrogenase complex:p22</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synthetase:p24</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dehydrogenase:p25</a:t>
            </a:r>
          </a:p>
          <a:p>
            <a:pPr algn="l"/>
            <a:r>
              <a:rPr kumimoji="1" lang="en-US" altLang="zh-CN" b="1" dirty="0">
                <a:solidFill>
                  <a:srgbClr val="0070C0"/>
                </a:solidFill>
                <a:latin typeface="Times New Roman" panose="02020503050405090304" pitchFamily="18" charset="0"/>
                <a:cs typeface="Times New Roman" panose="02020503050405090304" pitchFamily="18" charset="0"/>
              </a:rPr>
              <a:t>Malate dehydrogenase:p26</a:t>
            </a:r>
          </a:p>
          <a:p>
            <a:pPr algn="l"/>
            <a:r>
              <a:rPr kumimoji="1" lang="en-US" altLang="zh-CN" b="1" dirty="0">
                <a:solidFill>
                  <a:srgbClr val="0070C0"/>
                </a:solidFill>
                <a:latin typeface="Times New Roman" panose="02020503050405090304" pitchFamily="18" charset="0"/>
                <a:cs typeface="Times New Roman" panose="02020503050405090304" pitchFamily="18" charset="0"/>
              </a:rPr>
              <a:t>Citric acid cycle:p27</a:t>
            </a:r>
          </a:p>
          <a:p>
            <a:r>
              <a:rPr lang="en-US" altLang="zh-CN" dirty="0"/>
              <a:t>Return:p1</a:t>
            </a:r>
            <a:endParaRPr lang="zh-CN" altLang="en-US" dirty="0"/>
          </a:p>
        </p:txBody>
      </p:sp>
    </p:spTree>
    <p:extLst>
      <p:ext uri="{BB962C8B-B14F-4D97-AF65-F5344CB8AC3E}">
        <p14:creationId xmlns:p14="http://schemas.microsoft.com/office/powerpoint/2010/main" val="350838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Mechanism:p19</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21</a:t>
            </a:fld>
            <a:endParaRPr kumimoji="1" lang="zh-CN" altLang="en-US"/>
          </a:p>
        </p:txBody>
      </p:sp>
    </p:spTree>
    <p:extLst>
      <p:ext uri="{BB962C8B-B14F-4D97-AF65-F5344CB8AC3E}">
        <p14:creationId xmlns:p14="http://schemas.microsoft.com/office/powerpoint/2010/main" val="339581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22</a:t>
            </a:fld>
            <a:endParaRPr kumimoji="1" lang="zh-CN" altLang="en-US"/>
          </a:p>
        </p:txBody>
      </p:sp>
    </p:spTree>
    <p:extLst>
      <p:ext uri="{BB962C8B-B14F-4D97-AF65-F5344CB8AC3E}">
        <p14:creationId xmlns:p14="http://schemas.microsoft.com/office/powerpoint/2010/main" val="219155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23</a:t>
            </a:fld>
            <a:endParaRPr kumimoji="1" lang="zh-CN" altLang="en-US"/>
          </a:p>
        </p:txBody>
      </p:sp>
    </p:spTree>
    <p:extLst>
      <p:ext uri="{BB962C8B-B14F-4D97-AF65-F5344CB8AC3E}">
        <p14:creationId xmlns:p14="http://schemas.microsoft.com/office/powerpoint/2010/main" val="252673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24</a:t>
            </a:fld>
            <a:endParaRPr kumimoji="1" lang="zh-CN" altLang="en-US"/>
          </a:p>
        </p:txBody>
      </p:sp>
    </p:spTree>
    <p:extLst>
      <p:ext uri="{BB962C8B-B14F-4D97-AF65-F5344CB8AC3E}">
        <p14:creationId xmlns:p14="http://schemas.microsoft.com/office/powerpoint/2010/main" val="3127109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 typical example of divergent evolution:p23</a:t>
            </a:r>
          </a:p>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25</a:t>
            </a:fld>
            <a:endParaRPr kumimoji="1" lang="zh-CN" altLang="en-US"/>
          </a:p>
        </p:txBody>
      </p:sp>
    </p:spTree>
    <p:extLst>
      <p:ext uri="{BB962C8B-B14F-4D97-AF65-F5344CB8AC3E}">
        <p14:creationId xmlns:p14="http://schemas.microsoft.com/office/powerpoint/2010/main" val="2493074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26</a:t>
            </a:fld>
            <a:endParaRPr kumimoji="1" lang="zh-CN" altLang="en-US"/>
          </a:p>
        </p:txBody>
      </p:sp>
    </p:spTree>
    <p:extLst>
      <p:ext uri="{BB962C8B-B14F-4D97-AF65-F5344CB8AC3E}">
        <p14:creationId xmlns:p14="http://schemas.microsoft.com/office/powerpoint/2010/main" val="2000737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27</a:t>
            </a:fld>
            <a:endParaRPr kumimoji="1" lang="zh-CN" altLang="en-US"/>
          </a:p>
        </p:txBody>
      </p:sp>
    </p:spTree>
    <p:extLst>
      <p:ext uri="{BB962C8B-B14F-4D97-AF65-F5344CB8AC3E}">
        <p14:creationId xmlns:p14="http://schemas.microsoft.com/office/powerpoint/2010/main" val="4183047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28</a:t>
            </a:fld>
            <a:endParaRPr kumimoji="1" lang="zh-CN" altLang="en-US"/>
          </a:p>
        </p:txBody>
      </p:sp>
    </p:spTree>
    <p:extLst>
      <p:ext uri="{BB962C8B-B14F-4D97-AF65-F5344CB8AC3E}">
        <p14:creationId xmlns:p14="http://schemas.microsoft.com/office/powerpoint/2010/main" val="3517100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29</a:t>
            </a:fld>
            <a:endParaRPr kumimoji="1" lang="zh-CN" altLang="en-US"/>
          </a:p>
        </p:txBody>
      </p:sp>
    </p:spTree>
    <p:extLst>
      <p:ext uri="{BB962C8B-B14F-4D97-AF65-F5344CB8AC3E}">
        <p14:creationId xmlns:p14="http://schemas.microsoft.com/office/powerpoint/2010/main" val="285068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3</a:t>
            </a:fld>
            <a:endParaRPr kumimoji="1" lang="zh-CN" altLang="en-US"/>
          </a:p>
        </p:txBody>
      </p:sp>
    </p:spTree>
    <p:extLst>
      <p:ext uri="{BB962C8B-B14F-4D97-AF65-F5344CB8AC3E}">
        <p14:creationId xmlns:p14="http://schemas.microsoft.com/office/powerpoint/2010/main" val="130543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Return:p17</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30</a:t>
            </a:fld>
            <a:endParaRPr kumimoji="1" lang="zh-CN" altLang="en-US"/>
          </a:p>
        </p:txBody>
      </p:sp>
    </p:spTree>
    <p:extLst>
      <p:ext uri="{BB962C8B-B14F-4D97-AF65-F5344CB8AC3E}">
        <p14:creationId xmlns:p14="http://schemas.microsoft.com/office/powerpoint/2010/main" val="3382916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Lactic fermentation exists in animals:p29</a:t>
            </a:r>
          </a:p>
          <a:p>
            <a:r>
              <a:rPr kumimoji="1" lang="en-US" altLang="zh-CN" dirty="0"/>
              <a:t>Ethanol fermentation~:p30</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31</a:t>
            </a:fld>
            <a:endParaRPr kumimoji="1" lang="zh-CN" altLang="en-US"/>
          </a:p>
        </p:txBody>
      </p:sp>
    </p:spTree>
    <p:extLst>
      <p:ext uri="{BB962C8B-B14F-4D97-AF65-F5344CB8AC3E}">
        <p14:creationId xmlns:p14="http://schemas.microsoft.com/office/powerpoint/2010/main" val="4025491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32</a:t>
            </a:fld>
            <a:endParaRPr kumimoji="1" lang="zh-CN" altLang="en-US"/>
          </a:p>
        </p:txBody>
      </p:sp>
    </p:spTree>
    <p:extLst>
      <p:ext uri="{BB962C8B-B14F-4D97-AF65-F5344CB8AC3E}">
        <p14:creationId xmlns:p14="http://schemas.microsoft.com/office/powerpoint/2010/main" val="23627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Return:p28</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33</a:t>
            </a:fld>
            <a:endParaRPr kumimoji="1" lang="zh-CN" altLang="en-US"/>
          </a:p>
        </p:txBody>
      </p:sp>
    </p:spTree>
    <p:extLst>
      <p:ext uri="{BB962C8B-B14F-4D97-AF65-F5344CB8AC3E}">
        <p14:creationId xmlns:p14="http://schemas.microsoft.com/office/powerpoint/2010/main" val="2814660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Nonoxidative phase:p32</a:t>
            </a:r>
          </a:p>
          <a:p>
            <a:r>
              <a:rPr kumimoji="1" lang="en-US" altLang="zh-CN" dirty="0"/>
              <a:t>Oxidative phase:p33</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34</a:t>
            </a:fld>
            <a:endParaRPr kumimoji="1" lang="zh-CN" altLang="en-US"/>
          </a:p>
        </p:txBody>
      </p:sp>
    </p:spTree>
    <p:extLst>
      <p:ext uri="{BB962C8B-B14F-4D97-AF65-F5344CB8AC3E}">
        <p14:creationId xmlns:p14="http://schemas.microsoft.com/office/powerpoint/2010/main" val="401766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35</a:t>
            </a:fld>
            <a:endParaRPr kumimoji="1" lang="zh-CN" altLang="en-US"/>
          </a:p>
        </p:txBody>
      </p:sp>
    </p:spTree>
    <p:extLst>
      <p:ext uri="{BB962C8B-B14F-4D97-AF65-F5344CB8AC3E}">
        <p14:creationId xmlns:p14="http://schemas.microsoft.com/office/powerpoint/2010/main" val="1616209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Return:p31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36</a:t>
            </a:fld>
            <a:endParaRPr kumimoji="1" lang="zh-CN" altLang="en-US"/>
          </a:p>
        </p:txBody>
      </p:sp>
    </p:spTree>
    <p:extLst>
      <p:ext uri="{BB962C8B-B14F-4D97-AF65-F5344CB8AC3E}">
        <p14:creationId xmlns:p14="http://schemas.microsoft.com/office/powerpoint/2010/main" val="2636529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37</a:t>
            </a:fld>
            <a:endParaRPr kumimoji="1" lang="zh-CN" altLang="en-US"/>
          </a:p>
        </p:txBody>
      </p:sp>
    </p:spTree>
    <p:extLst>
      <p:ext uri="{BB962C8B-B14F-4D97-AF65-F5344CB8AC3E}">
        <p14:creationId xmlns:p14="http://schemas.microsoft.com/office/powerpoint/2010/main" val="25028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38</a:t>
            </a:fld>
            <a:endParaRPr kumimoji="1" lang="zh-CN" altLang="en-US"/>
          </a:p>
        </p:txBody>
      </p:sp>
    </p:spTree>
    <p:extLst>
      <p:ext uri="{BB962C8B-B14F-4D97-AF65-F5344CB8AC3E}">
        <p14:creationId xmlns:p14="http://schemas.microsoft.com/office/powerpoint/2010/main" val="1668157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Arrow——general view</a:t>
            </a:r>
          </a:p>
          <a:p>
            <a:r>
              <a:rPr lang="en-US" altLang="zh-CN" sz="1200" kern="1200" dirty="0">
                <a:solidFill>
                  <a:schemeClr val="tx1"/>
                </a:solidFill>
                <a:effectLst/>
                <a:latin typeface="+mn-lt"/>
                <a:ea typeface="+mn-ea"/>
                <a:cs typeface="+mn-cs"/>
              </a:rPr>
              <a:t>synthesis of glycerophospholipids——slide 16</a:t>
            </a:r>
          </a:p>
          <a:p>
            <a:r>
              <a:rPr lang="en-US" altLang="zh-CN" sz="1200" kern="1200" dirty="0">
                <a:solidFill>
                  <a:schemeClr val="tx1"/>
                </a:solidFill>
                <a:effectLst/>
                <a:latin typeface="+mn-lt"/>
                <a:ea typeface="+mn-ea"/>
                <a:cs typeface="+mn-cs"/>
              </a:rPr>
              <a:t>Synthesis of triacylglycerols——slide 16</a:t>
            </a:r>
          </a:p>
          <a:p>
            <a:r>
              <a:rPr lang="en-US" altLang="zh-CN" sz="1200" kern="1200" dirty="0">
                <a:solidFill>
                  <a:schemeClr val="tx1"/>
                </a:solidFill>
                <a:effectLst/>
                <a:latin typeface="+mn-lt"/>
                <a:ea typeface="+mn-ea"/>
                <a:cs typeface="+mn-cs"/>
              </a:rPr>
              <a:t>Synthesis of eicosanoid——slide 17</a:t>
            </a:r>
          </a:p>
          <a:p>
            <a:r>
              <a:rPr lang="en-US" altLang="zh-CN" sz="1200" kern="1200" dirty="0">
                <a:solidFill>
                  <a:schemeClr val="tx1"/>
                </a:solidFill>
                <a:effectLst/>
                <a:latin typeface="+mn-lt"/>
                <a:ea typeface="+mn-ea"/>
                <a:cs typeface="+mn-cs"/>
              </a:rPr>
              <a:t>Synthesis of leukotrienes——slide 18</a:t>
            </a:r>
          </a:p>
          <a:p>
            <a:r>
              <a:rPr lang="en-US" altLang="zh-CN" sz="1200" kern="1200" dirty="0">
                <a:solidFill>
                  <a:schemeClr val="tx1"/>
                </a:solidFill>
                <a:effectLst/>
                <a:latin typeface="+mn-lt"/>
                <a:ea typeface="+mn-ea"/>
                <a:cs typeface="+mn-cs"/>
              </a:rPr>
              <a:t>Beta-oxidation——slide 4</a:t>
            </a:r>
          </a:p>
          <a:p>
            <a:r>
              <a:rPr lang="en-US" altLang="zh-CN" sz="1200" kern="1200" dirty="0">
                <a:solidFill>
                  <a:schemeClr val="tx1"/>
                </a:solidFill>
                <a:effectLst/>
                <a:latin typeface="+mn-lt"/>
                <a:ea typeface="+mn-ea"/>
                <a:cs typeface="+mn-cs"/>
              </a:rPr>
              <a:t>Fatty acid synthesis——slide 9</a:t>
            </a: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Ketone bodies breakdown——slide 8</a:t>
            </a:r>
          </a:p>
          <a:p>
            <a:r>
              <a:rPr lang="en-US" altLang="zh-CN" sz="1200" kern="1200" dirty="0">
                <a:solidFill>
                  <a:schemeClr val="tx1"/>
                </a:solidFill>
                <a:effectLst/>
                <a:latin typeface="+mn-lt"/>
                <a:ea typeface="+mn-ea"/>
                <a:cs typeface="+mn-cs"/>
              </a:rPr>
              <a:t>Mobilization——slide 3</a:t>
            </a:r>
          </a:p>
          <a:p>
            <a:r>
              <a:rPr lang="en-US" altLang="zh-CN" sz="1200" kern="1200" dirty="0">
                <a:solidFill>
                  <a:schemeClr val="tx1"/>
                </a:solidFill>
                <a:effectLst/>
                <a:latin typeface="+mn-lt"/>
                <a:ea typeface="+mn-ea"/>
                <a:cs typeface="+mn-cs"/>
              </a:rPr>
              <a:t>Digestion and transport——slide 2</a:t>
            </a:r>
          </a:p>
          <a:p>
            <a:r>
              <a:rPr lang="en-US" altLang="zh-CN" sz="1200" kern="1200" dirty="0">
                <a:solidFill>
                  <a:schemeClr val="tx1"/>
                </a:solidFill>
                <a:effectLst/>
                <a:latin typeface="+mn-lt"/>
                <a:ea typeface="+mn-ea"/>
                <a:cs typeface="+mn-cs"/>
              </a:rPr>
              <a:t>Cholesterol synthesis——slide 19</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55</a:t>
            </a:fld>
            <a:endParaRPr lang="en-US"/>
          </a:p>
        </p:txBody>
      </p:sp>
    </p:spTree>
    <p:extLst>
      <p:ext uri="{BB962C8B-B14F-4D97-AF65-F5344CB8AC3E}">
        <p14:creationId xmlns:p14="http://schemas.microsoft.com/office/powerpoint/2010/main" val="43948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Oxidative~:p18</a:t>
            </a:r>
          </a:p>
          <a:p>
            <a:r>
              <a:rPr lang="en-US" altLang="zh-CN" dirty="0"/>
              <a:t>Glycolysis:p8</a:t>
            </a:r>
          </a:p>
          <a:p>
            <a:r>
              <a:rPr lang="en-US" altLang="zh-CN" dirty="0"/>
              <a:t>Entry~:p13</a:t>
            </a:r>
          </a:p>
          <a:p>
            <a:r>
              <a:rPr lang="en-US" altLang="zh-CN" dirty="0"/>
              <a:t>Glycogen breakdown:p2</a:t>
            </a:r>
          </a:p>
          <a:p>
            <a:r>
              <a:rPr lang="en-US" altLang="zh-CN" dirty="0"/>
              <a:t>The pentose~:p31</a:t>
            </a:r>
          </a:p>
          <a:p>
            <a:r>
              <a:rPr lang="en-US" altLang="zh-CN" dirty="0"/>
              <a:t>Fermentation:p28</a:t>
            </a:r>
          </a:p>
          <a:p>
            <a:r>
              <a:rPr lang="en-US" altLang="zh-CN" dirty="0"/>
              <a:t>Citric~:p17</a:t>
            </a:r>
          </a:p>
          <a:p>
            <a:endParaRPr lang="zh-CN" altLang="en-US" dirty="0"/>
          </a:p>
        </p:txBody>
      </p:sp>
    </p:spTree>
    <p:extLst>
      <p:ext uri="{BB962C8B-B14F-4D97-AF65-F5344CB8AC3E}">
        <p14:creationId xmlns:p14="http://schemas.microsoft.com/office/powerpoint/2010/main" val="79666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Arrow——slide 1</a:t>
            </a:r>
          </a:p>
          <a:p>
            <a:r>
              <a:rPr lang="en-US" altLang="zh-CN" sz="1200" kern="1200" dirty="0">
                <a:solidFill>
                  <a:schemeClr val="tx1"/>
                </a:solidFill>
                <a:effectLst/>
                <a:latin typeface="+mn-lt"/>
                <a:ea typeface="+mn-ea"/>
                <a:cs typeface="+mn-cs"/>
              </a:rPr>
              <a:t>Glycolytic pathway——</a:t>
            </a:r>
            <a:r>
              <a:rPr lang="en-US" altLang="zh-CN" sz="1200" kern="1200" dirty="0">
                <a:solidFill>
                  <a:schemeClr val="accent2">
                    <a:lumMod val="75000"/>
                  </a:schemeClr>
                </a:solidFill>
                <a:effectLst/>
                <a:latin typeface="+mn-lt"/>
                <a:ea typeface="+mn-ea"/>
                <a:cs typeface="+mn-cs"/>
              </a:rPr>
              <a:t>glucose metabolism</a:t>
            </a:r>
            <a:endParaRPr lang="zh-CN" altLang="en-US" sz="1200" kern="1200" dirty="0">
              <a:solidFill>
                <a:schemeClr val="accent2">
                  <a:lumMod val="75000"/>
                </a:schemeClr>
              </a:solidFill>
              <a:effectLst/>
              <a:latin typeface="+mn-lt"/>
              <a:ea typeface="+mn-ea"/>
              <a:cs typeface="+mn-cs"/>
            </a:endParaRPr>
          </a:p>
          <a:p>
            <a:r>
              <a:rPr lang="en-US" altLang="zh-CN" sz="1200" kern="1200" dirty="0">
                <a:solidFill>
                  <a:schemeClr val="accent2">
                    <a:lumMod val="75000"/>
                  </a:schemeClr>
                </a:solidFill>
                <a:effectLst/>
                <a:latin typeface="+mn-lt"/>
                <a:ea typeface="+mn-ea"/>
                <a:cs typeface="+mn-cs"/>
              </a:rPr>
              <a:t>fatty acid——slide 4</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56</a:t>
            </a:fld>
            <a:endParaRPr lang="en-US"/>
          </a:p>
        </p:txBody>
      </p:sp>
    </p:spTree>
    <p:extLst>
      <p:ext uri="{BB962C8B-B14F-4D97-AF65-F5344CB8AC3E}">
        <p14:creationId xmlns:p14="http://schemas.microsoft.com/office/powerpoint/2010/main" val="149250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p>
          <a:p>
            <a:r>
              <a:rPr kumimoji="1" lang="en-US" altLang="zh-CN" dirty="0"/>
              <a:t>Fatty acid——</a:t>
            </a:r>
            <a:r>
              <a:rPr kumimoji="1" lang="el-GR" altLang="zh-CN" dirty="0"/>
              <a:t>β-</a:t>
            </a:r>
            <a:r>
              <a:rPr kumimoji="1" lang="el-GR" altLang="zh-CN" dirty="0" err="1"/>
              <a:t>oxidation</a:t>
            </a:r>
            <a:endParaRPr kumimoji="1" lang="en-US" altLang="zh-CN" dirty="0"/>
          </a:p>
        </p:txBody>
      </p:sp>
      <p:sp>
        <p:nvSpPr>
          <p:cNvPr id="4" name="灯片编号占位符 3"/>
          <p:cNvSpPr>
            <a:spLocks noGrp="1"/>
          </p:cNvSpPr>
          <p:nvPr>
            <p:ph type="sldNum" sz="quarter" idx="5"/>
          </p:nvPr>
        </p:nvSpPr>
        <p:spPr/>
        <p:txBody>
          <a:bodyPr/>
          <a:lstStyle/>
          <a:p>
            <a:fld id="{6815951D-B170-B843-86B3-A198780154DA}" type="slidenum">
              <a:rPr lang="en-US" smtClean="0"/>
              <a:t>57</a:t>
            </a:fld>
            <a:endParaRPr lang="en-US"/>
          </a:p>
        </p:txBody>
      </p:sp>
    </p:spTree>
    <p:extLst>
      <p:ext uri="{BB962C8B-B14F-4D97-AF65-F5344CB8AC3E}">
        <p14:creationId xmlns:p14="http://schemas.microsoft.com/office/powerpoint/2010/main" val="1331206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Malonyl-CoA——slide 9</a:t>
            </a:r>
          </a:p>
          <a:p>
            <a:r>
              <a:rPr lang="en-US" altLang="zh-CN" sz="1200" kern="1200" dirty="0">
                <a:solidFill>
                  <a:schemeClr val="tx1"/>
                </a:solidFill>
                <a:effectLst/>
                <a:latin typeface="+mn-lt"/>
                <a:ea typeface="+mn-ea"/>
                <a:cs typeface="+mn-cs"/>
              </a:rPr>
              <a:t>Carnitine transferase I——slide 6</a:t>
            </a:r>
          </a:p>
          <a:p>
            <a:r>
              <a:rPr lang="en-US" altLang="zh-CN" sz="1200" kern="1200" dirty="0">
                <a:solidFill>
                  <a:schemeClr val="tx1"/>
                </a:solidFill>
                <a:effectLst/>
                <a:latin typeface="+mn-lt"/>
                <a:ea typeface="+mn-ea"/>
                <a:cs typeface="+mn-cs"/>
              </a:rPr>
              <a:t>Carnitine transferase II——slide 6</a:t>
            </a:r>
          </a:p>
          <a:p>
            <a:r>
              <a:rPr lang="en-US" altLang="zh-CN" sz="1200" kern="1200" dirty="0">
                <a:solidFill>
                  <a:schemeClr val="tx1"/>
                </a:solidFill>
                <a:effectLst/>
                <a:latin typeface="+mn-lt"/>
                <a:ea typeface="+mn-ea"/>
                <a:cs typeface="+mn-cs"/>
              </a:rPr>
              <a:t>Coenzyme B12——slide 7</a:t>
            </a:r>
          </a:p>
          <a:p>
            <a:r>
              <a:rPr lang="en-US" altLang="zh-CN" sz="1200" kern="1200" dirty="0">
                <a:solidFill>
                  <a:schemeClr val="tx1"/>
                </a:solidFill>
                <a:effectLst/>
                <a:latin typeface="+mn-lt"/>
                <a:ea typeface="+mn-ea"/>
                <a:cs typeface="+mn-cs"/>
              </a:rPr>
              <a:t>cholesterol biosynthesis——slide 19</a:t>
            </a:r>
          </a:p>
          <a:p>
            <a:r>
              <a:rPr lang="en-US" altLang="zh-CN" sz="1200" kern="1200" dirty="0">
                <a:solidFill>
                  <a:schemeClr val="tx1"/>
                </a:solidFill>
                <a:effectLst/>
                <a:latin typeface="+mn-lt"/>
                <a:ea typeface="+mn-ea"/>
                <a:cs typeface="+mn-cs"/>
              </a:rPr>
              <a:t>Fatty acid biosynthesis——slide 9</a:t>
            </a:r>
          </a:p>
          <a:p>
            <a:r>
              <a:rPr lang="en-US" altLang="zh-CN" sz="1200" kern="1200" dirty="0">
                <a:solidFill>
                  <a:schemeClr val="tx1"/>
                </a:solidFill>
                <a:effectLst/>
                <a:latin typeface="+mn-lt"/>
                <a:ea typeface="+mn-ea"/>
                <a:cs typeface="+mn-cs"/>
              </a:rPr>
              <a:t>The citrate acid cycle——citric acid cycle</a:t>
            </a: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ketone bodies synthesis——slide 8</a:t>
            </a:r>
          </a:p>
          <a:p>
            <a:r>
              <a:rPr lang="en-US" altLang="zh-CN" sz="1200" kern="1200" dirty="0">
                <a:solidFill>
                  <a:schemeClr val="tx1"/>
                </a:solidFill>
                <a:effectLst/>
                <a:latin typeface="+mn-lt"/>
                <a:ea typeface="+mn-ea"/>
                <a:cs typeface="+mn-cs"/>
              </a:rPr>
              <a:t>Fatty acyl-CoA synthetase(fatty acid </a:t>
            </a:r>
            <a:r>
              <a:rPr lang="en-US" altLang="zh-CN" sz="1200" kern="1200" dirty="0" err="1">
                <a:solidFill>
                  <a:schemeClr val="tx1"/>
                </a:solidFill>
                <a:effectLst/>
                <a:latin typeface="+mn-lt"/>
                <a:ea typeface="+mn-ea"/>
                <a:cs typeface="+mn-cs"/>
              </a:rPr>
              <a:t>thiokinase</a:t>
            </a:r>
            <a:r>
              <a:rPr lang="en-US" altLang="zh-CN" sz="1200" kern="1200" dirty="0">
                <a:solidFill>
                  <a:schemeClr val="tx1"/>
                </a:solidFill>
                <a:effectLst/>
                <a:latin typeface="+mn-lt"/>
                <a:ea typeface="+mn-ea"/>
                <a:cs typeface="+mn-cs"/>
              </a:rPr>
              <a:t>)——slide 5</a:t>
            </a:r>
          </a:p>
          <a:p>
            <a:r>
              <a:rPr lang="en-US" altLang="zh-CN" sz="1200" kern="1200" dirty="0">
                <a:solidFill>
                  <a:schemeClr val="tx1"/>
                </a:solidFill>
                <a:effectLst/>
                <a:latin typeface="+mn-lt"/>
                <a:ea typeface="+mn-ea"/>
                <a:cs typeface="+mn-cs"/>
              </a:rPr>
              <a:t>The citric acid cycle——the citric acid cycle</a:t>
            </a:r>
          </a:p>
          <a:p>
            <a:r>
              <a:rPr lang="en-US" altLang="zh-CN" sz="1200" kern="1200" dirty="0">
                <a:solidFill>
                  <a:schemeClr val="tx1"/>
                </a:solidFill>
                <a:effectLst/>
                <a:latin typeface="+mn-lt"/>
                <a:ea typeface="+mn-ea"/>
                <a:cs typeface="+mn-cs"/>
              </a:rPr>
              <a:t>Arrow——slide 1</a:t>
            </a:r>
          </a:p>
          <a:p>
            <a:endParaRPr lang="en-US" dirty="0"/>
          </a:p>
        </p:txBody>
      </p:sp>
      <p:sp>
        <p:nvSpPr>
          <p:cNvPr id="4" name="Slide Number Placeholder 3"/>
          <p:cNvSpPr>
            <a:spLocks noGrp="1"/>
          </p:cNvSpPr>
          <p:nvPr>
            <p:ph type="sldNum" sz="quarter" idx="5"/>
          </p:nvPr>
        </p:nvSpPr>
        <p:spPr/>
        <p:txBody>
          <a:bodyPr/>
          <a:lstStyle/>
          <a:p>
            <a:fld id="{6815951D-B170-B843-86B3-A198780154DA}" type="slidenum">
              <a:rPr lang="en-US" smtClean="0"/>
              <a:t>58</a:t>
            </a:fld>
            <a:endParaRPr lang="en-US"/>
          </a:p>
        </p:txBody>
      </p:sp>
    </p:spTree>
    <p:extLst>
      <p:ext uri="{BB962C8B-B14F-4D97-AF65-F5344CB8AC3E}">
        <p14:creationId xmlns:p14="http://schemas.microsoft.com/office/powerpoint/2010/main" val="4209043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59</a:t>
            </a:fld>
            <a:endParaRPr lang="en-US"/>
          </a:p>
        </p:txBody>
      </p:sp>
    </p:spTree>
    <p:extLst>
      <p:ext uri="{BB962C8B-B14F-4D97-AF65-F5344CB8AC3E}">
        <p14:creationId xmlns:p14="http://schemas.microsoft.com/office/powerpoint/2010/main" val="2680448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60</a:t>
            </a:fld>
            <a:endParaRPr lang="en-US"/>
          </a:p>
        </p:txBody>
      </p:sp>
    </p:spTree>
    <p:extLst>
      <p:ext uri="{BB962C8B-B14F-4D97-AF65-F5344CB8AC3E}">
        <p14:creationId xmlns:p14="http://schemas.microsoft.com/office/powerpoint/2010/main" val="1324493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4</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61</a:t>
            </a:fld>
            <a:endParaRPr lang="en-US"/>
          </a:p>
        </p:txBody>
      </p:sp>
    </p:spTree>
    <p:extLst>
      <p:ext uri="{BB962C8B-B14F-4D97-AF65-F5344CB8AC3E}">
        <p14:creationId xmlns:p14="http://schemas.microsoft.com/office/powerpoint/2010/main" val="2533545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62</a:t>
            </a:fld>
            <a:endParaRPr lang="en-US"/>
          </a:p>
        </p:txBody>
      </p:sp>
    </p:spTree>
    <p:extLst>
      <p:ext uri="{BB962C8B-B14F-4D97-AF65-F5344CB8AC3E}">
        <p14:creationId xmlns:p14="http://schemas.microsoft.com/office/powerpoint/2010/main" val="82400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shuttle pathway——slide 12</a:t>
            </a:r>
          </a:p>
          <a:p>
            <a:r>
              <a:rPr lang="en-US" altLang="zh-CN" sz="1200" kern="1200" dirty="0">
                <a:solidFill>
                  <a:schemeClr val="tx1"/>
                </a:solidFill>
                <a:effectLst/>
                <a:latin typeface="+mn-lt"/>
                <a:ea typeface="+mn-ea"/>
                <a:cs typeface="+mn-cs"/>
              </a:rPr>
              <a:t>ACC——slide 13</a:t>
            </a:r>
          </a:p>
          <a:p>
            <a:r>
              <a:rPr lang="en-US" altLang="zh-CN" sz="1200" kern="1200" dirty="0">
                <a:solidFill>
                  <a:schemeClr val="tx1"/>
                </a:solidFill>
                <a:effectLst/>
                <a:latin typeface="+mn-lt"/>
                <a:ea typeface="+mn-ea"/>
                <a:cs typeface="+mn-cs"/>
              </a:rPr>
              <a:t>Fatty acid synthase——slide 10</a:t>
            </a:r>
          </a:p>
          <a:p>
            <a:r>
              <a:rPr lang="en-US" altLang="zh-CN" sz="1200" kern="1200" dirty="0">
                <a:solidFill>
                  <a:schemeClr val="tx1"/>
                </a:solidFill>
                <a:effectLst/>
                <a:latin typeface="+mn-lt"/>
                <a:ea typeface="+mn-ea"/>
                <a:cs typeface="+mn-cs"/>
              </a:rPr>
              <a:t>Arrow——slide 1</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63</a:t>
            </a:fld>
            <a:endParaRPr lang="en-US"/>
          </a:p>
        </p:txBody>
      </p:sp>
    </p:spTree>
    <p:extLst>
      <p:ext uri="{BB962C8B-B14F-4D97-AF65-F5344CB8AC3E}">
        <p14:creationId xmlns:p14="http://schemas.microsoft.com/office/powerpoint/2010/main" val="2333306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65</a:t>
            </a:fld>
            <a:endParaRPr lang="en-US"/>
          </a:p>
        </p:txBody>
      </p:sp>
    </p:spTree>
    <p:extLst>
      <p:ext uri="{BB962C8B-B14F-4D97-AF65-F5344CB8AC3E}">
        <p14:creationId xmlns:p14="http://schemas.microsoft.com/office/powerpoint/2010/main" val="2060454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66</a:t>
            </a:fld>
            <a:endParaRPr lang="en-US"/>
          </a:p>
        </p:txBody>
      </p:sp>
    </p:spTree>
    <p:extLst>
      <p:ext uri="{BB962C8B-B14F-4D97-AF65-F5344CB8AC3E}">
        <p14:creationId xmlns:p14="http://schemas.microsoft.com/office/powerpoint/2010/main" val="322651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Glycogen phosphorylase:p3</a:t>
            </a:r>
          </a:p>
          <a:p>
            <a:r>
              <a:rPr kumimoji="1" lang="en-US" altLang="zh-CN" dirty="0"/>
              <a:t>Debranching enzyme:p5</a:t>
            </a:r>
          </a:p>
          <a:p>
            <a:r>
              <a:rPr kumimoji="1" lang="en-US" altLang="zh-CN" dirty="0"/>
              <a:t>Phosphoglucomutase:p6</a:t>
            </a:r>
          </a:p>
          <a:p>
            <a:r>
              <a:rPr kumimoji="1" lang="en-US" altLang="zh-CN" dirty="0"/>
              <a:t>Glucose-6-phosphatase:p7</a:t>
            </a:r>
          </a:p>
          <a:p>
            <a:r>
              <a:rPr kumimoji="1" lang="en-US" altLang="zh-CN" dirty="0"/>
              <a:t>Return:p1</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5</a:t>
            </a:fld>
            <a:endParaRPr kumimoji="1" lang="zh-CN" altLang="en-US"/>
          </a:p>
        </p:txBody>
      </p:sp>
    </p:spTree>
    <p:extLst>
      <p:ext uri="{BB962C8B-B14F-4D97-AF65-F5344CB8AC3E}">
        <p14:creationId xmlns:p14="http://schemas.microsoft.com/office/powerpoint/2010/main" val="1755688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67</a:t>
            </a:fld>
            <a:endParaRPr lang="en-US"/>
          </a:p>
        </p:txBody>
      </p:sp>
    </p:spTree>
    <p:extLst>
      <p:ext uri="{BB962C8B-B14F-4D97-AF65-F5344CB8AC3E}">
        <p14:creationId xmlns:p14="http://schemas.microsoft.com/office/powerpoint/2010/main" val="2048130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68</a:t>
            </a:fld>
            <a:endParaRPr lang="en-US"/>
          </a:p>
        </p:txBody>
      </p:sp>
    </p:spTree>
    <p:extLst>
      <p:ext uri="{BB962C8B-B14F-4D97-AF65-F5344CB8AC3E}">
        <p14:creationId xmlns:p14="http://schemas.microsoft.com/office/powerpoint/2010/main" val="4047925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69</a:t>
            </a:fld>
            <a:endParaRPr lang="en-US"/>
          </a:p>
        </p:txBody>
      </p:sp>
    </p:spTree>
    <p:extLst>
      <p:ext uri="{BB962C8B-B14F-4D97-AF65-F5344CB8AC3E}">
        <p14:creationId xmlns:p14="http://schemas.microsoft.com/office/powerpoint/2010/main" val="1942077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70</a:t>
            </a:fld>
            <a:endParaRPr lang="en-US"/>
          </a:p>
        </p:txBody>
      </p:sp>
    </p:spTree>
    <p:extLst>
      <p:ext uri="{BB962C8B-B14F-4D97-AF65-F5344CB8AC3E}">
        <p14:creationId xmlns:p14="http://schemas.microsoft.com/office/powerpoint/2010/main" val="2654381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71</a:t>
            </a:fld>
            <a:endParaRPr lang="en-US"/>
          </a:p>
        </p:txBody>
      </p:sp>
    </p:spTree>
    <p:extLst>
      <p:ext uri="{BB962C8B-B14F-4D97-AF65-F5344CB8AC3E}">
        <p14:creationId xmlns:p14="http://schemas.microsoft.com/office/powerpoint/2010/main" val="2135762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72</a:t>
            </a:fld>
            <a:endParaRPr lang="en-US"/>
          </a:p>
        </p:txBody>
      </p:sp>
    </p:spTree>
    <p:extLst>
      <p:ext uri="{BB962C8B-B14F-4D97-AF65-F5344CB8AC3E}">
        <p14:creationId xmlns:p14="http://schemas.microsoft.com/office/powerpoint/2010/main" val="3490924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HMG-CoA reductase——slide 23</a:t>
            </a:r>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73</a:t>
            </a:fld>
            <a:endParaRPr lang="en-US"/>
          </a:p>
        </p:txBody>
      </p:sp>
    </p:spTree>
    <p:extLst>
      <p:ext uri="{BB962C8B-B14F-4D97-AF65-F5344CB8AC3E}">
        <p14:creationId xmlns:p14="http://schemas.microsoft.com/office/powerpoint/2010/main" val="1633157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Arrow——slide 19</a:t>
            </a:r>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74</a:t>
            </a:fld>
            <a:endParaRPr lang="en-US"/>
          </a:p>
        </p:txBody>
      </p:sp>
    </p:spTree>
    <p:extLst>
      <p:ext uri="{BB962C8B-B14F-4D97-AF65-F5344CB8AC3E}">
        <p14:creationId xmlns:p14="http://schemas.microsoft.com/office/powerpoint/2010/main" val="3914987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75</a:t>
            </a:fld>
            <a:endParaRPr lang="en-US"/>
          </a:p>
        </p:txBody>
      </p:sp>
    </p:spTree>
    <p:extLst>
      <p:ext uri="{BB962C8B-B14F-4D97-AF65-F5344CB8AC3E}">
        <p14:creationId xmlns:p14="http://schemas.microsoft.com/office/powerpoint/2010/main" val="1232125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76</a:t>
            </a:fld>
            <a:endParaRPr lang="en-US"/>
          </a:p>
        </p:txBody>
      </p:sp>
    </p:spTree>
    <p:extLst>
      <p:ext uri="{BB962C8B-B14F-4D97-AF65-F5344CB8AC3E}">
        <p14:creationId xmlns:p14="http://schemas.microsoft.com/office/powerpoint/2010/main" val="412698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6</a:t>
            </a:fld>
            <a:endParaRPr kumimoji="1" lang="zh-CN" altLang="en-US"/>
          </a:p>
        </p:txBody>
      </p:sp>
    </p:spTree>
    <p:extLst>
      <p:ext uri="{BB962C8B-B14F-4D97-AF65-F5344CB8AC3E}">
        <p14:creationId xmlns:p14="http://schemas.microsoft.com/office/powerpoint/2010/main" val="27203925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Arrow——slide 19</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815951D-B170-B843-86B3-A198780154DA}" type="slidenum">
              <a:rPr lang="en-US" smtClean="0"/>
              <a:t>77</a:t>
            </a:fld>
            <a:endParaRPr lang="en-US"/>
          </a:p>
        </p:txBody>
      </p:sp>
    </p:spTree>
    <p:extLst>
      <p:ext uri="{BB962C8B-B14F-4D97-AF65-F5344CB8AC3E}">
        <p14:creationId xmlns:p14="http://schemas.microsoft.com/office/powerpoint/2010/main" val="3580107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90430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6A3B5D1-BAB2-CE40-B299-D63A87427D25}" type="slidenum">
              <a:rPr kumimoji="1" lang="zh-CN" altLang="en-US" smtClean="0"/>
              <a:t>79</a:t>
            </a:fld>
            <a:endParaRPr kumimoji="1" lang="zh-CN" altLang="en-US"/>
          </a:p>
        </p:txBody>
      </p:sp>
    </p:spTree>
    <p:extLst>
      <p:ext uri="{BB962C8B-B14F-4D97-AF65-F5344CB8AC3E}">
        <p14:creationId xmlns:p14="http://schemas.microsoft.com/office/powerpoint/2010/main" val="2155724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3581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66537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614665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446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6794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747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7</a:t>
            </a:fld>
            <a:endParaRPr kumimoji="1" lang="zh-CN" altLang="en-US"/>
          </a:p>
        </p:txBody>
      </p:sp>
    </p:spTree>
    <p:extLst>
      <p:ext uri="{BB962C8B-B14F-4D97-AF65-F5344CB8AC3E}">
        <p14:creationId xmlns:p14="http://schemas.microsoft.com/office/powerpoint/2010/main" val="108255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8</a:t>
            </a:fld>
            <a:endParaRPr kumimoji="1" lang="zh-CN" altLang="en-US"/>
          </a:p>
        </p:txBody>
      </p:sp>
    </p:spTree>
    <p:extLst>
      <p:ext uri="{BB962C8B-B14F-4D97-AF65-F5344CB8AC3E}">
        <p14:creationId xmlns:p14="http://schemas.microsoft.com/office/powerpoint/2010/main" val="158893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Return:p2</a:t>
            </a:r>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9</a:t>
            </a:fld>
            <a:endParaRPr kumimoji="1" lang="zh-CN" altLang="en-US"/>
          </a:p>
        </p:txBody>
      </p:sp>
    </p:spTree>
    <p:extLst>
      <p:ext uri="{BB962C8B-B14F-4D97-AF65-F5344CB8AC3E}">
        <p14:creationId xmlns:p14="http://schemas.microsoft.com/office/powerpoint/2010/main" val="81270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4407C-09BD-A749-8D1F-1274C7BC8F3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1BCDBFA-D385-6341-9933-A5A3F9809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F7F36CB-C04F-6945-A3B6-38CB097C7110}"/>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B72B70F1-784D-8649-9869-260B914F76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B9715B-A389-5848-BBD4-9509ACD40A8D}"/>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69482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C39AE-16C1-0A49-8284-119F5468F7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3662F1-8564-CD4C-9CC4-00B13268CDD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8E86422-81B3-A240-B413-867977465F98}"/>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2C79D30F-0DF7-1546-BB9F-65BF0B6555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7B17EA6-9D21-9245-A579-015AE5D54B48}"/>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93202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47C928-C918-754A-8C33-96572A5DA50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8CE0F12-E71C-C243-B010-6FDDF2B637A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1A00F5D-36DC-8B40-8828-2B6935CD40E6}"/>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2A5B8362-D66C-4B4E-BA9A-C64F476E3C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78DAB1-4CB3-D44A-85C1-15807CDD8343}"/>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80452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3CAEC-59AC-A841-A3AB-536918CF820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DB56B46-8521-FA4D-95D4-534ACBE3780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780378F-60F5-094A-B2B9-BDF4E8119C4B}"/>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3975C9C0-BF22-9F4D-8E32-EC3C38BC356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95CE9CD-C7FC-3449-935E-70E7FF10EE45}"/>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45876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B629A-69FD-EA41-8FEB-B8CFD97806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AD22ECA-3BB1-9746-8C0E-A80A7ABD87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4E6D98B-42CF-3649-A35C-A1206713544D}"/>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59832B87-C737-E349-A200-23F4F52CF6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892FE63-1AF2-7341-B8BD-4CA22E358CF7}"/>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62519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51AAF4-B9DB-6E47-A406-1D030676C8B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DC7E299-DBFC-ED44-8E7A-17E6D07A88D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3C577CF-5478-9D40-8493-358D76D83DB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A341A48-AB88-2247-B249-1117870310A3}"/>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6" name="页脚占位符 5">
            <a:extLst>
              <a:ext uri="{FF2B5EF4-FFF2-40B4-BE49-F238E27FC236}">
                <a16:creationId xmlns:a16="http://schemas.microsoft.com/office/drawing/2014/main" id="{7DBC04F5-FD0A-DD49-976C-06438154E11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000B1-04FA-7B47-B96D-C52BB902AB04}"/>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72372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85430-4543-7141-A298-1C9528D3711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779D987-83EF-8C47-A5E4-55C30BF901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156445-C6C8-514A-A8CD-ED12F7A216C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54A39C6-D7E9-E345-A31F-88045FA0D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DD7D65C-3165-1747-8681-F086C39011A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996068C-E92F-2C4C-B421-B3990575B3D3}"/>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8" name="页脚占位符 7">
            <a:extLst>
              <a:ext uri="{FF2B5EF4-FFF2-40B4-BE49-F238E27FC236}">
                <a16:creationId xmlns:a16="http://schemas.microsoft.com/office/drawing/2014/main" id="{E64C22C9-046C-8940-892F-EC6F44F07EF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BE8A294-0CEC-F24F-960B-BA1ABD5490E0}"/>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27504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BAD47-A038-6548-A2F6-8A01D1F53A7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340417F-3D42-3A45-9199-650159E33E4E}"/>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4" name="页脚占位符 3">
            <a:extLst>
              <a:ext uri="{FF2B5EF4-FFF2-40B4-BE49-F238E27FC236}">
                <a16:creationId xmlns:a16="http://schemas.microsoft.com/office/drawing/2014/main" id="{76DE5ED3-20E5-3341-B7C2-BC95EDB6E0A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0D4A7D6-DEE1-B344-A24A-5EBB5D0C80F0}"/>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55979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93C3B-1396-134D-98D4-C0A704A86BCD}"/>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3" name="页脚占位符 2">
            <a:extLst>
              <a:ext uri="{FF2B5EF4-FFF2-40B4-BE49-F238E27FC236}">
                <a16:creationId xmlns:a16="http://schemas.microsoft.com/office/drawing/2014/main" id="{DAD3419B-84E7-304F-8C5E-BF4B2161899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96DE001-3174-6A4F-B892-F2DF860E96A7}"/>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063980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AE6D-2DDE-3446-97BE-AFE5232F3B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3CC2999-05DB-E842-B538-3603F6A8B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52BE319-9F85-7D4A-9429-AD5304225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4654B94-A6CF-0942-BD01-597A2A164B83}"/>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6" name="页脚占位符 5">
            <a:extLst>
              <a:ext uri="{FF2B5EF4-FFF2-40B4-BE49-F238E27FC236}">
                <a16:creationId xmlns:a16="http://schemas.microsoft.com/office/drawing/2014/main" id="{B940C701-7602-034C-92A6-B5AF3D51800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32FEB02-5C73-9F47-9C28-BD8C8EDC519D}"/>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2893512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62A2F-6AEB-BD42-B31F-01A01F72F50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1A99528-4A6D-CC4D-8531-D846A965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B6BECCC-E3F1-E341-AB01-E41518405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DE67EE9-C1BB-554E-8CC4-162EE5FC5943}"/>
              </a:ext>
            </a:extLst>
          </p:cNvPr>
          <p:cNvSpPr>
            <a:spLocks noGrp="1"/>
          </p:cNvSpPr>
          <p:nvPr>
            <p:ph type="dt" sz="half" idx="10"/>
          </p:nvPr>
        </p:nvSpPr>
        <p:spPr/>
        <p:txBody>
          <a:bodyPr/>
          <a:lstStyle/>
          <a:p>
            <a:fld id="{7A32CFCB-0AA0-EA40-A018-658C849B1DC2}" type="datetimeFigureOut">
              <a:rPr kumimoji="1" lang="zh-CN" altLang="en-US" smtClean="0"/>
              <a:t>2020/11/23</a:t>
            </a:fld>
            <a:endParaRPr kumimoji="1" lang="zh-CN" altLang="en-US"/>
          </a:p>
        </p:txBody>
      </p:sp>
      <p:sp>
        <p:nvSpPr>
          <p:cNvPr id="6" name="页脚占位符 5">
            <a:extLst>
              <a:ext uri="{FF2B5EF4-FFF2-40B4-BE49-F238E27FC236}">
                <a16:creationId xmlns:a16="http://schemas.microsoft.com/office/drawing/2014/main" id="{C02539C1-4F01-A949-B485-853C6D286C9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619B952-345C-7249-A660-F2FA67628BB6}"/>
              </a:ext>
            </a:extLst>
          </p:cNvPr>
          <p:cNvSpPr>
            <a:spLocks noGrp="1"/>
          </p:cNvSpPr>
          <p:nvPr>
            <p:ph type="sldNum" sz="quarter" idx="12"/>
          </p:nvPr>
        </p:nvSpPr>
        <p:spPr/>
        <p:txBody>
          <a:body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15933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E7A19B-0E52-D04A-AFF4-B9E396743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9851DE-6B66-354E-B42E-4A38D7CB8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2941B0-F62B-9C4B-BD4E-516972B92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2CFCB-0AA0-EA40-A018-658C849B1DC2}" type="datetimeFigureOut">
              <a:rPr kumimoji="1" lang="zh-CN" altLang="en-US" smtClean="0"/>
              <a:t>2020/11/23</a:t>
            </a:fld>
            <a:endParaRPr kumimoji="1" lang="zh-CN" altLang="en-US"/>
          </a:p>
        </p:txBody>
      </p:sp>
      <p:sp>
        <p:nvSpPr>
          <p:cNvPr id="5" name="页脚占位符 4">
            <a:extLst>
              <a:ext uri="{FF2B5EF4-FFF2-40B4-BE49-F238E27FC236}">
                <a16:creationId xmlns:a16="http://schemas.microsoft.com/office/drawing/2014/main" id="{42AACB77-5814-6543-A21A-DDE46591B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15FD49B-4B3C-A04B-B6F4-A82F76A88D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6B1EE-AE3B-394A-A436-A181DB799049}" type="slidenum">
              <a:rPr kumimoji="1" lang="zh-CN" altLang="en-US" smtClean="0"/>
              <a:t>‹#›</a:t>
            </a:fld>
            <a:endParaRPr kumimoji="1" lang="zh-CN" altLang="en-US"/>
          </a:p>
        </p:txBody>
      </p:sp>
    </p:spTree>
    <p:extLst>
      <p:ext uri="{BB962C8B-B14F-4D97-AF65-F5344CB8AC3E}">
        <p14:creationId xmlns:p14="http://schemas.microsoft.com/office/powerpoint/2010/main" val="30795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slide" Target="slide4.xml"/><Relationship Id="rId21" Type="http://schemas.openxmlformats.org/officeDocument/2006/relationships/slide" Target="slide15.xml"/><Relationship Id="rId7" Type="http://schemas.openxmlformats.org/officeDocument/2006/relationships/slide" Target="slide12.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1.xml"/><Relationship Id="rId16" Type="http://schemas.openxmlformats.org/officeDocument/2006/relationships/image" Target="../media/image36.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1.png"/><Relationship Id="rId24" Type="http://schemas.openxmlformats.org/officeDocument/2006/relationships/slide" Target="slide17.xml"/><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slide" Target="slide19.xml"/><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slide" Target="slide14.xml"/><Relationship Id="rId14" Type="http://schemas.openxmlformats.org/officeDocument/2006/relationships/image" Target="../media/image34.png"/><Relationship Id="rId22" Type="http://schemas.openxmlformats.org/officeDocument/2006/relationships/slide" Target="slide18.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slide" Target="slide1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21.xml"/><Relationship Id="rId3" Type="http://schemas.openxmlformats.org/officeDocument/2006/relationships/image" Target="../media/image53.png"/><Relationship Id="rId7" Type="http://schemas.openxmlformats.org/officeDocument/2006/relationships/slide" Target="slide28.xml"/><Relationship Id="rId12" Type="http://schemas.openxmlformats.org/officeDocument/2006/relationships/image" Target="../media/image56.svg"/><Relationship Id="rId2" Type="http://schemas.openxmlformats.org/officeDocument/2006/relationships/notesSlide" Target="../notesSlides/notesSlide20.xml"/><Relationship Id="rId16"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55.png"/><Relationship Id="rId5" Type="http://schemas.openxmlformats.org/officeDocument/2006/relationships/slide" Target="slide29.xml"/><Relationship Id="rId15" Type="http://schemas.openxmlformats.org/officeDocument/2006/relationships/image" Target="../media/image58.svg"/><Relationship Id="rId10" Type="http://schemas.openxmlformats.org/officeDocument/2006/relationships/slide" Target="slide24.xml"/><Relationship Id="rId4" Type="http://schemas.openxmlformats.org/officeDocument/2006/relationships/image" Target="../media/image54.svg"/><Relationship Id="rId9" Type="http://schemas.openxmlformats.org/officeDocument/2006/relationships/slide" Target="slide25.xml"/><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slide" Target="slide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60.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 Target="slide2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9.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21.xml"/><Relationship Id="rId35" Type="http://schemas.openxmlformats.org/officeDocument/2006/relationships/slide" Target="slide20.xml"/><Relationship Id="rId8"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0.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slide" Target="slide20.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3.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2.png"/><Relationship Id="rId7" Type="http://schemas.openxmlformats.org/officeDocument/2006/relationships/slide" Target="slide7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slide" Target="slide20.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slide" Target="slide4.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81.jpg"/><Relationship Id="rId3" Type="http://schemas.openxmlformats.org/officeDocument/2006/relationships/image" Target="../media/image80.emf"/><Relationship Id="rId7" Type="http://schemas.openxmlformats.org/officeDocument/2006/relationships/slide" Target="slide38.xml"/><Relationship Id="rId12"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slide" Target="slide52.xml"/><Relationship Id="rId11" Type="http://schemas.openxmlformats.org/officeDocument/2006/relationships/image" Target="../media/image45.png"/><Relationship Id="rId5" Type="http://schemas.openxmlformats.org/officeDocument/2006/relationships/slide" Target="slide48.xml"/><Relationship Id="rId15" Type="http://schemas.openxmlformats.org/officeDocument/2006/relationships/slide" Target="slide3.xml"/><Relationship Id="rId10" Type="http://schemas.openxmlformats.org/officeDocument/2006/relationships/slide" Target="slide44.xml"/><Relationship Id="rId4" Type="http://schemas.openxmlformats.org/officeDocument/2006/relationships/image" Target="../media/image5.png"/><Relationship Id="rId9" Type="http://schemas.openxmlformats.org/officeDocument/2006/relationships/image" Target="../media/image6.png"/><Relationship Id="rId14" Type="http://schemas.openxmlformats.org/officeDocument/2006/relationships/image" Target="../media/image12.jpeg"/></Relationships>
</file>

<file path=ppt/slides/_rels/slide3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4.emf"/><Relationship Id="rId7" Type="http://schemas.openxmlformats.org/officeDocument/2006/relationships/slide" Target="slide43.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40.xml"/><Relationship Id="rId10" Type="http://schemas.openxmlformats.org/officeDocument/2006/relationships/slide" Target="slide37.xml"/><Relationship Id="rId4" Type="http://schemas.openxmlformats.org/officeDocument/2006/relationships/slide" Target="slide39.xml"/><Relationship Id="rId9" Type="http://schemas.openxmlformats.org/officeDocument/2006/relationships/slide" Target="slide41.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10.svg"/><Relationship Id="rId18" Type="http://schemas.openxmlformats.org/officeDocument/2006/relationships/image" Target="../media/image13.png"/><Relationship Id="rId3" Type="http://schemas.openxmlformats.org/officeDocument/2006/relationships/image" Target="../media/image4.emf"/><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slide" Target="slide21.xml"/><Relationship Id="rId2" Type="http://schemas.openxmlformats.org/officeDocument/2006/relationships/notesSlide" Target="../notesSlides/notesSlide4.xml"/><Relationship Id="rId16" Type="http://schemas.openxmlformats.org/officeDocument/2006/relationships/image" Target="../media/image12.jpeg"/><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image" Target="../media/image8.png"/><Relationship Id="rId5" Type="http://schemas.openxmlformats.org/officeDocument/2006/relationships/slide" Target="slide34.xml"/><Relationship Id="rId15" Type="http://schemas.openxmlformats.org/officeDocument/2006/relationships/image" Target="../media/image11.png"/><Relationship Id="rId10" Type="http://schemas.openxmlformats.org/officeDocument/2006/relationships/image" Target="../media/image7.png"/><Relationship Id="rId19" Type="http://schemas.openxmlformats.org/officeDocument/2006/relationships/slide" Target="slide16.xml"/><Relationship Id="rId4" Type="http://schemas.openxmlformats.org/officeDocument/2006/relationships/image" Target="../media/image5.png"/><Relationship Id="rId9" Type="http://schemas.openxmlformats.org/officeDocument/2006/relationships/slide" Target="slide31.xml"/><Relationship Id="rId14" Type="http://schemas.openxmlformats.org/officeDocument/2006/relationships/slide" Target="slide20.xml"/></Relationships>
</file>

<file path=ppt/slides/_rels/slide4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slide" Target="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slide" Target="slide38.xml"/><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slide" Target="slide38.xm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7.xml"/><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slide" Target="slide47.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g"/><Relationship Id="rId1" Type="http://schemas.openxmlformats.org/officeDocument/2006/relationships/slideLayout" Target="../slideLayouts/slideLayout7.xml"/><Relationship Id="rId4" Type="http://schemas.openxmlformats.org/officeDocument/2006/relationships/slide" Target="slide45.xml"/></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07.jp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51.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slide" Target="slide48.xml"/><Relationship Id="rId5" Type="http://schemas.openxmlformats.org/officeDocument/2006/relationships/image" Target="../media/image111.jpeg"/><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slide" Target="slide6.xml"/><Relationship Id="rId12"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slide" Target="slide4.xml"/><Relationship Id="rId10" Type="http://schemas.openxmlformats.org/officeDocument/2006/relationships/image" Target="../media/image18.png"/><Relationship Id="rId4" Type="http://schemas.openxmlformats.org/officeDocument/2006/relationships/slide" Target="slide8.xml"/><Relationship Id="rId9" Type="http://schemas.openxmlformats.org/officeDocument/2006/relationships/image" Target="../media/image17.png"/><Relationship Id="rId14"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80.emf"/><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15.gif"/><Relationship Id="rId1" Type="http://schemas.openxmlformats.org/officeDocument/2006/relationships/slideLayout" Target="../slideLayouts/slideLayout7.xml"/><Relationship Id="rId5" Type="http://schemas.openxmlformats.org/officeDocument/2006/relationships/slide" Target="slide52.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slide" Target="slide72.xml"/><Relationship Id="rId3" Type="http://schemas.openxmlformats.org/officeDocument/2006/relationships/image" Target="../media/image118.emf"/><Relationship Id="rId7" Type="http://schemas.openxmlformats.org/officeDocument/2006/relationships/slide" Target="slide63.xml"/><Relationship Id="rId12" Type="http://schemas.openxmlformats.org/officeDocument/2006/relationships/slide" Target="slide7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slide" Target="slide58.xml"/><Relationship Id="rId11" Type="http://schemas.openxmlformats.org/officeDocument/2006/relationships/slide" Target="slide70.xml"/><Relationship Id="rId5" Type="http://schemas.openxmlformats.org/officeDocument/2006/relationships/slide" Target="slide62.xml"/><Relationship Id="rId10" Type="http://schemas.openxmlformats.org/officeDocument/2006/relationships/slide" Target="slide73.xml"/><Relationship Id="rId4" Type="http://schemas.openxmlformats.org/officeDocument/2006/relationships/image" Target="../media/image119.emf"/><Relationship Id="rId9" Type="http://schemas.openxmlformats.org/officeDocument/2006/relationships/slide" Target="slide56.xml"/><Relationship Id="rId14" Type="http://schemas.openxmlformats.org/officeDocument/2006/relationships/slide" Target="slide3.xml"/></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20.jpeg"/><Relationship Id="rId7" Type="http://schemas.openxmlformats.org/officeDocument/2006/relationships/slide" Target="slide4.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slide" Target="slide58.xml"/><Relationship Id="rId4" Type="http://schemas.openxmlformats.org/officeDocument/2006/relationships/image" Target="../media/image121.jpeg"/></Relationships>
</file>

<file path=ppt/slides/_rels/slide57.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22.jpeg"/><Relationship Id="rId7" Type="http://schemas.openxmlformats.org/officeDocument/2006/relationships/image" Target="../media/image120.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 Id="rId9" Type="http://schemas.openxmlformats.org/officeDocument/2006/relationships/slide" Target="slide55.xml"/></Relationships>
</file>

<file path=ppt/slides/_rels/slide5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slide" Target="slide20.xml"/><Relationship Id="rId18" Type="http://schemas.openxmlformats.org/officeDocument/2006/relationships/slide" Target="slide62.xml"/><Relationship Id="rId3" Type="http://schemas.openxmlformats.org/officeDocument/2006/relationships/image" Target="../media/image4.emf"/><Relationship Id="rId7" Type="http://schemas.openxmlformats.org/officeDocument/2006/relationships/image" Target="../media/image127.emf"/><Relationship Id="rId12" Type="http://schemas.openxmlformats.org/officeDocument/2006/relationships/slide" Target="slide63.xml"/><Relationship Id="rId17" Type="http://schemas.openxmlformats.org/officeDocument/2006/relationships/slide" Target="slide61.xml"/><Relationship Id="rId2" Type="http://schemas.openxmlformats.org/officeDocument/2006/relationships/notesSlide" Target="../notesSlides/notesSlide42.xml"/><Relationship Id="rId16" Type="http://schemas.openxmlformats.org/officeDocument/2006/relationships/image" Target="../media/image132.png"/><Relationship Id="rId20"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73.xml"/><Relationship Id="rId5" Type="http://schemas.openxmlformats.org/officeDocument/2006/relationships/slide" Target="slide60.xml"/><Relationship Id="rId15" Type="http://schemas.openxmlformats.org/officeDocument/2006/relationships/image" Target="../media/image131.png"/><Relationship Id="rId10" Type="http://schemas.openxmlformats.org/officeDocument/2006/relationships/image" Target="../media/image129.png"/><Relationship Id="rId19" Type="http://schemas.openxmlformats.org/officeDocument/2006/relationships/image" Target="../media/image45.png"/><Relationship Id="rId4" Type="http://schemas.openxmlformats.org/officeDocument/2006/relationships/image" Target="../media/image126.emf"/><Relationship Id="rId9" Type="http://schemas.openxmlformats.org/officeDocument/2006/relationships/slide" Target="slide58.xml"/><Relationship Id="rId1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slide" Target="slide58.xml"/><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36.jpeg"/><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slide" Target="slide55.xml"/></Relationships>
</file>

<file path=ppt/slides/_rels/slide63.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slide" Target="slide64.xml"/><Relationship Id="rId3" Type="http://schemas.openxmlformats.org/officeDocument/2006/relationships/slide" Target="slide55.xml"/><Relationship Id="rId7" Type="http://schemas.openxmlformats.org/officeDocument/2006/relationships/slide" Target="slide67.xml"/><Relationship Id="rId12"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slide" Target="slide66.xml"/><Relationship Id="rId11" Type="http://schemas.openxmlformats.org/officeDocument/2006/relationships/image" Target="../media/image141.png"/><Relationship Id="rId5" Type="http://schemas.openxmlformats.org/officeDocument/2006/relationships/image" Target="../media/image138.png"/><Relationship Id="rId15" Type="http://schemas.openxmlformats.org/officeDocument/2006/relationships/image" Target="../media/image45.png"/><Relationship Id="rId10" Type="http://schemas.openxmlformats.org/officeDocument/2006/relationships/slide" Target="slide58.xml"/><Relationship Id="rId4" Type="http://schemas.openxmlformats.org/officeDocument/2006/relationships/image" Target="../media/image4.emf"/><Relationship Id="rId9" Type="http://schemas.openxmlformats.org/officeDocument/2006/relationships/image" Target="../media/image140.png"/><Relationship Id="rId1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slide" Target="slide6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slide" Target="slide63.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slide" Target="slide63.xml"/></Relationships>
</file>

<file path=ppt/slides/_rels/slide69.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image" Target="../media/image153.png"/><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slide" Target="slide55.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image" Target="../media/image150.emf"/><Relationship Id="rId4" Type="http://schemas.openxmlformats.org/officeDocument/2006/relationships/slide" Target="slide55.xml"/></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slide" Target="slide55.xml"/></Relationships>
</file>

<file path=ppt/slides/_rels/slide7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50.emf"/><Relationship Id="rId7" Type="http://schemas.openxmlformats.org/officeDocument/2006/relationships/slide" Target="slide75.xml"/><Relationship Id="rId12"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slide" Target="slide74.xml"/><Relationship Id="rId11" Type="http://schemas.openxmlformats.org/officeDocument/2006/relationships/image" Target="../media/image159.png"/><Relationship Id="rId5" Type="http://schemas.openxmlformats.org/officeDocument/2006/relationships/slide" Target="slide77.xml"/><Relationship Id="rId10" Type="http://schemas.openxmlformats.org/officeDocument/2006/relationships/image" Target="../media/image158.png"/><Relationship Id="rId4" Type="http://schemas.openxmlformats.org/officeDocument/2006/relationships/slide" Target="slide55.xml"/><Relationship Id="rId9" Type="http://schemas.openxmlformats.org/officeDocument/2006/relationships/image" Target="../media/image138.png"/></Relationships>
</file>

<file path=ppt/slides/_rels/slide74.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7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slide" Target="slide73.xml"/></Relationships>
</file>

<file path=ppt/slides/_rels/slide78.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 Target="slide80.xml"/><Relationship Id="rId7" Type="http://schemas.openxmlformats.org/officeDocument/2006/relationships/slide" Target="slide10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slide" Target="slide3.xml"/><Relationship Id="rId5" Type="http://schemas.openxmlformats.org/officeDocument/2006/relationships/slide" Target="slide94.xml"/><Relationship Id="rId10" Type="http://schemas.openxmlformats.org/officeDocument/2006/relationships/slide" Target="slide81.xml"/><Relationship Id="rId4" Type="http://schemas.openxmlformats.org/officeDocument/2006/relationships/slide" Target="slide92.xml"/><Relationship Id="rId9" Type="http://schemas.openxmlformats.org/officeDocument/2006/relationships/slide" Target="slide90.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4.emf"/><Relationship Id="rId7" Type="http://schemas.openxmlformats.org/officeDocument/2006/relationships/slide" Target="slide10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8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93.xml"/><Relationship Id="rId18" Type="http://schemas.openxmlformats.org/officeDocument/2006/relationships/slide" Target="slide81.xml"/><Relationship Id="rId3" Type="http://schemas.openxmlformats.org/officeDocument/2006/relationships/image" Target="../media/image162.jpeg"/><Relationship Id="rId7" Type="http://schemas.openxmlformats.org/officeDocument/2006/relationships/slide" Target="slide86.xml"/><Relationship Id="rId12" Type="http://schemas.openxmlformats.org/officeDocument/2006/relationships/slide" Target="slide92.xml"/><Relationship Id="rId17" Type="http://schemas.openxmlformats.org/officeDocument/2006/relationships/slide" Target="slide78.xml"/><Relationship Id="rId2" Type="http://schemas.openxmlformats.org/officeDocument/2006/relationships/notesSlide" Target="../notesSlides/notesSlide63.xml"/><Relationship Id="rId16"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slide" Target="slide90.xml"/><Relationship Id="rId11" Type="http://schemas.openxmlformats.org/officeDocument/2006/relationships/slide" Target="slide83.xml"/><Relationship Id="rId5" Type="http://schemas.openxmlformats.org/officeDocument/2006/relationships/slide" Target="slide87.xml"/><Relationship Id="rId15" Type="http://schemas.openxmlformats.org/officeDocument/2006/relationships/slide" Target="slide98.xml"/><Relationship Id="rId10" Type="http://schemas.openxmlformats.org/officeDocument/2006/relationships/slide" Target="slide84.xml"/><Relationship Id="rId4" Type="http://schemas.openxmlformats.org/officeDocument/2006/relationships/image" Target="../media/image4.emf"/><Relationship Id="rId9" Type="http://schemas.openxmlformats.org/officeDocument/2006/relationships/slide" Target="slide89.xml"/><Relationship Id="rId14" Type="http://schemas.openxmlformats.org/officeDocument/2006/relationships/slide" Target="slide94.xml"/></Relationships>
</file>

<file path=ppt/slides/_rels/slide8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slide" Target="slide78.xml"/><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image" Target="../media/image176.png"/><Relationship Id="rId4" Type="http://schemas.openxmlformats.org/officeDocument/2006/relationships/image" Target="../media/image175.png"/></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slide" Target="slide80.xml"/><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8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slide" Target="slide80.xml"/><Relationship Id="rId4" Type="http://schemas.openxmlformats.org/officeDocument/2006/relationships/image" Target="../media/image195.png"/><Relationship Id="rId9" Type="http://schemas.openxmlformats.org/officeDocument/2006/relationships/image" Target="../media/image200.png"/></Relationships>
</file>

<file path=ppt/slides/_rels/slide87.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03.png"/></Relationships>
</file>

<file path=ppt/slides/_rels/slide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0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slide" Target="slide80.xml"/></Relationships>
</file>

<file path=ppt/slides/_rels/slide9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image" Target="../media/image210.png"/></Relationships>
</file>

<file path=ppt/slides/_rels/slide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9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214.png"/><Relationship Id="rId7" Type="http://schemas.openxmlformats.org/officeDocument/2006/relationships/image" Target="../media/image21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96.xml"/><Relationship Id="rId4" Type="http://schemas.openxmlformats.org/officeDocument/2006/relationships/image" Target="../media/image215.png"/></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95.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9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slide" Target="slide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BEADC5D-111D-F142-B368-8ABF2362BC8E}"/>
              </a:ext>
            </a:extLst>
          </p:cNvPr>
          <p:cNvPicPr>
            <a:picLocks noChangeAspect="1"/>
          </p:cNvPicPr>
          <p:nvPr/>
        </p:nvPicPr>
        <p:blipFill rotWithShape="1">
          <a:blip r:embed="rId3">
            <a:alphaModFix amt="45000"/>
          </a:blip>
          <a:srcRect t="14841" b="10335"/>
          <a:stretch/>
        </p:blipFill>
        <p:spPr>
          <a:xfrm>
            <a:off x="1911685" y="0"/>
            <a:ext cx="8839199" cy="6858000"/>
          </a:xfrm>
          <a:prstGeom prst="rect">
            <a:avLst/>
          </a:prstGeom>
        </p:spPr>
      </p:pic>
      <p:sp>
        <p:nvSpPr>
          <p:cNvPr id="2" name="标题 1">
            <a:extLst>
              <a:ext uri="{FF2B5EF4-FFF2-40B4-BE49-F238E27FC236}">
                <a16:creationId xmlns:a16="http://schemas.microsoft.com/office/drawing/2014/main" id="{CAF21560-A5C4-AD49-A782-64782CAFF591}"/>
              </a:ext>
            </a:extLst>
          </p:cNvPr>
          <p:cNvSpPr>
            <a:spLocks noGrp="1"/>
          </p:cNvSpPr>
          <p:nvPr>
            <p:ph type="ctrTitle"/>
          </p:nvPr>
        </p:nvSpPr>
        <p:spPr>
          <a:xfrm>
            <a:off x="0" y="772318"/>
            <a:ext cx="12192000" cy="1655763"/>
          </a:xfrm>
        </p:spPr>
        <p:txBody>
          <a:bodyPr>
            <a:noAutofit/>
          </a:bodyPr>
          <a:lstStyle/>
          <a:p>
            <a:r>
              <a:rPr kumimoji="1" lang="en-US" altLang="zh-CN" b="1" dirty="0">
                <a:latin typeface="Times New Roman" panose="02020603050405020304" pitchFamily="18" charset="0"/>
                <a:cs typeface="Times New Roman" panose="02020603050405020304" pitchFamily="18" charset="0"/>
              </a:rPr>
              <a:t>Biochemistry</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Comprehensive</a:t>
            </a:r>
            <a:br>
              <a:rPr kumimoji="1" lang="en-US" altLang="zh-CN" b="1" dirty="0">
                <a:latin typeface="Times New Roman" panose="02020603050405020304" pitchFamily="18" charset="0"/>
                <a:cs typeface="Times New Roman" panose="02020603050405020304" pitchFamily="18" charset="0"/>
              </a:rPr>
            </a:br>
            <a:r>
              <a:rPr kumimoji="1" lang="en-US" altLang="zh-CN" b="1" dirty="0">
                <a:latin typeface="Times New Roman" panose="02020603050405020304" pitchFamily="18" charset="0"/>
                <a:cs typeface="Times New Roman" panose="02020603050405020304" pitchFamily="18" charset="0"/>
              </a:rPr>
              <a:t>Homework</a:t>
            </a:r>
            <a:endParaRPr kumimoji="1" lang="zh-CN" altLang="en-US" b="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1CF6560-41BF-E540-A416-D584F422853F}"/>
              </a:ext>
            </a:extLst>
          </p:cNvPr>
          <p:cNvSpPr>
            <a:spLocks noGrp="1"/>
          </p:cNvSpPr>
          <p:nvPr>
            <p:ph type="subTitle" idx="1"/>
          </p:nvPr>
        </p:nvSpPr>
        <p:spPr>
          <a:xfrm>
            <a:off x="1441115" y="3784445"/>
            <a:ext cx="8839200" cy="1655763"/>
          </a:xfrm>
        </p:spPr>
        <p:txBody>
          <a:bodyPr/>
          <a:lstStyle/>
          <a:p>
            <a:r>
              <a:rPr kumimoji="1" lang="en-US" altLang="zh-CN" sz="3200" b="1" i="1" dirty="0">
                <a:latin typeface="Times New Roman" panose="02020603050405020304" pitchFamily="18" charset="0"/>
                <a:cs typeface="Times New Roman" panose="02020603050405020304" pitchFamily="18" charset="0"/>
              </a:rPr>
              <a:t>Biology</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Preparatory Course Class</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9</a:t>
            </a:r>
          </a:p>
          <a:p>
            <a:r>
              <a:rPr kumimoji="1" lang="en-US" altLang="zh-CN" sz="3200" b="1" i="1" dirty="0">
                <a:latin typeface="Times New Roman" panose="02020603050405020304" pitchFamily="18" charset="0"/>
                <a:cs typeface="Times New Roman" panose="02020603050405020304" pitchFamily="18" charset="0"/>
              </a:rPr>
              <a:t>2020-2021</a:t>
            </a:r>
            <a:r>
              <a:rPr kumimoji="1" lang="zh-CN" altLang="en-US" sz="3200" b="1" i="1" dirty="0">
                <a:latin typeface="Times New Roman" panose="02020603050405020304" pitchFamily="18" charset="0"/>
                <a:cs typeface="Times New Roman" panose="02020603050405020304" pitchFamily="18" charset="0"/>
              </a:rPr>
              <a:t> </a:t>
            </a:r>
            <a:r>
              <a:rPr kumimoji="1" lang="en-US" altLang="zh-CN" sz="3200" b="1" i="1" dirty="0">
                <a:latin typeface="Times New Roman" panose="02020603050405020304" pitchFamily="18" charset="0"/>
                <a:cs typeface="Times New Roman" panose="02020603050405020304" pitchFamily="18" charset="0"/>
              </a:rPr>
              <a:t>Fall</a:t>
            </a:r>
            <a:endParaRPr kumimoji="1" lang="zh-CN" altLang="en-US" sz="3200" b="1" i="1" dirty="0">
              <a:latin typeface="Times New Roman" panose="02020603050405020304" pitchFamily="18" charset="0"/>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540390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10</a:t>
            </a:fld>
            <a:endParaRPr kumimoji="1" lang="zh-CN" altLang="en-US"/>
          </a:p>
        </p:txBody>
      </p:sp>
      <p:sp>
        <p:nvSpPr>
          <p:cNvPr id="4" name="文本框 3"/>
          <p:cNvSpPr txBox="1"/>
          <p:nvPr/>
        </p:nvSpPr>
        <p:spPr>
          <a:xfrm>
            <a:off x="3855835" y="36195"/>
            <a:ext cx="42811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Glucose-6-phosphatase </a:t>
            </a:r>
          </a:p>
        </p:txBody>
      </p:sp>
      <p:pic>
        <p:nvPicPr>
          <p:cNvPr id="57" name="图片 56"/>
          <p:cNvPicPr>
            <a:picLocks noChangeAspect="1"/>
          </p:cNvPicPr>
          <p:nvPr/>
        </p:nvPicPr>
        <p:blipFill>
          <a:blip r:embed="rId3"/>
          <a:srcRect l="7126" r="1494"/>
          <a:stretch>
            <a:fillRect/>
          </a:stretch>
        </p:blipFill>
        <p:spPr>
          <a:xfrm>
            <a:off x="5487035" y="2941955"/>
            <a:ext cx="6718300" cy="3779520"/>
          </a:xfrm>
          <a:prstGeom prst="rect">
            <a:avLst/>
          </a:prstGeom>
        </p:spPr>
      </p:pic>
      <p:sp>
        <p:nvSpPr>
          <p:cNvPr id="3" name="文本框 2"/>
          <p:cNvSpPr txBox="1"/>
          <p:nvPr/>
        </p:nvSpPr>
        <p:spPr>
          <a:xfrm>
            <a:off x="121920" y="619760"/>
            <a:ext cx="11749405" cy="147637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Why glycogen stored in skeletal muscle can not replenish blood glucose?</a:t>
            </a:r>
          </a:p>
          <a:p>
            <a:pPr algn="l"/>
            <a:r>
              <a:rPr kumimoji="1" lang="en-US" altLang="zh-CN" sz="2000" b="1" dirty="0">
                <a:latin typeface="Times New Roman" panose="02020503050405090304" pitchFamily="18" charset="0"/>
                <a:cs typeface="Times New Roman" panose="02020503050405090304" pitchFamily="18" charset="0"/>
              </a:rPr>
              <a:t>Glycogen stored in skeletal muscle and liver serves different purposes. The former serves as energy source only for muscle contraction, while the latter is aimed to regulate the blood glucose level while it drops.</a:t>
            </a:r>
          </a:p>
          <a:p>
            <a:pPr algn="l"/>
            <a:r>
              <a:rPr kumimoji="1" lang="en-US" altLang="zh-CN" sz="2000" b="1" dirty="0">
                <a:latin typeface="Times New Roman" panose="02020503050405090304" pitchFamily="18" charset="0"/>
                <a:cs typeface="Times New Roman" panose="02020503050405090304" pitchFamily="18" charset="0"/>
              </a:rPr>
              <a:t>As a result, only in liver cells glucose-6-phosphatase occurs and can</a:t>
            </a:r>
            <a:r>
              <a:rPr kumimoji="1" lang="en-US" altLang="zh-CN" sz="2000" b="1" dirty="0">
                <a:latin typeface="Times New Roman" panose="02020503050405090304" pitchFamily="18" charset="0"/>
                <a:cs typeface="Times New Roman" panose="02020503050405090304" pitchFamily="18" charset="0"/>
                <a:sym typeface="+mn-ea"/>
              </a:rPr>
              <a:t> glycogen</a:t>
            </a:r>
            <a:r>
              <a:rPr kumimoji="1" lang="en-US" altLang="zh-CN" sz="2000" b="1" dirty="0">
                <a:latin typeface="Times New Roman" panose="02020503050405090304" pitchFamily="18" charset="0"/>
                <a:cs typeface="Times New Roman" panose="02020503050405090304" pitchFamily="18" charset="0"/>
              </a:rPr>
              <a:t> replenish blood glucose.</a:t>
            </a:r>
          </a:p>
        </p:txBody>
      </p:sp>
      <p:sp>
        <p:nvSpPr>
          <p:cNvPr id="5" name="文本框 4"/>
          <p:cNvSpPr txBox="1"/>
          <p:nvPr/>
        </p:nvSpPr>
        <p:spPr>
          <a:xfrm>
            <a:off x="18415" y="2321560"/>
            <a:ext cx="5468620" cy="4399915"/>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Why in endoplasmic reticulum membrane?</a:t>
            </a:r>
            <a:endParaRPr kumimoji="1" lang="en-US" altLang="zh-CN" sz="2000" b="1" dirty="0">
              <a:latin typeface="Times New Roman" panose="02020503050405090304" pitchFamily="18" charset="0"/>
              <a:cs typeface="Times New Roman" panose="02020503050405090304" pitchFamily="18" charset="0"/>
            </a:endParaRPr>
          </a:p>
          <a:p>
            <a:pPr algn="l"/>
            <a:r>
              <a:rPr kumimoji="1" lang="en-US" altLang="zh-CN" sz="2000" b="1" dirty="0">
                <a:latin typeface="Times New Roman" panose="02020503050405090304" pitchFamily="18" charset="0"/>
                <a:cs typeface="Times New Roman" panose="02020503050405090304" pitchFamily="18" charset="0"/>
                <a:sym typeface="+mn-ea"/>
              </a:rPr>
              <a:t>Glucose-6-phosphatase is an integral membrane protein of the endoplasmic reticulum membrane. Having its hydrolase activity at the lumenal surface, the reaction is positioned inside ER, separated from its coordinated reaction in glycolysis, which efficiently avoids futile cycle.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000" b="1" dirty="0">
                <a:solidFill>
                  <a:srgbClr val="FF0000"/>
                </a:solidFill>
                <a:latin typeface="Times New Roman" panose="02020503050405090304" pitchFamily="18" charset="0"/>
                <a:cs typeface="Times New Roman" panose="02020503050405090304" pitchFamily="18" charset="0"/>
              </a:rPr>
              <a:t>Related metabolism deficiency</a:t>
            </a:r>
            <a:endParaRPr kumimoji="1" lang="en-US" altLang="zh-CN" sz="20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rPr>
              <a:t>Carrying such important function, genetic defects of this enzyme can cause serious metabolism deficiency, such as type Ia glycogen sotrage disease.</a:t>
            </a:r>
          </a:p>
        </p:txBody>
      </p:sp>
      <p:sp>
        <p:nvSpPr>
          <p:cNvPr id="35" name="操作按钮: 后退或上一个 34">
            <a:hlinkClick r:id="rId4" action="ppaction://hlinksldjump" highlightClick="1"/>
          </p:cNvPr>
          <p:cNvSpPr/>
          <p:nvPr/>
        </p:nvSpPr>
        <p:spPr>
          <a:xfrm>
            <a:off x="18415" y="361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2786199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 name="标题 1"/>
          <p:cNvSpPr>
            <a:spLocks noGrp="1"/>
          </p:cNvSpPr>
          <p:nvPr>
            <p:ph type="title"/>
          </p:nvPr>
        </p:nvSpPr>
        <p:spPr>
          <a:xfrm>
            <a:off x="838200" y="168275"/>
            <a:ext cx="4358640" cy="1325880"/>
          </a:xfrm>
          <a:noFill/>
          <a:ln w="28575">
            <a:noFill/>
          </a:ln>
          <a:effectLst/>
        </p:spPr>
        <p:txBody>
          <a:bodyPr/>
          <a:lstStyle/>
          <a:p>
            <a:r>
              <a:rPr lang="en-US" altLang="zh-CN" sz="2800" b="1" dirty="0">
                <a:solidFill>
                  <a:schemeClr val="accent1"/>
                </a:solidFill>
                <a:latin typeface="Times New Roman" panose="02020603050405020304" pitchFamily="18" charset="0"/>
                <a:cs typeface="Times New Roman" panose="02020603050405020304" pitchFamily="18" charset="0"/>
              </a:rPr>
              <a:t>Catabolism of </a:t>
            </a:r>
            <a:r>
              <a:rPr lang="en-US" altLang="zh-CN" sz="3200" b="1" dirty="0">
                <a:solidFill>
                  <a:schemeClr val="accent1"/>
                </a:solidFill>
                <a:latin typeface="Times New Roman" panose="02020603050405020304" pitchFamily="18" charset="0"/>
                <a:cs typeface="Times New Roman" panose="02020603050405020304" pitchFamily="18" charset="0"/>
              </a:rPr>
              <a:t>purine</a:t>
            </a:r>
          </a:p>
        </p:txBody>
      </p:sp>
      <p:pic>
        <p:nvPicPr>
          <p:cNvPr id="4" name="图片 3"/>
          <p:cNvPicPr>
            <a:picLocks noChangeAspect="1"/>
          </p:cNvPicPr>
          <p:nvPr/>
        </p:nvPicPr>
        <p:blipFill>
          <a:blip r:embed="rId3"/>
          <a:stretch>
            <a:fillRect/>
          </a:stretch>
        </p:blipFill>
        <p:spPr>
          <a:xfrm>
            <a:off x="6993890" y="168275"/>
            <a:ext cx="3872865" cy="6521450"/>
          </a:xfrm>
          <a:prstGeom prst="rect">
            <a:avLst/>
          </a:prstGeom>
          <a:noFill/>
          <a:ln w="28575">
            <a:noFill/>
          </a:ln>
          <a:effectLst/>
        </p:spPr>
      </p:pic>
      <p:sp>
        <p:nvSpPr>
          <p:cNvPr id="5" name="文本框 4"/>
          <p:cNvSpPr txBox="1"/>
          <p:nvPr/>
        </p:nvSpPr>
        <p:spPr>
          <a:xfrm>
            <a:off x="825500" y="1368656"/>
            <a:ext cx="4371340" cy="922020"/>
          </a:xfrm>
          <a:prstGeom prst="rect">
            <a:avLst/>
          </a:prstGeom>
          <a:noFill/>
          <a:ln w="28575">
            <a:noFill/>
          </a:ln>
          <a:effectLst/>
        </p:spPr>
        <p:txBody>
          <a:bodyPr wrap="square" rtlCol="0">
            <a:spAutoFit/>
          </a:bodyPr>
          <a:lstStyle/>
          <a:p>
            <a:pPr algn="l">
              <a:buClrTx/>
              <a:buSzTx/>
              <a:buFontTx/>
            </a:pPr>
            <a:r>
              <a:rPr lang="en-US" altLang="zh-CN" b="1" dirty="0">
                <a:latin typeface="Times New Roman" panose="02020603050405020304" pitchFamily="18" charset="0"/>
                <a:cs typeface="Times New Roman" panose="02020603050405020304" pitchFamily="18" charset="0"/>
                <a:sym typeface="+mn-ea"/>
              </a:rPr>
              <a:t>Uric acid is the excreted end product of purine catabolism in humans and many other animals.</a:t>
            </a:r>
            <a:endParaRPr lang="en-US" altLang="zh-CN"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825500" y="2617066"/>
            <a:ext cx="4625340" cy="645160"/>
          </a:xfrm>
          <a:prstGeom prst="rect">
            <a:avLst/>
          </a:prstGeom>
          <a:noFill/>
          <a:ln w="28575">
            <a:noFill/>
          </a:ln>
          <a:effectLst/>
        </p:spPr>
        <p:txBody>
          <a:bodyPr wrap="square" rtlCol="0">
            <a:spAutoFit/>
          </a:bodyPr>
          <a:lstStyle/>
          <a:p>
            <a:pPr algn="l">
              <a:buClrTx/>
              <a:buSzTx/>
              <a:buFontTx/>
            </a:pPr>
            <a:r>
              <a:rPr lang="en-US" altLang="zh-CN" b="1">
                <a:latin typeface="Times New Roman" panose="02020603050405020304" pitchFamily="18" charset="0"/>
                <a:cs typeface="Times New Roman" panose="02020603050405020304" pitchFamily="18" charset="0"/>
                <a:sym typeface="+mn-ea"/>
              </a:rPr>
              <a:t>Overproduction of uric acid was revealed to cause gout.</a:t>
            </a:r>
            <a:endParaRPr lang="en-US" altLang="zh-CN" b="1">
              <a:latin typeface="Times New Roman" panose="02020603050405020304" pitchFamily="18" charset="0"/>
              <a:cs typeface="Times New Roman" panose="02020603050405020304" pitchFamily="18" charset="0"/>
            </a:endParaRPr>
          </a:p>
        </p:txBody>
      </p:sp>
      <p:sp>
        <p:nvSpPr>
          <p:cNvPr id="7" name="文本框 6"/>
          <p:cNvSpPr txBox="1"/>
          <p:nvPr/>
        </p:nvSpPr>
        <p:spPr>
          <a:xfrm>
            <a:off x="825500" y="3378431"/>
            <a:ext cx="4564380" cy="923330"/>
          </a:xfrm>
          <a:prstGeom prst="rect">
            <a:avLst/>
          </a:prstGeom>
          <a:noFill/>
          <a:ln w="25400">
            <a:noFill/>
          </a:ln>
          <a:effectLst/>
        </p:spPr>
        <p:txBody>
          <a:bodyPr wrap="square" rtlCol="0">
            <a:spAutoFit/>
          </a:bodyPr>
          <a:lstStyle/>
          <a:p>
            <a:pPr algn="l">
              <a:buClrTx/>
              <a:buSzTx/>
              <a:buFontTx/>
            </a:pPr>
            <a:r>
              <a:rPr lang="en-US" altLang="zh-CN" b="1">
                <a:latin typeface="Times New Roman" panose="02020603050405020304" pitchFamily="18" charset="0"/>
                <a:cs typeface="Times New Roman" panose="02020603050405020304" pitchFamily="18" charset="0"/>
                <a:sym typeface="+mn-ea"/>
              </a:rPr>
              <a:t>Uric acid can be further converted to allantoin, allantoate, urea or NH4+ in various animals.</a:t>
            </a:r>
            <a:endParaRPr lang="en-US" altLang="zh-CN" b="1">
              <a:latin typeface="Times New Roman" panose="02020603050405020304" pitchFamily="18" charset="0"/>
              <a:cs typeface="Times New Roman" panose="02020603050405020304" pitchFamily="18" charset="0"/>
            </a:endParaRPr>
          </a:p>
        </p:txBody>
      </p:sp>
      <p:sp>
        <p:nvSpPr>
          <p:cNvPr id="8" name="文本框 7"/>
          <p:cNvSpPr txBox="1"/>
          <p:nvPr/>
        </p:nvSpPr>
        <p:spPr>
          <a:xfrm>
            <a:off x="825500" y="4315691"/>
            <a:ext cx="6168390" cy="2062103"/>
          </a:xfrm>
          <a:prstGeom prst="rect">
            <a:avLst/>
          </a:prstGeom>
          <a:noFill/>
          <a:ln w="28575">
            <a:noFill/>
          </a:ln>
          <a:effectLst/>
        </p:spPr>
        <p:txBody>
          <a:bodyPr wrap="square" rtlCol="0">
            <a:spAutoFit/>
          </a:bodyPr>
          <a:lstStyle/>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For adenosine, the amino group is hydrolyzed before the ribose group is removed.</a:t>
            </a:r>
            <a:endParaRPr lang="en-US" altLang="zh-CN" sz="1600" b="1">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For guanosine, the amino group is hydrolyzed after the ribose group is removed.</a:t>
            </a:r>
            <a:endParaRPr lang="en-US" altLang="zh-CN" sz="1600" b="1">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1600" b="1">
                <a:latin typeface="Times New Roman" panose="02020603050405020304" pitchFamily="18" charset="0"/>
                <a:cs typeface="Times New Roman" panose="02020603050405020304" pitchFamily="18" charset="0"/>
                <a:sym typeface="+mn-ea"/>
              </a:rPr>
              <a:t>Xanthine oxidase, having multiple cofactors (including an FAD, a Mo complex, four different Fe-S clusters), catalyzes the O2-dependent conversion of hypoxanthine to xanthine and xanthine to uric acid.</a:t>
            </a:r>
            <a:endParaRPr lang="zh-CN" altLang="en-US" sz="1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977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293" y="618789"/>
            <a:ext cx="5702379" cy="1325880"/>
          </a:xfrm>
          <a:noFill/>
          <a:ln w="28575">
            <a:noFill/>
          </a:ln>
          <a:effectLst/>
        </p:spPr>
        <p:txBody>
          <a:bodyPr>
            <a:no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further process with uric acid</a:t>
            </a:r>
            <a:br>
              <a:rPr lang="en-US" altLang="zh-CN" sz="3200" b="1" dirty="0">
                <a:solidFill>
                  <a:schemeClr val="accent1"/>
                </a:solidFill>
                <a:latin typeface="Times New Roman" panose="02020603050405020304" pitchFamily="18" charset="0"/>
                <a:cs typeface="Times New Roman" panose="02020603050405020304" pitchFamily="18" charset="0"/>
              </a:rPr>
            </a:br>
            <a:r>
              <a:rPr lang="en-US" altLang="zh-CN" sz="3200" b="1" dirty="0">
                <a:solidFill>
                  <a:schemeClr val="accent1"/>
                </a:solidFill>
                <a:latin typeface="Times New Roman" panose="02020603050405020304" pitchFamily="18" charset="0"/>
                <a:cs typeface="Times New Roman" panose="02020603050405020304" pitchFamily="18" charset="0"/>
              </a:rPr>
              <a:t>in various animals</a:t>
            </a:r>
          </a:p>
        </p:txBody>
      </p:sp>
      <p:pic>
        <p:nvPicPr>
          <p:cNvPr id="4" name="图片 3"/>
          <p:cNvPicPr>
            <a:picLocks noChangeAspect="1"/>
          </p:cNvPicPr>
          <p:nvPr/>
        </p:nvPicPr>
        <p:blipFill>
          <a:blip r:embed="rId2"/>
          <a:stretch>
            <a:fillRect/>
          </a:stretch>
        </p:blipFill>
        <p:spPr>
          <a:xfrm>
            <a:off x="6821805" y="517525"/>
            <a:ext cx="3544570" cy="6029325"/>
          </a:xfrm>
          <a:prstGeom prst="rect">
            <a:avLst/>
          </a:prstGeom>
          <a:noFill/>
          <a:ln w="28575">
            <a:noFill/>
          </a:ln>
          <a:effectLst/>
        </p:spPr>
      </p:pic>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2331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圆角矩形 149"/>
          <p:cNvSpPr/>
          <p:nvPr/>
        </p:nvSpPr>
        <p:spPr>
          <a:xfrm>
            <a:off x="1012190" y="6240780"/>
            <a:ext cx="3068320" cy="460375"/>
          </a:xfrm>
          <a:prstGeom prst="roundRect">
            <a:avLst/>
          </a:prstGeom>
          <a:gradFill>
            <a:gsLst>
              <a:gs pos="50000">
                <a:srgbClr val="CCE8EA"/>
              </a:gs>
              <a:gs pos="0">
                <a:srgbClr val="DDF0F1"/>
              </a:gs>
              <a:gs pos="100000">
                <a:srgbClr val="BAE0E2"/>
              </a:gs>
            </a:gsLst>
            <a:lin scaled="1"/>
          </a:gra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文本框 1"/>
          <p:cNvSpPr txBox="1"/>
          <p:nvPr/>
        </p:nvSpPr>
        <p:spPr>
          <a:xfrm>
            <a:off x="4601895" y="-24384"/>
            <a:ext cx="1944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Glycolysis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74" name="操作按钮: 后退或上一个 73">
            <a:hlinkClick r:id="rId3" action="ppaction://hlinksldjump" highlightClick="1"/>
          </p:cNvPr>
          <p:cNvSpPr/>
          <p:nvPr/>
        </p:nvSpPr>
        <p:spPr>
          <a:xfrm>
            <a:off x="100330" y="6178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nvGrpSpPr>
          <p:cNvPr id="39" name="组合 38"/>
          <p:cNvGrpSpPr/>
          <p:nvPr/>
        </p:nvGrpSpPr>
        <p:grpSpPr>
          <a:xfrm>
            <a:off x="4483735" y="6083300"/>
            <a:ext cx="1943100" cy="774700"/>
            <a:chOff x="7438" y="9580"/>
            <a:chExt cx="3060" cy="1220"/>
          </a:xfrm>
        </p:grpSpPr>
        <p:pic>
          <p:nvPicPr>
            <p:cNvPr id="37" name="图片 36"/>
            <p:cNvPicPr>
              <a:picLocks noChangeAspect="1"/>
            </p:cNvPicPr>
            <p:nvPr/>
          </p:nvPicPr>
          <p:blipFill>
            <a:blip r:embed="rId4"/>
            <a:stretch>
              <a:fillRect/>
            </a:stretch>
          </p:blipFill>
          <p:spPr>
            <a:xfrm>
              <a:off x="7438" y="9580"/>
              <a:ext cx="3060" cy="1220"/>
            </a:xfrm>
            <a:prstGeom prst="rect">
              <a:avLst/>
            </a:prstGeom>
          </p:spPr>
        </p:pic>
        <p:pic>
          <p:nvPicPr>
            <p:cNvPr id="38" name="图片 37"/>
            <p:cNvPicPr>
              <a:picLocks noChangeAspect="1"/>
            </p:cNvPicPr>
            <p:nvPr/>
          </p:nvPicPr>
          <p:blipFill>
            <a:blip r:embed="rId5"/>
            <a:stretch>
              <a:fillRect/>
            </a:stretch>
          </p:blipFill>
          <p:spPr>
            <a:xfrm>
              <a:off x="7438" y="9580"/>
              <a:ext cx="740" cy="300"/>
            </a:xfrm>
            <a:prstGeom prst="rect">
              <a:avLst/>
            </a:prstGeom>
          </p:spPr>
        </p:pic>
      </p:grpSp>
      <p:pic>
        <p:nvPicPr>
          <p:cNvPr id="40" name="图片 39"/>
          <p:cNvPicPr>
            <a:picLocks noChangeAspect="1"/>
          </p:cNvPicPr>
          <p:nvPr/>
        </p:nvPicPr>
        <p:blipFill>
          <a:blip r:embed="rId6"/>
          <a:stretch>
            <a:fillRect/>
          </a:stretch>
        </p:blipFill>
        <p:spPr>
          <a:xfrm>
            <a:off x="9814560" y="6158865"/>
            <a:ext cx="2323465" cy="624205"/>
          </a:xfrm>
          <a:prstGeom prst="rect">
            <a:avLst/>
          </a:prstGeom>
        </p:spPr>
      </p:pic>
      <p:sp>
        <p:nvSpPr>
          <p:cNvPr id="45" name="文本框 44"/>
          <p:cNvSpPr txBox="1"/>
          <p:nvPr/>
        </p:nvSpPr>
        <p:spPr>
          <a:xfrm>
            <a:off x="9154795" y="571500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cxnSp>
        <p:nvCxnSpPr>
          <p:cNvPr id="48" name="曲线连接符 47"/>
          <p:cNvCxnSpPr>
            <a:stCxn id="13" idx="2"/>
            <a:endCxn id="19" idx="0"/>
          </p:cNvCxnSpPr>
          <p:nvPr/>
        </p:nvCxnSpPr>
        <p:spPr>
          <a:xfrm rot="5400000">
            <a:off x="7535545" y="966470"/>
            <a:ext cx="974090" cy="10160"/>
          </a:xfrm>
          <a:prstGeom prst="curved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20" idx="2"/>
            <a:endCxn id="22" idx="0"/>
          </p:cNvCxnSpPr>
          <p:nvPr/>
        </p:nvCxnSpPr>
        <p:spPr>
          <a:xfrm flipH="1">
            <a:off x="8014335" y="3169920"/>
            <a:ext cx="2540" cy="11283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61" name="组合 60"/>
          <p:cNvGrpSpPr/>
          <p:nvPr/>
        </p:nvGrpSpPr>
        <p:grpSpPr>
          <a:xfrm>
            <a:off x="6762115" y="49593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p:cNvGrpSpPr/>
          <p:nvPr/>
        </p:nvGrpSpPr>
        <p:grpSpPr>
          <a:xfrm>
            <a:off x="6749415" y="3277235"/>
            <a:ext cx="1149350" cy="849630"/>
            <a:chOff x="10649" y="781"/>
            <a:chExt cx="1810" cy="1338"/>
          </a:xfrm>
        </p:grpSpPr>
        <p:sp>
          <p:nvSpPr>
            <p:cNvPr id="63" name="文本框 62"/>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4" name="文本框 63"/>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5" name="右弧形箭头 64"/>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6" name="左右箭头 65"/>
          <p:cNvSpPr/>
          <p:nvPr/>
        </p:nvSpPr>
        <p:spPr>
          <a:xfrm>
            <a:off x="6607810" y="6460490"/>
            <a:ext cx="3082290" cy="3975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hlinkClick r:id="rId7" action="ppaction://hlinksldjump"/>
          </p:cNvPr>
          <p:cNvSpPr txBox="1"/>
          <p:nvPr/>
        </p:nvSpPr>
        <p:spPr>
          <a:xfrm>
            <a:off x="8014335" y="768350"/>
            <a:ext cx="126238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hexokinase</a:t>
            </a:r>
          </a:p>
        </p:txBody>
      </p:sp>
      <p:sp>
        <p:nvSpPr>
          <p:cNvPr id="68" name="文本框 67"/>
          <p:cNvSpPr txBox="1"/>
          <p:nvPr/>
        </p:nvSpPr>
        <p:spPr>
          <a:xfrm>
            <a:off x="8027670" y="1991360"/>
            <a:ext cx="1656080" cy="64516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phosphohexose</a:t>
            </a:r>
          </a:p>
          <a:p>
            <a:pPr algn="l"/>
            <a:r>
              <a:rPr kumimoji="1" lang="en-US" altLang="zh-CN" b="1" dirty="0">
                <a:solidFill>
                  <a:srgbClr val="0070C0"/>
                </a:solidFill>
                <a:latin typeface="Times New Roman" panose="02020503050405090304" pitchFamily="18" charset="0"/>
                <a:cs typeface="Times New Roman" panose="02020503050405090304" pitchFamily="18" charset="0"/>
              </a:rPr>
              <a:t>isomerase</a:t>
            </a:r>
          </a:p>
        </p:txBody>
      </p:sp>
      <p:sp>
        <p:nvSpPr>
          <p:cNvPr id="69" name="文本框 68">
            <a:hlinkClick r:id="rId8" action="ppaction://hlinksldjump"/>
          </p:cNvPr>
          <p:cNvSpPr txBox="1"/>
          <p:nvPr/>
        </p:nvSpPr>
        <p:spPr>
          <a:xfrm>
            <a:off x="8021320" y="3411220"/>
            <a:ext cx="1668780" cy="64516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phospho</a:t>
            </a:r>
          </a:p>
          <a:p>
            <a:pPr algn="l"/>
            <a:r>
              <a:rPr kumimoji="1" lang="en-US" altLang="zh-CN" b="1" dirty="0">
                <a:solidFill>
                  <a:srgbClr val="0070C0"/>
                </a:solidFill>
                <a:latin typeface="Times New Roman" panose="02020503050405090304" pitchFamily="18" charset="0"/>
                <a:cs typeface="Times New Roman" panose="02020503050405090304" pitchFamily="18" charset="0"/>
              </a:rPr>
              <a:t>-fructokinase-1</a:t>
            </a:r>
          </a:p>
        </p:txBody>
      </p:sp>
      <p:sp>
        <p:nvSpPr>
          <p:cNvPr id="70" name="文本框 69">
            <a:hlinkClick r:id="rId9" action="ppaction://hlinksldjump"/>
          </p:cNvPr>
          <p:cNvSpPr txBox="1"/>
          <p:nvPr/>
        </p:nvSpPr>
        <p:spPr>
          <a:xfrm>
            <a:off x="7573645" y="5006975"/>
            <a:ext cx="97028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aldolase</a:t>
            </a:r>
          </a:p>
        </p:txBody>
      </p:sp>
      <p:sp>
        <p:nvSpPr>
          <p:cNvPr id="71" name="文本框 70">
            <a:hlinkClick r:id="rId9" action="ppaction://hlinksldjump"/>
          </p:cNvPr>
          <p:cNvSpPr txBox="1"/>
          <p:nvPr/>
        </p:nvSpPr>
        <p:spPr>
          <a:xfrm>
            <a:off x="6607810" y="6083300"/>
            <a:ext cx="2811780" cy="368300"/>
          </a:xfrm>
          <a:prstGeom prst="rect">
            <a:avLst/>
          </a:prstGeom>
          <a:noFill/>
          <a:ln>
            <a:solidFill>
              <a:schemeClr val="accent5"/>
            </a:solidFill>
          </a:ln>
        </p:spPr>
        <p:txBody>
          <a:bodyPr wrap="non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triose phosphate isomerase</a:t>
            </a:r>
          </a:p>
        </p:txBody>
      </p:sp>
      <p:cxnSp>
        <p:nvCxnSpPr>
          <p:cNvPr id="72" name="直接箭头连接符 71"/>
          <p:cNvCxnSpPr>
            <a:stCxn id="44" idx="3"/>
            <a:endCxn id="45" idx="1"/>
          </p:cNvCxnSpPr>
          <p:nvPr/>
        </p:nvCxnSpPr>
        <p:spPr>
          <a:xfrm flipV="1">
            <a:off x="6918325" y="5899150"/>
            <a:ext cx="2236470" cy="63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19" idx="2"/>
            <a:endCxn id="20" idx="0"/>
          </p:cNvCxnSpPr>
          <p:nvPr/>
        </p:nvCxnSpPr>
        <p:spPr>
          <a:xfrm flipH="1">
            <a:off x="8016875" y="182689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7" name="曲线连接符 86"/>
          <p:cNvCxnSpPr>
            <a:stCxn id="79" idx="0"/>
            <a:endCxn id="80" idx="2"/>
          </p:cNvCxnSpPr>
          <p:nvPr/>
        </p:nvCxnSpPr>
        <p:spPr>
          <a:xfrm rot="16200000">
            <a:off x="2968943" y="4145598"/>
            <a:ext cx="738505" cy="3175"/>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80" idx="0"/>
            <a:endCxn id="81" idx="2"/>
          </p:cNvCxnSpPr>
          <p:nvPr/>
        </p:nvCxnSpPr>
        <p:spPr>
          <a:xfrm flipV="1">
            <a:off x="3338195" y="268224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81" idx="0"/>
            <a:endCxn id="82" idx="2"/>
          </p:cNvCxnSpPr>
          <p:nvPr/>
        </p:nvCxnSpPr>
        <p:spPr>
          <a:xfrm flipV="1">
            <a:off x="3338195" y="158369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82" idx="0"/>
            <a:endCxn id="83" idx="2"/>
          </p:cNvCxnSpPr>
          <p:nvPr/>
        </p:nvCxnSpPr>
        <p:spPr>
          <a:xfrm flipV="1">
            <a:off x="3338195" y="48450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151" name="组合 150"/>
          <p:cNvGrpSpPr/>
          <p:nvPr/>
        </p:nvGrpSpPr>
        <p:grpSpPr>
          <a:xfrm>
            <a:off x="2068830" y="11430"/>
            <a:ext cx="9965055" cy="6072505"/>
            <a:chOff x="3258" y="18"/>
            <a:chExt cx="15693" cy="9563"/>
          </a:xfrm>
        </p:grpSpPr>
        <p:grpSp>
          <p:nvGrpSpPr>
            <p:cNvPr id="43" name="组合 42"/>
            <p:cNvGrpSpPr/>
            <p:nvPr/>
          </p:nvGrpSpPr>
          <p:grpSpPr>
            <a:xfrm>
              <a:off x="10549" y="18"/>
              <a:ext cx="8403" cy="8379"/>
              <a:chOff x="0" y="90"/>
              <a:chExt cx="8403" cy="8379"/>
            </a:xfrm>
          </p:grpSpPr>
          <p:sp>
            <p:nvSpPr>
              <p:cNvPr id="13" name="文本框 12"/>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pic>
            <p:nvPicPr>
              <p:cNvPr id="23" name="图片 22"/>
              <p:cNvPicPr>
                <a:picLocks noChangeAspect="1"/>
              </p:cNvPicPr>
              <p:nvPr/>
            </p:nvPicPr>
            <p:blipFill>
              <a:blip r:embed="rId10"/>
              <a:stretch>
                <a:fillRect/>
              </a:stretch>
            </p:blipFill>
            <p:spPr>
              <a:xfrm>
                <a:off x="4966" y="2369"/>
                <a:ext cx="2052" cy="1654"/>
              </a:xfrm>
              <a:prstGeom prst="rect">
                <a:avLst/>
              </a:prstGeom>
            </p:spPr>
          </p:pic>
          <p:grpSp>
            <p:nvGrpSpPr>
              <p:cNvPr id="31" name="组合 30"/>
              <p:cNvGrpSpPr/>
              <p:nvPr/>
            </p:nvGrpSpPr>
            <p:grpSpPr>
              <a:xfrm>
                <a:off x="4361" y="4224"/>
                <a:ext cx="3422" cy="1767"/>
                <a:chOff x="4557" y="4202"/>
                <a:chExt cx="4781" cy="2492"/>
              </a:xfrm>
            </p:grpSpPr>
            <p:grpSp>
              <p:nvGrpSpPr>
                <p:cNvPr id="30" name="组合 29"/>
                <p:cNvGrpSpPr/>
                <p:nvPr/>
              </p:nvGrpSpPr>
              <p:grpSpPr>
                <a:xfrm>
                  <a:off x="4812" y="4479"/>
                  <a:ext cx="4526" cy="2215"/>
                  <a:chOff x="4812" y="4479"/>
                  <a:chExt cx="4526" cy="2215"/>
                </a:xfrm>
              </p:grpSpPr>
              <p:pic>
                <p:nvPicPr>
                  <p:cNvPr id="26" name="图片 25"/>
                  <p:cNvPicPr>
                    <a:picLocks noChangeAspect="1"/>
                  </p:cNvPicPr>
                  <p:nvPr/>
                </p:nvPicPr>
                <p:blipFill>
                  <a:blip r:embed="rId11"/>
                  <a:stretch>
                    <a:fillRect/>
                  </a:stretch>
                </p:blipFill>
                <p:spPr>
                  <a:xfrm>
                    <a:off x="4812" y="4479"/>
                    <a:ext cx="4526" cy="2215"/>
                  </a:xfrm>
                  <a:prstGeom prst="rect">
                    <a:avLst/>
                  </a:prstGeom>
                </p:spPr>
              </p:pic>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36" name="组合 35"/>
              <p:cNvGrpSpPr/>
              <p:nvPr/>
            </p:nvGrpSpPr>
            <p:grpSpPr>
              <a:xfrm>
                <a:off x="4116" y="6628"/>
                <a:ext cx="4287" cy="1841"/>
                <a:chOff x="4116" y="6628"/>
                <a:chExt cx="4287" cy="1841"/>
              </a:xfrm>
            </p:grpSpPr>
            <p:pic>
              <p:nvPicPr>
                <p:cNvPr id="32" name="图片 31"/>
                <p:cNvPicPr>
                  <a:picLocks noChangeAspect="1"/>
                </p:cNvPicPr>
                <p:nvPr/>
              </p:nvPicPr>
              <p:blipFill>
                <a:blip r:embed="rId12"/>
                <a:stretch>
                  <a:fillRect/>
                </a:stretch>
              </p:blipFill>
              <p:spPr>
                <a:xfrm>
                  <a:off x="4143" y="6628"/>
                  <a:ext cx="4260" cy="1840"/>
                </a:xfrm>
                <a:prstGeom prst="rect">
                  <a:avLst/>
                </a:prstGeom>
              </p:spPr>
            </p:pic>
            <p:pic>
              <p:nvPicPr>
                <p:cNvPr id="33" name="图片 32"/>
                <p:cNvPicPr>
                  <a:picLocks noChangeAspect="1"/>
                </p:cNvPicPr>
                <p:nvPr/>
              </p:nvPicPr>
              <p:blipFill>
                <a:blip r:embed="rId13"/>
                <a:stretch>
                  <a:fillRect/>
                </a:stretch>
              </p:blipFill>
              <p:spPr>
                <a:xfrm flipV="1">
                  <a:off x="6807" y="7935"/>
                  <a:ext cx="1341" cy="534"/>
                </a:xfrm>
                <a:prstGeom prst="rect">
                  <a:avLst/>
                </a:prstGeom>
              </p:spPr>
            </p:pic>
            <p:pic>
              <p:nvPicPr>
                <p:cNvPr id="34" name="图片 33"/>
                <p:cNvPicPr>
                  <a:picLocks noChangeAspect="1"/>
                </p:cNvPicPr>
                <p:nvPr/>
              </p:nvPicPr>
              <p:blipFill>
                <a:blip r:embed="rId14"/>
                <a:stretch>
                  <a:fillRect/>
                </a:stretch>
              </p:blipFill>
              <p:spPr>
                <a:xfrm>
                  <a:off x="4116" y="7909"/>
                  <a:ext cx="1378" cy="560"/>
                </a:xfrm>
                <a:prstGeom prst="rect">
                  <a:avLst/>
                </a:prstGeom>
              </p:spPr>
            </p:pic>
            <p:pic>
              <p:nvPicPr>
                <p:cNvPr id="35" name="图片 34"/>
                <p:cNvPicPr>
                  <a:picLocks noChangeAspect="1"/>
                </p:cNvPicPr>
                <p:nvPr/>
              </p:nvPicPr>
              <p:blipFill>
                <a:blip r:embed="rId14"/>
                <a:stretch>
                  <a:fillRect/>
                </a:stretch>
              </p:blipFill>
              <p:spPr>
                <a:xfrm>
                  <a:off x="4143" y="6628"/>
                  <a:ext cx="823" cy="213"/>
                </a:xfrm>
                <a:prstGeom prst="rect">
                  <a:avLst/>
                </a:prstGeom>
              </p:spPr>
            </p:pic>
          </p:grpSp>
          <p:pic>
            <p:nvPicPr>
              <p:cNvPr id="42" name="图片 41"/>
              <p:cNvPicPr>
                <a:picLocks noChangeAspect="1"/>
              </p:cNvPicPr>
              <p:nvPr/>
            </p:nvPicPr>
            <p:blipFill>
              <a:blip r:embed="rId15"/>
              <a:stretch>
                <a:fillRect/>
              </a:stretch>
            </p:blipFill>
            <p:spPr>
              <a:xfrm>
                <a:off x="5037" y="90"/>
                <a:ext cx="1910" cy="1863"/>
              </a:xfrm>
              <a:prstGeom prst="rect">
                <a:avLst/>
              </a:prstGeom>
            </p:spPr>
          </p:pic>
        </p:grpSp>
        <p:sp>
          <p:nvSpPr>
            <p:cNvPr id="44" name="文本框 43"/>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a:endCxn id="45" idx="0"/>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pic>
        <p:nvPicPr>
          <p:cNvPr id="110" name="图片 109"/>
          <p:cNvPicPr>
            <a:picLocks noChangeAspect="1"/>
          </p:cNvPicPr>
          <p:nvPr/>
        </p:nvPicPr>
        <p:blipFill>
          <a:blip r:embed="rId16">
            <a:lum contrast="42000"/>
          </a:blip>
          <a:stretch>
            <a:fillRect/>
          </a:stretch>
        </p:blipFill>
        <p:spPr>
          <a:xfrm>
            <a:off x="100330" y="4297680"/>
            <a:ext cx="1996440" cy="709295"/>
          </a:xfrm>
          <a:prstGeom prst="rect">
            <a:avLst/>
          </a:prstGeom>
        </p:spPr>
      </p:pic>
      <p:pic>
        <p:nvPicPr>
          <p:cNvPr id="112" name="图片 111"/>
          <p:cNvPicPr>
            <a:picLocks noChangeAspect="1"/>
          </p:cNvPicPr>
          <p:nvPr/>
        </p:nvPicPr>
        <p:blipFill>
          <a:blip r:embed="rId17">
            <a:lum contrast="24000"/>
          </a:blip>
          <a:stretch>
            <a:fillRect/>
          </a:stretch>
        </p:blipFill>
        <p:spPr>
          <a:xfrm>
            <a:off x="100330" y="3148330"/>
            <a:ext cx="1734185" cy="676275"/>
          </a:xfrm>
          <a:prstGeom prst="rect">
            <a:avLst/>
          </a:prstGeom>
        </p:spPr>
      </p:pic>
      <p:pic>
        <p:nvPicPr>
          <p:cNvPr id="113" name="图片 112"/>
          <p:cNvPicPr>
            <a:picLocks noChangeAspect="1"/>
          </p:cNvPicPr>
          <p:nvPr/>
        </p:nvPicPr>
        <p:blipFill>
          <a:blip r:embed="rId18">
            <a:lum contrast="18000"/>
          </a:blip>
          <a:stretch>
            <a:fillRect/>
          </a:stretch>
        </p:blipFill>
        <p:spPr>
          <a:xfrm>
            <a:off x="100330" y="1983105"/>
            <a:ext cx="1360805" cy="1029335"/>
          </a:xfrm>
          <a:prstGeom prst="rect">
            <a:avLst/>
          </a:prstGeom>
        </p:spPr>
      </p:pic>
      <p:pic>
        <p:nvPicPr>
          <p:cNvPr id="114" name="图片 113"/>
          <p:cNvPicPr>
            <a:picLocks noChangeAspect="1"/>
          </p:cNvPicPr>
          <p:nvPr/>
        </p:nvPicPr>
        <p:blipFill>
          <a:blip r:embed="rId19">
            <a:lum contrast="18000"/>
          </a:blip>
          <a:stretch>
            <a:fillRect/>
          </a:stretch>
        </p:blipFill>
        <p:spPr>
          <a:xfrm>
            <a:off x="100330" y="866775"/>
            <a:ext cx="1186180" cy="1019175"/>
          </a:xfrm>
          <a:prstGeom prst="rect">
            <a:avLst/>
          </a:prstGeom>
        </p:spPr>
      </p:pic>
      <p:pic>
        <p:nvPicPr>
          <p:cNvPr id="118" name="图片 117"/>
          <p:cNvPicPr>
            <a:picLocks noChangeAspect="1"/>
          </p:cNvPicPr>
          <p:nvPr/>
        </p:nvPicPr>
        <p:blipFill>
          <a:blip r:embed="rId20">
            <a:lum contrast="18000"/>
          </a:blip>
          <a:stretch>
            <a:fillRect/>
          </a:stretch>
        </p:blipFill>
        <p:spPr>
          <a:xfrm>
            <a:off x="100330" y="-24130"/>
            <a:ext cx="1264285" cy="674370"/>
          </a:xfrm>
          <a:prstGeom prst="rect">
            <a:avLst/>
          </a:prstGeom>
        </p:spPr>
      </p:pic>
      <p:sp>
        <p:nvSpPr>
          <p:cNvPr id="119" name="文本框 118"/>
          <p:cNvSpPr txBox="1"/>
          <p:nvPr/>
        </p:nvSpPr>
        <p:spPr>
          <a:xfrm>
            <a:off x="335915" y="5331460"/>
            <a:ext cx="3224530" cy="645160"/>
          </a:xfrm>
          <a:prstGeom prst="rect">
            <a:avLst/>
          </a:prstGeom>
          <a:noFill/>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glyceraldehyde 3-phsophate </a:t>
            </a:r>
          </a:p>
          <a:p>
            <a:pPr algn="ctr"/>
            <a:r>
              <a:rPr kumimoji="1" lang="en-US" altLang="zh-CN" b="1" dirty="0">
                <a:solidFill>
                  <a:srgbClr val="0070C0"/>
                </a:solidFill>
                <a:latin typeface="Times New Roman" panose="02020503050405090304" pitchFamily="18" charset="0"/>
                <a:cs typeface="Times New Roman" panose="02020503050405090304" pitchFamily="18" charset="0"/>
              </a:rPr>
              <a:t>dehydrogenase</a:t>
            </a:r>
          </a:p>
        </p:txBody>
      </p:sp>
      <p:sp>
        <p:nvSpPr>
          <p:cNvPr id="120" name="文本框 119"/>
          <p:cNvSpPr txBox="1"/>
          <p:nvPr/>
        </p:nvSpPr>
        <p:spPr>
          <a:xfrm>
            <a:off x="1439545" y="382397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kinase</a:t>
            </a:r>
          </a:p>
        </p:txBody>
      </p:sp>
      <p:sp>
        <p:nvSpPr>
          <p:cNvPr id="121" name="文本框 120"/>
          <p:cNvSpPr txBox="1"/>
          <p:nvPr/>
        </p:nvSpPr>
        <p:spPr>
          <a:xfrm>
            <a:off x="1442720" y="2722880"/>
            <a:ext cx="1897380" cy="645160"/>
          </a:xfrm>
          <a:prstGeom prst="rect">
            <a:avLst/>
          </a:prstGeom>
          <a:noFill/>
        </p:spPr>
        <p:txBody>
          <a:bodyPr wrap="none" rtlCol="0">
            <a:spAutoFit/>
          </a:bodyPr>
          <a:lstStyle/>
          <a:p>
            <a:pPr algn="r"/>
            <a:r>
              <a:rPr kumimoji="1" lang="en-US" altLang="zh-CN" b="1" dirty="0">
                <a:solidFill>
                  <a:srgbClr val="0070C0"/>
                </a:solidFill>
                <a:latin typeface="Times New Roman" panose="02020503050405090304" pitchFamily="18" charset="0"/>
                <a:cs typeface="Times New Roman" panose="02020503050405090304" pitchFamily="18" charset="0"/>
              </a:rPr>
              <a:t>phosphoglycerate</a:t>
            </a:r>
          </a:p>
          <a:p>
            <a:pPr algn="r"/>
            <a:r>
              <a:rPr kumimoji="1" lang="en-US" altLang="zh-CN" b="1" dirty="0">
                <a:solidFill>
                  <a:srgbClr val="0070C0"/>
                </a:solidFill>
                <a:latin typeface="Times New Roman" panose="02020503050405090304" pitchFamily="18" charset="0"/>
                <a:cs typeface="Times New Roman" panose="02020503050405090304" pitchFamily="18" charset="0"/>
              </a:rPr>
              <a:t>mutase</a:t>
            </a:r>
          </a:p>
        </p:txBody>
      </p:sp>
      <p:sp>
        <p:nvSpPr>
          <p:cNvPr id="125" name="文本框 124"/>
          <p:cNvSpPr txBox="1"/>
          <p:nvPr/>
        </p:nvSpPr>
        <p:spPr>
          <a:xfrm>
            <a:off x="2442845" y="1764665"/>
            <a:ext cx="894080" cy="368300"/>
          </a:xfrm>
          <a:prstGeom prst="rect">
            <a:avLst/>
          </a:prstGeom>
          <a:noFill/>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enolase</a:t>
            </a:r>
          </a:p>
        </p:txBody>
      </p:sp>
      <p:sp>
        <p:nvSpPr>
          <p:cNvPr id="126" name="文本框 125">
            <a:hlinkClick r:id="rId21" action="ppaction://hlinksldjump"/>
          </p:cNvPr>
          <p:cNvSpPr txBox="1"/>
          <p:nvPr/>
        </p:nvSpPr>
        <p:spPr>
          <a:xfrm>
            <a:off x="1598295" y="685165"/>
            <a:ext cx="1738630" cy="368300"/>
          </a:xfrm>
          <a:prstGeom prst="rect">
            <a:avLst/>
          </a:prstGeom>
          <a:noFill/>
          <a:ln>
            <a:solidFill>
              <a:schemeClr val="accent5"/>
            </a:solidFill>
          </a:ln>
        </p:spPr>
        <p:txBody>
          <a:bodyPr wrap="non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kinase</a:t>
            </a:r>
          </a:p>
        </p:txBody>
      </p:sp>
      <p:sp>
        <p:nvSpPr>
          <p:cNvPr id="136" name="下箭头 135"/>
          <p:cNvSpPr/>
          <p:nvPr/>
        </p:nvSpPr>
        <p:spPr>
          <a:xfrm rot="10800000">
            <a:off x="4716780" y="733425"/>
            <a:ext cx="697230" cy="3529330"/>
          </a:xfrm>
          <a:prstGeom prst="downArrow">
            <a:avLst>
              <a:gd name="adj1" fmla="val 72899"/>
              <a:gd name="adj2" fmla="val 50000"/>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5935345" y="768350"/>
            <a:ext cx="672964" cy="3529330"/>
            <a:chOff x="9447" y="1210"/>
            <a:chExt cx="1221" cy="5558"/>
          </a:xfrm>
        </p:grpSpPr>
        <p:sp>
          <p:nvSpPr>
            <p:cNvPr id="133" name="下箭头 132"/>
            <p:cNvSpPr/>
            <p:nvPr/>
          </p:nvSpPr>
          <p:spPr>
            <a:xfrm>
              <a:off x="9447" y="1210"/>
              <a:ext cx="1221" cy="5558"/>
            </a:xfrm>
            <a:prstGeom prst="downArrow">
              <a:avLst>
                <a:gd name="adj1" fmla="val 72899"/>
                <a:gd name="adj2" fmla="val 50000"/>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a:hlinkClick r:id="rId22" action="ppaction://hlinksldjump"/>
            </p:cNvPr>
            <p:cNvSpPr txBox="1"/>
            <p:nvPr/>
          </p:nvSpPr>
          <p:spPr>
            <a:xfrm>
              <a:off x="9581" y="1365"/>
              <a:ext cx="1068" cy="4657"/>
            </a:xfrm>
            <a:prstGeom prst="rect">
              <a:avLst/>
            </a:prstGeom>
            <a:noFill/>
            <a:ln>
              <a:solidFill>
                <a:schemeClr val="accent5"/>
              </a:solidFill>
            </a:ln>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preparatory  phase</a:t>
              </a:r>
            </a:p>
          </p:txBody>
        </p:sp>
      </p:grpSp>
      <p:sp>
        <p:nvSpPr>
          <p:cNvPr id="146" name="文本框 145">
            <a:hlinkClick r:id="rId23" action="ppaction://hlinksldjump"/>
          </p:cNvPr>
          <p:cNvSpPr txBox="1"/>
          <p:nvPr/>
        </p:nvSpPr>
        <p:spPr>
          <a:xfrm>
            <a:off x="4771390" y="1479550"/>
            <a:ext cx="588645" cy="2106930"/>
          </a:xfrm>
          <a:prstGeom prst="rect">
            <a:avLst/>
          </a:prstGeom>
          <a:noFill/>
        </p:spPr>
        <p:txBody>
          <a:bodyPr vert="eaVert" wrap="square" rtlCol="0">
            <a:spAutoFit/>
          </a:bodyPr>
          <a:lstStyle/>
          <a:p>
            <a:pPr algn="dist">
              <a:lnSpc>
                <a:spcPct val="110000"/>
              </a:lnSpc>
            </a:pPr>
            <a:r>
              <a:rPr kumimoji="1" lang="en-US" altLang="zh-CN" sz="2400" b="1" dirty="0">
                <a:solidFill>
                  <a:schemeClr val="bg1"/>
                </a:solidFill>
                <a:latin typeface="Times New Roman" panose="02020503050405090304" pitchFamily="18" charset="0"/>
                <a:cs typeface="Times New Roman" panose="02020503050405090304" pitchFamily="18" charset="0"/>
              </a:rPr>
              <a:t>payoff  phase</a:t>
            </a:r>
          </a:p>
        </p:txBody>
      </p:sp>
      <p:sp>
        <p:nvSpPr>
          <p:cNvPr id="148" name="矩形 147">
            <a:hlinkClick r:id="rId24" action="ppaction://hlinksldjump"/>
          </p:cNvPr>
          <p:cNvSpPr/>
          <p:nvPr/>
        </p:nvSpPr>
        <p:spPr>
          <a:xfrm>
            <a:off x="1012190" y="6240780"/>
            <a:ext cx="3068320" cy="400110"/>
          </a:xfrm>
          <a:prstGeom prst="rect">
            <a:avLst/>
          </a:prstGeom>
          <a:noFill/>
          <a:ln>
            <a:solidFill>
              <a:schemeClr val="accent5"/>
            </a:solidFill>
          </a:ln>
        </p:spPr>
        <p:txBody>
          <a:bodyPr wrap="square" rtlCol="0" anchor="t">
            <a:spAutoFit/>
          </a:bodyPr>
          <a:lstStyle/>
          <a:p>
            <a:pPr algn="ctr"/>
            <a:r>
              <a:rPr lang="en-US" altLang="zh-CN" sz="2000" b="1" dirty="0">
                <a:ln/>
                <a:solidFill>
                  <a:schemeClr val="accent1"/>
                </a:solidFill>
                <a:effectLst>
                  <a:outerShdw blurRad="38100" dist="25400" dir="5400000" algn="ctr" rotWithShape="0">
                    <a:srgbClr val="6E747A">
                      <a:alpha val="43000"/>
                    </a:srgbClr>
                  </a:outerShdw>
                </a:effectLst>
              </a:rPr>
              <a:t>some important figures</a:t>
            </a:r>
          </a:p>
        </p:txBody>
      </p:sp>
      <p:sp>
        <p:nvSpPr>
          <p:cNvPr id="3" name="矩形 2">
            <a:extLst>
              <a:ext uri="{FF2B5EF4-FFF2-40B4-BE49-F238E27FC236}">
                <a16:creationId xmlns:a16="http://schemas.microsoft.com/office/drawing/2014/main" id="{76F0144D-531C-0346-9E8F-3A383AC08A09}"/>
              </a:ext>
            </a:extLst>
          </p:cNvPr>
          <p:cNvSpPr/>
          <p:nvPr/>
        </p:nvSpPr>
        <p:spPr>
          <a:xfrm>
            <a:off x="4716779" y="733425"/>
            <a:ext cx="697231" cy="3735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7591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12</a:t>
            </a:fld>
            <a:endParaRPr kumimoji="1" lang="zh-CN" altLang="en-US"/>
          </a:p>
        </p:txBody>
      </p:sp>
      <p:sp>
        <p:nvSpPr>
          <p:cNvPr id="3" name="文本框 2"/>
          <p:cNvSpPr txBox="1"/>
          <p:nvPr/>
        </p:nvSpPr>
        <p:spPr>
          <a:xfrm>
            <a:off x="3667492" y="-24384"/>
            <a:ext cx="48571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glucose</a:t>
            </a:r>
          </a:p>
        </p:txBody>
      </p:sp>
      <p:pic>
        <p:nvPicPr>
          <p:cNvPr id="4" name="图片 3"/>
          <p:cNvPicPr>
            <a:picLocks noChangeAspect="1"/>
          </p:cNvPicPr>
          <p:nvPr/>
        </p:nvPicPr>
        <p:blipFill>
          <a:blip r:embed="rId3"/>
          <a:stretch>
            <a:fillRect/>
          </a:stretch>
        </p:blipFill>
        <p:spPr>
          <a:xfrm>
            <a:off x="6065520" y="559435"/>
            <a:ext cx="5651500" cy="3060700"/>
          </a:xfrm>
          <a:prstGeom prst="rect">
            <a:avLst/>
          </a:prstGeom>
        </p:spPr>
      </p:pic>
      <p:sp>
        <p:nvSpPr>
          <p:cNvPr id="5" name="文本框 4"/>
          <p:cNvSpPr txBox="1"/>
          <p:nvPr/>
        </p:nvSpPr>
        <p:spPr>
          <a:xfrm>
            <a:off x="30480" y="848360"/>
            <a:ext cx="6442075" cy="56311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reaction consumes an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Requires Mg2+ for the kinase's activity (using MgATP2- but not ATP4- as substrate)</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Hexokinase has four isozymes, among which the fourth one in hepatocytes (glucokinase) has many unique characteristics, such as extremely high Km and resistence to G-6-P inhibition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4"/>
          <a:stretch>
            <a:fillRect/>
          </a:stretch>
        </p:blipFill>
        <p:spPr>
          <a:xfrm>
            <a:off x="7131050" y="3717290"/>
            <a:ext cx="4774565" cy="2988945"/>
          </a:xfrm>
          <a:prstGeom prst="rect">
            <a:avLst/>
          </a:prstGeom>
        </p:spPr>
      </p:pic>
      <p:sp>
        <p:nvSpPr>
          <p:cNvPr id="35" name="操作按钮: 后退或上一个 34">
            <a:hlinkClick r:id="rId5" action="ppaction://hlinksldjump" highlightClick="1"/>
          </p:cNvPr>
          <p:cNvSpPr/>
          <p:nvPr/>
        </p:nvSpPr>
        <p:spPr>
          <a:xfrm>
            <a:off x="30433"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92305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13</a:t>
            </a:fld>
            <a:endParaRPr kumimoji="1" lang="zh-CN" altLang="en-US"/>
          </a:p>
        </p:txBody>
      </p:sp>
      <p:sp>
        <p:nvSpPr>
          <p:cNvPr id="3" name="文本框 2"/>
          <p:cNvSpPr txBox="1"/>
          <p:nvPr/>
        </p:nvSpPr>
        <p:spPr>
          <a:xfrm>
            <a:off x="2656572" y="-24384"/>
            <a:ext cx="687768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Phosphorylation of fructose phosphate</a:t>
            </a:r>
          </a:p>
        </p:txBody>
      </p:sp>
      <p:sp>
        <p:nvSpPr>
          <p:cNvPr id="4" name="文本框 3"/>
          <p:cNvSpPr txBox="1"/>
          <p:nvPr/>
        </p:nvSpPr>
        <p:spPr>
          <a:xfrm>
            <a:off x="57785" y="772795"/>
            <a:ext cx="5557520" cy="51695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irreversible (key site for regulation)</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first “commited” reaction in the glycolytic pathway former chemicals has other fates, but 1,6-FBP is targeted for glycolysis</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some bacteria and protists, perhaps all plants use bisphosphate instead of ATP as the phosphoryl group donor</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PFK-1 undergoes complex allosteric regulation</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5492750" y="3910330"/>
            <a:ext cx="6517005" cy="2032000"/>
            <a:chOff x="8631" y="7520"/>
            <a:chExt cx="10263" cy="3200"/>
          </a:xfrm>
        </p:grpSpPr>
        <p:pic>
          <p:nvPicPr>
            <p:cNvPr id="5" name="图片 4"/>
            <p:cNvPicPr>
              <a:picLocks noChangeAspect="1"/>
            </p:cNvPicPr>
            <p:nvPr/>
          </p:nvPicPr>
          <p:blipFill>
            <a:blip r:embed="rId3"/>
            <a:stretch>
              <a:fillRect/>
            </a:stretch>
          </p:blipFill>
          <p:spPr>
            <a:xfrm>
              <a:off x="8631" y="7654"/>
              <a:ext cx="6634" cy="3066"/>
            </a:xfrm>
            <a:prstGeom prst="rect">
              <a:avLst/>
            </a:prstGeom>
          </p:spPr>
        </p:pic>
        <p:pic>
          <p:nvPicPr>
            <p:cNvPr id="6" name="图片 5"/>
            <p:cNvPicPr>
              <a:picLocks noChangeAspect="1"/>
            </p:cNvPicPr>
            <p:nvPr/>
          </p:nvPicPr>
          <p:blipFill>
            <a:blip r:embed="rId4"/>
            <a:srcRect l="4884"/>
            <a:stretch>
              <a:fillRect/>
            </a:stretch>
          </p:blipFill>
          <p:spPr>
            <a:xfrm>
              <a:off x="14785" y="7520"/>
              <a:ext cx="4109" cy="3200"/>
            </a:xfrm>
            <a:prstGeom prst="rect">
              <a:avLst/>
            </a:prstGeom>
          </p:spPr>
        </p:pic>
      </p:grpSp>
      <p:grpSp>
        <p:nvGrpSpPr>
          <p:cNvPr id="19" name="组合 18"/>
          <p:cNvGrpSpPr/>
          <p:nvPr/>
        </p:nvGrpSpPr>
        <p:grpSpPr>
          <a:xfrm>
            <a:off x="5615305" y="993775"/>
            <a:ext cx="5441315" cy="3161665"/>
            <a:chOff x="8843" y="1565"/>
            <a:chExt cx="8569" cy="4979"/>
          </a:xfrm>
        </p:grpSpPr>
        <p:sp>
          <p:nvSpPr>
            <p:cNvPr id="8" name="文本框 7"/>
            <p:cNvSpPr txBox="1"/>
            <p:nvPr/>
          </p:nvSpPr>
          <p:spPr>
            <a:xfrm>
              <a:off x="16404" y="3702"/>
              <a:ext cx="100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ATP</a:t>
              </a:r>
            </a:p>
          </p:txBody>
        </p:sp>
        <p:sp>
          <p:nvSpPr>
            <p:cNvPr id="9" name="文本框 8"/>
            <p:cNvSpPr txBox="1"/>
            <p:nvPr/>
          </p:nvSpPr>
          <p:spPr>
            <a:xfrm>
              <a:off x="9302" y="4282"/>
              <a:ext cx="362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Ribulose-5-phosphate</a:t>
              </a:r>
            </a:p>
          </p:txBody>
        </p:sp>
        <p:sp>
          <p:nvSpPr>
            <p:cNvPr id="10" name="文本框 9"/>
            <p:cNvSpPr txBox="1"/>
            <p:nvPr/>
          </p:nvSpPr>
          <p:spPr>
            <a:xfrm>
              <a:off x="8843" y="2291"/>
              <a:ext cx="4238" cy="580"/>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fructose-2,6-bisphosphate</a:t>
              </a:r>
            </a:p>
          </p:txBody>
        </p:sp>
        <p:sp>
          <p:nvSpPr>
            <p:cNvPr id="11" name="文本框 10"/>
            <p:cNvSpPr txBox="1"/>
            <p:nvPr/>
          </p:nvSpPr>
          <p:spPr>
            <a:xfrm>
              <a:off x="16304" y="1565"/>
              <a:ext cx="1108" cy="1016"/>
            </a:xfrm>
            <a:prstGeom prst="rect">
              <a:avLst/>
            </a:prstGeom>
            <a:noFill/>
          </p:spPr>
          <p:txBody>
            <a:bodyPr wrap="none" rtlCol="0">
              <a:spAutoFit/>
            </a:bodyPr>
            <a:lstStyle/>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ADP</a:t>
              </a:r>
            </a:p>
            <a:p>
              <a:pPr algn="l"/>
              <a:r>
                <a:rPr kumimoji="1" lang="en-US" altLang="zh-CN" b="1" dirty="0">
                  <a:solidFill>
                    <a:schemeClr val="accent2">
                      <a:lumMod val="75000"/>
                    </a:schemeClr>
                  </a:solidFill>
                  <a:latin typeface="Times New Roman" panose="02020503050405090304" pitchFamily="18" charset="0"/>
                  <a:cs typeface="Times New Roman" panose="02020503050405090304" pitchFamily="18" charset="0"/>
                </a:rPr>
                <a:t>AMP</a:t>
              </a:r>
            </a:p>
          </p:txBody>
        </p:sp>
        <p:cxnSp>
          <p:nvCxnSpPr>
            <p:cNvPr id="12" name="曲线连接符 11"/>
            <p:cNvCxnSpPr>
              <a:stCxn id="10" idx="3"/>
            </p:cNvCxnSpPr>
            <p:nvPr/>
          </p:nvCxnSpPr>
          <p:spPr>
            <a:xfrm>
              <a:off x="13081" y="2581"/>
              <a:ext cx="805" cy="3963"/>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3" name="曲线连接符 12"/>
            <p:cNvCxnSpPr>
              <a:stCxn id="9" idx="3"/>
            </p:cNvCxnSpPr>
            <p:nvPr/>
          </p:nvCxnSpPr>
          <p:spPr>
            <a:xfrm>
              <a:off x="12930" y="4572"/>
              <a:ext cx="956" cy="1972"/>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4" name="曲线连接符 13"/>
            <p:cNvCxnSpPr>
              <a:stCxn id="11" idx="1"/>
            </p:cNvCxnSpPr>
            <p:nvPr/>
          </p:nvCxnSpPr>
          <p:spPr>
            <a:xfrm rot="10800000" flipV="1">
              <a:off x="13886" y="2072"/>
              <a:ext cx="2418" cy="447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5" name="曲线连接符 14"/>
            <p:cNvCxnSpPr>
              <a:stCxn id="8" idx="1"/>
            </p:cNvCxnSpPr>
            <p:nvPr/>
          </p:nvCxnSpPr>
          <p:spPr>
            <a:xfrm rot="10800000" flipV="1">
              <a:off x="13886" y="3991"/>
              <a:ext cx="2518" cy="2551"/>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pic>
          <p:nvPicPr>
            <p:cNvPr id="68" name="图片 67"/>
            <p:cNvPicPr>
              <a:picLocks noChangeAspect="1"/>
            </p:cNvPicPr>
            <p:nvPr/>
          </p:nvPicPr>
          <p:blipFill>
            <a:blip r:embed="rId5"/>
            <a:stretch>
              <a:fillRect/>
            </a:stretch>
          </p:blipFill>
          <p:spPr>
            <a:xfrm>
              <a:off x="12930" y="3319"/>
              <a:ext cx="505" cy="516"/>
            </a:xfrm>
            <a:prstGeom prst="rect">
              <a:avLst/>
            </a:prstGeom>
          </p:spPr>
        </p:pic>
        <p:pic>
          <p:nvPicPr>
            <p:cNvPr id="16" name="图片 15"/>
            <p:cNvPicPr>
              <a:picLocks noChangeAspect="1"/>
            </p:cNvPicPr>
            <p:nvPr/>
          </p:nvPicPr>
          <p:blipFill>
            <a:blip r:embed="rId5"/>
            <a:stretch>
              <a:fillRect/>
            </a:stretch>
          </p:blipFill>
          <p:spPr>
            <a:xfrm>
              <a:off x="12930" y="5009"/>
              <a:ext cx="505" cy="516"/>
            </a:xfrm>
            <a:prstGeom prst="rect">
              <a:avLst/>
            </a:prstGeom>
          </p:spPr>
        </p:pic>
        <p:pic>
          <p:nvPicPr>
            <p:cNvPr id="17" name="图片 16"/>
            <p:cNvPicPr>
              <a:picLocks noChangeAspect="1"/>
            </p:cNvPicPr>
            <p:nvPr/>
          </p:nvPicPr>
          <p:blipFill>
            <a:blip r:embed="rId5"/>
            <a:stretch>
              <a:fillRect/>
            </a:stretch>
          </p:blipFill>
          <p:spPr>
            <a:xfrm>
              <a:off x="15015" y="3060"/>
              <a:ext cx="505" cy="516"/>
            </a:xfrm>
            <a:prstGeom prst="rect">
              <a:avLst/>
            </a:prstGeom>
          </p:spPr>
        </p:pic>
        <p:pic>
          <p:nvPicPr>
            <p:cNvPr id="60" name="图片 59"/>
            <p:cNvPicPr>
              <a:picLocks noChangeAspect="1"/>
            </p:cNvPicPr>
            <p:nvPr/>
          </p:nvPicPr>
          <p:blipFill>
            <a:blip r:embed="rId6"/>
            <a:stretch>
              <a:fillRect/>
            </a:stretch>
          </p:blipFill>
          <p:spPr>
            <a:xfrm>
              <a:off x="15016" y="4572"/>
              <a:ext cx="504" cy="515"/>
            </a:xfrm>
            <a:prstGeom prst="rect">
              <a:avLst/>
            </a:prstGeom>
          </p:spPr>
        </p:pic>
      </p:grpSp>
      <p:sp>
        <p:nvSpPr>
          <p:cNvPr id="21" name="操作按钮: 后退或上一个 20">
            <a:hlinkClick r:id="rId7" action="ppaction://hlinksldjump" highlightClick="1"/>
            <a:extLst>
              <a:ext uri="{FF2B5EF4-FFF2-40B4-BE49-F238E27FC236}">
                <a16:creationId xmlns:a16="http://schemas.microsoft.com/office/drawing/2014/main" id="{123B3D45-087C-1A41-9232-0959D2E89C32}"/>
              </a:ext>
            </a:extLst>
          </p:cNvPr>
          <p:cNvSpPr/>
          <p:nvPr/>
        </p:nvSpPr>
        <p:spPr>
          <a:xfrm>
            <a:off x="5778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03747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14</a:t>
            </a:fld>
            <a:endParaRPr kumimoji="1" lang="zh-CN" altLang="en-US"/>
          </a:p>
        </p:txBody>
      </p:sp>
      <p:sp>
        <p:nvSpPr>
          <p:cNvPr id="3" name="文本框 2"/>
          <p:cNvSpPr txBox="1"/>
          <p:nvPr/>
        </p:nvSpPr>
        <p:spPr>
          <a:xfrm>
            <a:off x="3656380" y="-24384"/>
            <a:ext cx="48780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Fate of the glucose carbons</a:t>
            </a:r>
          </a:p>
        </p:txBody>
      </p:sp>
      <p:pic>
        <p:nvPicPr>
          <p:cNvPr id="4" name="图片 3"/>
          <p:cNvPicPr>
            <a:picLocks noChangeAspect="1"/>
          </p:cNvPicPr>
          <p:nvPr/>
        </p:nvPicPr>
        <p:blipFill>
          <a:blip r:embed="rId3"/>
          <a:srcRect l="3201" t="5858" r="2530"/>
          <a:stretch>
            <a:fillRect/>
          </a:stretch>
        </p:blipFill>
        <p:spPr>
          <a:xfrm>
            <a:off x="132715" y="847090"/>
            <a:ext cx="5407025" cy="5354320"/>
          </a:xfrm>
          <a:prstGeom prst="rect">
            <a:avLst/>
          </a:prstGeom>
        </p:spPr>
      </p:pic>
      <p:pic>
        <p:nvPicPr>
          <p:cNvPr id="5" name="图片 4"/>
          <p:cNvPicPr>
            <a:picLocks noChangeAspect="1"/>
          </p:cNvPicPr>
          <p:nvPr/>
        </p:nvPicPr>
        <p:blipFill>
          <a:blip r:embed="rId4"/>
          <a:stretch>
            <a:fillRect/>
          </a:stretch>
        </p:blipFill>
        <p:spPr>
          <a:xfrm>
            <a:off x="5705475" y="4359910"/>
            <a:ext cx="4934585" cy="2483485"/>
          </a:xfrm>
          <a:prstGeom prst="rect">
            <a:avLst/>
          </a:prstGeom>
        </p:spPr>
      </p:pic>
      <p:sp>
        <p:nvSpPr>
          <p:cNvPr id="7" name="文本框 6"/>
          <p:cNvSpPr txBox="1"/>
          <p:nvPr/>
        </p:nvSpPr>
        <p:spPr>
          <a:xfrm>
            <a:off x="5705475" y="752475"/>
            <a:ext cx="6183630" cy="34150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Just remember the phosphorylated carbons (C-1 and C-6 in hexose) remain phosphorylated in the triose (C-3)</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After the triose isomerase reaction, the carbon atoms derived from C-1, C-2 and C-3 of the starting glucose cannot be chemically distinguished from the C-6, C-5 and C-4, coordinatedly.</a:t>
            </a:r>
          </a:p>
        </p:txBody>
      </p:sp>
      <p:sp>
        <p:nvSpPr>
          <p:cNvPr id="9" name="操作按钮: 后退或上一个 8">
            <a:hlinkClick r:id="rId5" action="ppaction://hlinksldjump" highlightClick="1"/>
            <a:extLst>
              <a:ext uri="{FF2B5EF4-FFF2-40B4-BE49-F238E27FC236}">
                <a16:creationId xmlns:a16="http://schemas.microsoft.com/office/drawing/2014/main" id="{92F10EC5-CB1C-A649-A855-7DCFEF5122B4}"/>
              </a:ext>
            </a:extLst>
          </p:cNvPr>
          <p:cNvSpPr/>
          <p:nvPr/>
        </p:nvSpPr>
        <p:spPr>
          <a:xfrm>
            <a:off x="132715" y="617927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0390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15</a:t>
            </a:fld>
            <a:endParaRPr kumimoji="1" lang="zh-CN" altLang="en-US"/>
          </a:p>
        </p:txBody>
      </p:sp>
      <p:sp>
        <p:nvSpPr>
          <p:cNvPr id="3" name="文本框 2"/>
          <p:cNvSpPr txBox="1"/>
          <p:nvPr/>
        </p:nvSpPr>
        <p:spPr>
          <a:xfrm>
            <a:off x="4609832" y="-24384"/>
            <a:ext cx="29711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Pyruvate kinase</a:t>
            </a:r>
          </a:p>
        </p:txBody>
      </p:sp>
      <p:pic>
        <p:nvPicPr>
          <p:cNvPr id="4" name="图片 3"/>
          <p:cNvPicPr>
            <a:picLocks noChangeAspect="1"/>
          </p:cNvPicPr>
          <p:nvPr/>
        </p:nvPicPr>
        <p:blipFill>
          <a:blip r:embed="rId3"/>
          <a:srcRect l="773" b="7508"/>
          <a:stretch>
            <a:fillRect/>
          </a:stretch>
        </p:blipFill>
        <p:spPr>
          <a:xfrm>
            <a:off x="7928610" y="-24130"/>
            <a:ext cx="3425190" cy="4075430"/>
          </a:xfrm>
          <a:prstGeom prst="rect">
            <a:avLst/>
          </a:prstGeom>
        </p:spPr>
      </p:pic>
      <p:sp>
        <p:nvSpPr>
          <p:cNvPr id="5" name="文本框 4"/>
          <p:cNvSpPr txBox="1"/>
          <p:nvPr/>
        </p:nvSpPr>
        <p:spPr>
          <a:xfrm>
            <a:off x="244475" y="64770"/>
            <a:ext cx="6216015" cy="255333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Pyruvate kinase requires K+ and either Mg2+ or Mn2+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product pyruvate first appears in its enol form, then tautomerizes rapidly and nonenzymeticly to its keto form, which predominates at neutral pH</a:t>
            </a:r>
          </a:p>
        </p:txBody>
      </p:sp>
      <p:pic>
        <p:nvPicPr>
          <p:cNvPr id="6" name="图片 5"/>
          <p:cNvPicPr>
            <a:picLocks noChangeAspect="1"/>
          </p:cNvPicPr>
          <p:nvPr/>
        </p:nvPicPr>
        <p:blipFill>
          <a:blip r:embed="rId4">
            <a:lum bright="-12000" contrast="42000"/>
          </a:blip>
          <a:srcRect l="7753" t="4282" r="2638" b="3056"/>
          <a:stretch>
            <a:fillRect/>
          </a:stretch>
        </p:blipFill>
        <p:spPr>
          <a:xfrm>
            <a:off x="31750" y="2703830"/>
            <a:ext cx="7418070" cy="4104640"/>
          </a:xfrm>
          <a:prstGeom prst="rect">
            <a:avLst/>
          </a:prstGeom>
        </p:spPr>
      </p:pic>
      <p:sp>
        <p:nvSpPr>
          <p:cNvPr id="7" name="文本框 6"/>
          <p:cNvSpPr txBox="1"/>
          <p:nvPr/>
        </p:nvSpPr>
        <p:spPr>
          <a:xfrm>
            <a:off x="7150100" y="4051300"/>
            <a:ext cx="4982845" cy="2861310"/>
          </a:xfrm>
          <a:prstGeom prst="rect">
            <a:avLst/>
          </a:prstGeom>
          <a:noFill/>
        </p:spPr>
        <p:txBody>
          <a:bodyPr wrap="square" rtlCol="0" anchor="t">
            <a:spAutoFit/>
          </a:bodyPr>
          <a:lstStyle/>
          <a:p>
            <a:pPr indent="0" algn="l">
              <a:buFont typeface="Arial" panose="020B0604020202090204" pitchFamily="34" charset="0"/>
              <a:buNone/>
            </a:pPr>
            <a:r>
              <a:rPr kumimoji="1" lang="en-US" altLang="zh-CN" sz="2000" b="1" dirty="0">
                <a:latin typeface="Times New Roman" panose="02020503050405090304" pitchFamily="18" charset="0"/>
                <a:cs typeface="Times New Roman" panose="02020503050405090304" pitchFamily="18" charset="0"/>
                <a:sym typeface="+mn-ea"/>
              </a:rPr>
              <a:t>Pyruvate kinase is under tight </a:t>
            </a:r>
            <a:r>
              <a:rPr kumimoji="1" lang="en-US" altLang="zh-CN" sz="2000" b="1" dirty="0">
                <a:solidFill>
                  <a:srgbClr val="C00000"/>
                </a:solidFill>
                <a:latin typeface="Times New Roman" panose="02020503050405090304" pitchFamily="18" charset="0"/>
                <a:cs typeface="Times New Roman" panose="02020503050405090304" pitchFamily="18" charset="0"/>
                <a:sym typeface="+mn-ea"/>
              </a:rPr>
              <a:t>regulation</a:t>
            </a:r>
            <a:r>
              <a:rPr kumimoji="1" lang="en-US" altLang="zh-CN" sz="2000" b="1" dirty="0">
                <a:latin typeface="Times New Roman" panose="02020503050405090304" pitchFamily="18" charset="0"/>
                <a:cs typeface="Times New Roman" panose="02020503050405090304" pitchFamily="18" charset="0"/>
                <a:sym typeface="+mn-ea"/>
              </a:rPr>
              <a:t>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High concentrations of ATP, acetyl-CoA and long-chain fatty acids can allosterically inhibit all isozymes </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sym typeface="+mn-ea"/>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sym typeface="+mn-ea"/>
              </a:rPr>
              <a:t>The liver isozyme is subject to phos-phorylation regulation, which occurs when glucagon is excreted</a:t>
            </a:r>
            <a:endParaRPr kumimoji="1" lang="zh-CN" altLang="en-US" b="1" dirty="0">
              <a:latin typeface="Times New Roman" panose="02020503050405090304" pitchFamily="18" charset="0"/>
              <a:cs typeface="Times New Roman" panose="02020503050405090304" pitchFamily="18" charset="0"/>
            </a:endParaRPr>
          </a:p>
        </p:txBody>
      </p:sp>
      <p:sp>
        <p:nvSpPr>
          <p:cNvPr id="9" name="操作按钮: 后退或上一个 8">
            <a:hlinkClick r:id="rId5" action="ppaction://hlinksldjump" highlightClick="1"/>
            <a:extLst>
              <a:ext uri="{FF2B5EF4-FFF2-40B4-BE49-F238E27FC236}">
                <a16:creationId xmlns:a16="http://schemas.microsoft.com/office/drawing/2014/main" id="{123B3D45-087C-1A41-9232-0959D2E89C32}"/>
              </a:ext>
            </a:extLst>
          </p:cNvPr>
          <p:cNvSpPr/>
          <p:nvPr/>
        </p:nvSpPr>
        <p:spPr>
          <a:xfrm>
            <a:off x="31750" y="61883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23735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16</a:t>
            </a:fld>
            <a:endParaRPr kumimoji="1" lang="zh-CN" altLang="en-US"/>
          </a:p>
        </p:txBody>
      </p:sp>
      <p:sp>
        <p:nvSpPr>
          <p:cNvPr id="3" name="文本框 2"/>
          <p:cNvSpPr txBox="1"/>
          <p:nvPr/>
        </p:nvSpPr>
        <p:spPr>
          <a:xfrm>
            <a:off x="2968040" y="-24384"/>
            <a:ext cx="62547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Entry of some other carbohydrates</a:t>
            </a:r>
          </a:p>
        </p:txBody>
      </p:sp>
      <p:pic>
        <p:nvPicPr>
          <p:cNvPr id="4" name="图片 3"/>
          <p:cNvPicPr>
            <a:picLocks noChangeAspect="1"/>
          </p:cNvPicPr>
          <p:nvPr/>
        </p:nvPicPr>
        <p:blipFill>
          <a:blip r:embed="rId3"/>
          <a:srcRect t="2667"/>
          <a:stretch>
            <a:fillRect/>
          </a:stretch>
        </p:blipFill>
        <p:spPr>
          <a:xfrm>
            <a:off x="2050415" y="692785"/>
            <a:ext cx="7472680" cy="6165215"/>
          </a:xfrm>
          <a:prstGeom prst="rect">
            <a:avLst/>
          </a:prstGeom>
        </p:spPr>
      </p:pic>
      <p:sp>
        <p:nvSpPr>
          <p:cNvPr id="6" name="操作按钮: 后退或上一个 5">
            <a:hlinkClick r:id="rId4" action="ppaction://hlinksldjump" highlightClick="1"/>
            <a:extLst>
              <a:ext uri="{FF2B5EF4-FFF2-40B4-BE49-F238E27FC236}">
                <a16:creationId xmlns:a16="http://schemas.microsoft.com/office/drawing/2014/main" id="{123B3D45-087C-1A41-9232-0959D2E89C32}"/>
              </a:ext>
            </a:extLst>
          </p:cNvPr>
          <p:cNvSpPr/>
          <p:nvPr/>
        </p:nvSpPr>
        <p:spPr>
          <a:xfrm>
            <a:off x="11651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0069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17</a:t>
            </a:fld>
            <a:endParaRPr kumimoji="1" lang="zh-CN" altLang="en-US"/>
          </a:p>
        </p:txBody>
      </p:sp>
      <p:sp>
        <p:nvSpPr>
          <p:cNvPr id="3" name="文本框 2"/>
          <p:cNvSpPr txBox="1"/>
          <p:nvPr/>
        </p:nvSpPr>
        <p:spPr>
          <a:xfrm>
            <a:off x="2854692" y="-24384"/>
            <a:ext cx="64814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Some important figures of glycolysis</a:t>
            </a:r>
          </a:p>
        </p:txBody>
      </p:sp>
      <p:grpSp>
        <p:nvGrpSpPr>
          <p:cNvPr id="151" name="组合 150"/>
          <p:cNvGrpSpPr/>
          <p:nvPr/>
        </p:nvGrpSpPr>
        <p:grpSpPr>
          <a:xfrm>
            <a:off x="1550035" y="753745"/>
            <a:ext cx="8577580" cy="5967730"/>
            <a:chOff x="3258" y="183"/>
            <a:chExt cx="13508" cy="9398"/>
          </a:xfrm>
        </p:grpSpPr>
        <p:grpSp>
          <p:nvGrpSpPr>
            <p:cNvPr id="43" name="组合 42"/>
            <p:cNvGrpSpPr/>
            <p:nvPr/>
          </p:nvGrpSpPr>
          <p:grpSpPr>
            <a:xfrm>
              <a:off x="10549" y="183"/>
              <a:ext cx="5219" cy="7166"/>
              <a:chOff x="0" y="255"/>
              <a:chExt cx="5219" cy="7166"/>
            </a:xfrm>
          </p:grpSpPr>
          <p:sp>
            <p:nvSpPr>
              <p:cNvPr id="13" name="文本框 12"/>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19" name="文本框 18"/>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0" name="文本框 19"/>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2" name="文本框 21"/>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1" name="组合 30"/>
              <p:cNvGrpSpPr/>
              <p:nvPr/>
            </p:nvGrpSpPr>
            <p:grpSpPr>
              <a:xfrm>
                <a:off x="4361" y="4224"/>
                <a:ext cx="858" cy="1767"/>
                <a:chOff x="4557" y="4202"/>
                <a:chExt cx="1199" cy="2492"/>
              </a:xfrm>
            </p:grpSpPr>
            <p:sp>
              <p:nvSpPr>
                <p:cNvPr id="28" name="矩形 2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矩形 2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4" name="文本框 43"/>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53" name="曲线连接符 52"/>
            <p:cNvCxnSpPr>
              <a:stCxn id="22"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6" name="曲线连接符 75"/>
            <p:cNvCxnSpPr>
              <a:stCxn id="22" idx="2"/>
              <a:endCxn id="44"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6" name="曲线连接符 85"/>
            <p:cNvCxnSpPr>
              <a:stCxn id="44" idx="1"/>
              <a:endCxn id="79"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11" name="组合 110"/>
            <p:cNvGrpSpPr/>
            <p:nvPr/>
          </p:nvGrpSpPr>
          <p:grpSpPr>
            <a:xfrm>
              <a:off x="3258" y="183"/>
              <a:ext cx="4196" cy="7507"/>
              <a:chOff x="2295" y="183"/>
              <a:chExt cx="4196" cy="7507"/>
            </a:xfrm>
          </p:grpSpPr>
          <p:grpSp>
            <p:nvGrpSpPr>
              <p:cNvPr id="84" name="组合 83"/>
              <p:cNvGrpSpPr/>
              <p:nvPr/>
            </p:nvGrpSpPr>
            <p:grpSpPr>
              <a:xfrm>
                <a:off x="2295" y="183"/>
                <a:ext cx="3998" cy="7507"/>
                <a:chOff x="2276" y="959"/>
                <a:chExt cx="3998" cy="6925"/>
              </a:xfrm>
            </p:grpSpPr>
            <p:sp>
              <p:nvSpPr>
                <p:cNvPr id="79" name="文本框 78"/>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80" name="文本框 79"/>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81" name="文本框 80"/>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82" name="文本框 81"/>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83" name="文本框 82"/>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91" name="左弧形箭头 90"/>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左弧形箭头 91"/>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5" name="文本框 94"/>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96" name="文本框 95"/>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97" name="文本框 96"/>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02" name="组合 101"/>
            <p:cNvGrpSpPr/>
            <p:nvPr/>
          </p:nvGrpSpPr>
          <p:grpSpPr>
            <a:xfrm>
              <a:off x="5685" y="7689"/>
              <a:ext cx="3319" cy="1402"/>
              <a:chOff x="6177" y="7245"/>
              <a:chExt cx="3319" cy="1402"/>
            </a:xfrm>
          </p:grpSpPr>
          <p:sp>
            <p:nvSpPr>
              <p:cNvPr id="93" name="左弧形箭头 92"/>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00" name="文本框 99"/>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4" name="直接箭头连接符 3"/>
          <p:cNvCxnSpPr>
            <a:stCxn id="82" idx="0"/>
            <a:endCxn id="83" idx="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5" name="直接箭头连接符 4"/>
          <p:cNvCxnSpPr>
            <a:stCxn id="81" idx="0"/>
            <a:endCxn id="82" idx="2"/>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6" name="直接箭头连接符 5"/>
          <p:cNvCxnSpPr>
            <a:stCxn id="80" idx="0"/>
            <a:endCxn id="81" idx="2"/>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 name="直接箭头连接符 6"/>
          <p:cNvCxnSpPr>
            <a:stCxn id="79" idx="0"/>
            <a:endCxn id="80" idx="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8" name="直接箭头连接符 7"/>
          <p:cNvCxnSpPr>
            <a:stCxn id="20" idx="0"/>
            <a:endCxn id="19" idx="2"/>
          </p:cNvCxnSpPr>
          <p:nvPr/>
        </p:nvCxnSpPr>
        <p:spPr>
          <a:xfrm flipV="1">
            <a:off x="7498080" y="2464435"/>
            <a:ext cx="635" cy="97472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a:stCxn id="13" idx="2"/>
            <a:endCxn id="19" idx="0"/>
          </p:cNvCxnSpPr>
          <p:nvPr/>
        </p:nvCxnSpPr>
        <p:spPr>
          <a:xfrm flipH="1">
            <a:off x="7498715" y="1122045"/>
            <a:ext cx="10160" cy="97409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20" idx="2"/>
            <a:endCxn id="22" idx="0"/>
          </p:cNvCxnSpPr>
          <p:nvPr/>
        </p:nvCxnSpPr>
        <p:spPr>
          <a:xfrm flipH="1">
            <a:off x="7495540" y="3807460"/>
            <a:ext cx="2540" cy="11283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6346190" y="1152525"/>
            <a:ext cx="1149350" cy="849630"/>
            <a:chOff x="10649" y="781"/>
            <a:chExt cx="1810" cy="1338"/>
          </a:xfrm>
        </p:grpSpPr>
        <p:sp>
          <p:nvSpPr>
            <p:cNvPr id="54" name="文本框 5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55" name="文本框 5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0" name="右弧形箭头 59"/>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p:cNvGrpSpPr/>
          <p:nvPr/>
        </p:nvGrpSpPr>
        <p:grpSpPr>
          <a:xfrm>
            <a:off x="6346190" y="3963670"/>
            <a:ext cx="1149350" cy="849630"/>
            <a:chOff x="10649" y="781"/>
            <a:chExt cx="1810" cy="1338"/>
          </a:xfrm>
        </p:grpSpPr>
        <p:sp>
          <p:nvSpPr>
            <p:cNvPr id="14" name="文本框 13"/>
            <p:cNvSpPr txBox="1"/>
            <p:nvPr/>
          </p:nvSpPr>
          <p:spPr>
            <a:xfrm>
              <a:off x="10649" y="781"/>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5" name="文本框 14"/>
            <p:cNvSpPr txBox="1"/>
            <p:nvPr/>
          </p:nvSpPr>
          <p:spPr>
            <a:xfrm>
              <a:off x="10649" y="1539"/>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6" name="右弧形箭头 15"/>
            <p:cNvSpPr/>
            <p:nvPr/>
          </p:nvSpPr>
          <p:spPr>
            <a:xfrm>
              <a:off x="11677" y="881"/>
              <a:ext cx="782" cy="12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5" name="文本框 44"/>
          <p:cNvSpPr txBox="1"/>
          <p:nvPr/>
        </p:nvSpPr>
        <p:spPr>
          <a:xfrm>
            <a:off x="8180070" y="6352540"/>
            <a:ext cx="29832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dihydroxyacetone phosphate</a:t>
            </a:r>
          </a:p>
        </p:txBody>
      </p:sp>
      <p:grpSp>
        <p:nvGrpSpPr>
          <p:cNvPr id="17" name="组合 16"/>
          <p:cNvGrpSpPr/>
          <p:nvPr/>
        </p:nvGrpSpPr>
        <p:grpSpPr>
          <a:xfrm>
            <a:off x="1550035" y="753745"/>
            <a:ext cx="8577580" cy="5967730"/>
            <a:chOff x="3258" y="183"/>
            <a:chExt cx="13508" cy="9398"/>
          </a:xfrm>
        </p:grpSpPr>
        <p:grpSp>
          <p:nvGrpSpPr>
            <p:cNvPr id="18" name="组合 17"/>
            <p:cNvGrpSpPr/>
            <p:nvPr/>
          </p:nvGrpSpPr>
          <p:grpSpPr>
            <a:xfrm>
              <a:off x="10549" y="183"/>
              <a:ext cx="5219" cy="7166"/>
              <a:chOff x="0" y="255"/>
              <a:chExt cx="5219" cy="7166"/>
            </a:xfrm>
          </p:grpSpPr>
          <p:sp>
            <p:nvSpPr>
              <p:cNvPr id="21" name="文本框 20"/>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24" name="文本框 23"/>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25" name="文本框 2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27" name="文本框 2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37" name="组合 36"/>
              <p:cNvGrpSpPr/>
              <p:nvPr/>
            </p:nvGrpSpPr>
            <p:grpSpPr>
              <a:xfrm>
                <a:off x="4361" y="4224"/>
                <a:ext cx="858" cy="1767"/>
                <a:chOff x="4557" y="4202"/>
                <a:chExt cx="1199" cy="2492"/>
              </a:xfrm>
            </p:grpSpPr>
            <p:sp>
              <p:nvSpPr>
                <p:cNvPr id="38" name="矩形 37"/>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矩形 38"/>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0" name="文本框 39"/>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41" name="曲线连接符 40"/>
            <p:cNvCxnSpPr>
              <a:stCxn id="2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46" name="曲线连接符 45"/>
            <p:cNvCxnSpPr>
              <a:stCxn id="27" idx="2"/>
              <a:endCxn id="40"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47" name="曲线连接符 46"/>
            <p:cNvCxnSpPr>
              <a:stCxn id="40" idx="1"/>
              <a:endCxn id="50"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48" name="组合 47"/>
            <p:cNvGrpSpPr/>
            <p:nvPr/>
          </p:nvGrpSpPr>
          <p:grpSpPr>
            <a:xfrm>
              <a:off x="3258" y="183"/>
              <a:ext cx="4196" cy="7507"/>
              <a:chOff x="2295" y="183"/>
              <a:chExt cx="4196" cy="7507"/>
            </a:xfrm>
          </p:grpSpPr>
          <p:grpSp>
            <p:nvGrpSpPr>
              <p:cNvPr id="49" name="组合 48"/>
              <p:cNvGrpSpPr/>
              <p:nvPr/>
            </p:nvGrpSpPr>
            <p:grpSpPr>
              <a:xfrm>
                <a:off x="2295" y="183"/>
                <a:ext cx="3998" cy="7507"/>
                <a:chOff x="2276" y="959"/>
                <a:chExt cx="3998" cy="6925"/>
              </a:xfrm>
            </p:grpSpPr>
            <p:sp>
              <p:nvSpPr>
                <p:cNvPr id="50" name="文本框 49"/>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51" name="文本框 50"/>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52" name="文本框 51"/>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56" name="文本框 55"/>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57" name="文本框 56"/>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58" name="左弧形箭头 57"/>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左弧形箭头 58"/>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3" name="文本框 62"/>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64" name="文本框 63"/>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65" name="文本框 64"/>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66" name="组合 65"/>
            <p:cNvGrpSpPr/>
            <p:nvPr/>
          </p:nvGrpSpPr>
          <p:grpSpPr>
            <a:xfrm>
              <a:off x="5685" y="7689"/>
              <a:ext cx="3319" cy="1402"/>
              <a:chOff x="6177" y="7245"/>
              <a:chExt cx="3319" cy="1402"/>
            </a:xfrm>
          </p:grpSpPr>
          <p:sp>
            <p:nvSpPr>
              <p:cNvPr id="67" name="左弧形箭头 66"/>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文本框 67"/>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69" name="文本框 68"/>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70" name="直接箭头连接符 69"/>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V="1">
            <a:off x="2819400" y="3319780"/>
            <a:ext cx="0" cy="7258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a:xfrm flipV="1">
            <a:off x="2819400" y="4413885"/>
            <a:ext cx="0" cy="738505"/>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74" name="组合 73"/>
          <p:cNvGrpSpPr/>
          <p:nvPr/>
        </p:nvGrpSpPr>
        <p:grpSpPr>
          <a:xfrm>
            <a:off x="1550035" y="753745"/>
            <a:ext cx="8577580" cy="5967730"/>
            <a:chOff x="3258" y="183"/>
            <a:chExt cx="13508" cy="9398"/>
          </a:xfrm>
        </p:grpSpPr>
        <p:grpSp>
          <p:nvGrpSpPr>
            <p:cNvPr id="75" name="组合 74"/>
            <p:cNvGrpSpPr/>
            <p:nvPr/>
          </p:nvGrpSpPr>
          <p:grpSpPr>
            <a:xfrm>
              <a:off x="10549" y="183"/>
              <a:ext cx="5219" cy="7166"/>
              <a:chOff x="0" y="255"/>
              <a:chExt cx="5219" cy="7166"/>
            </a:xfrm>
          </p:grpSpPr>
          <p:sp>
            <p:nvSpPr>
              <p:cNvPr id="77" name="文本框 76"/>
              <p:cNvSpPr txBox="1"/>
              <p:nvPr/>
            </p:nvSpPr>
            <p:spPr>
              <a:xfrm>
                <a:off x="1378" y="255"/>
                <a:ext cx="1430"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a:t>
                </a:r>
              </a:p>
            </p:txBody>
          </p:sp>
          <p:sp>
            <p:nvSpPr>
              <p:cNvPr id="78" name="文本框 77"/>
              <p:cNvSpPr txBox="1"/>
              <p:nvPr/>
            </p:nvSpPr>
            <p:spPr>
              <a:xfrm>
                <a:off x="346" y="2369"/>
                <a:ext cx="3462"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glucose-6-phosphate</a:t>
                </a:r>
              </a:p>
            </p:txBody>
          </p:sp>
          <p:sp>
            <p:nvSpPr>
              <p:cNvPr id="85" name="文本框 84"/>
              <p:cNvSpPr txBox="1"/>
              <p:nvPr/>
            </p:nvSpPr>
            <p:spPr>
              <a:xfrm>
                <a:off x="284" y="4484"/>
                <a:ext cx="3584"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fructose-6-phosphate</a:t>
                </a:r>
              </a:p>
            </p:txBody>
          </p:sp>
          <p:sp>
            <p:nvSpPr>
              <p:cNvPr id="87" name="文本框 86"/>
              <p:cNvSpPr txBox="1"/>
              <p:nvPr/>
            </p:nvSpPr>
            <p:spPr>
              <a:xfrm>
                <a:off x="0" y="6841"/>
                <a:ext cx="4143"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froctose-1,6-biphosphate</a:t>
                </a:r>
              </a:p>
            </p:txBody>
          </p:sp>
          <p:grpSp>
            <p:nvGrpSpPr>
              <p:cNvPr id="88" name="组合 87"/>
              <p:cNvGrpSpPr/>
              <p:nvPr/>
            </p:nvGrpSpPr>
            <p:grpSpPr>
              <a:xfrm>
                <a:off x="4361" y="4224"/>
                <a:ext cx="858" cy="1767"/>
                <a:chOff x="4557" y="4202"/>
                <a:chExt cx="1199" cy="2492"/>
              </a:xfrm>
            </p:grpSpPr>
            <p:sp>
              <p:nvSpPr>
                <p:cNvPr id="89" name="矩形 88"/>
                <p:cNvSpPr/>
                <p:nvPr/>
              </p:nvSpPr>
              <p:spPr>
                <a:xfrm>
                  <a:off x="4812" y="5734"/>
                  <a:ext cx="944" cy="9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0" name="矩形 89"/>
                <p:cNvSpPr/>
                <p:nvPr/>
              </p:nvSpPr>
              <p:spPr>
                <a:xfrm>
                  <a:off x="4557" y="4202"/>
                  <a:ext cx="944" cy="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98" name="文本框 97"/>
            <p:cNvSpPr txBox="1"/>
            <p:nvPr/>
          </p:nvSpPr>
          <p:spPr>
            <a:xfrm>
              <a:off x="6157" y="9001"/>
              <a:ext cx="473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glyceraledehyde 3-phosphate</a:t>
              </a:r>
            </a:p>
          </p:txBody>
        </p:sp>
        <p:cxnSp>
          <p:nvCxnSpPr>
            <p:cNvPr id="101" name="曲线连接符 100"/>
            <p:cNvCxnSpPr>
              <a:stCxn id="87" idx="2"/>
            </p:cNvCxnSpPr>
            <p:nvPr/>
          </p:nvCxnSpPr>
          <p:spPr>
            <a:xfrm rot="5400000" flipV="1">
              <a:off x="13868" y="6102"/>
              <a:ext cx="1651" cy="4145"/>
            </a:xfrm>
            <a:prstGeom prst="curvedConnector3">
              <a:avLst>
                <a:gd name="adj1" fmla="val 50030"/>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03" name="曲线连接符 102"/>
            <p:cNvCxnSpPr>
              <a:stCxn id="87" idx="2"/>
              <a:endCxn id="98" idx="0"/>
            </p:cNvCxnSpPr>
            <p:nvPr/>
          </p:nvCxnSpPr>
          <p:spPr>
            <a:xfrm rot="5400000">
              <a:off x="9748" y="6128"/>
              <a:ext cx="1652" cy="4095"/>
            </a:xfrm>
            <a:prstGeom prst="curvedConnector3">
              <a:avLst>
                <a:gd name="adj1" fmla="val 49970"/>
              </a:avLst>
            </a:prstGeom>
            <a:ln w="12700" cmpd="sng">
              <a:headEnd type="arrow"/>
              <a:tailEnd type="arrow"/>
            </a:ln>
          </p:spPr>
          <p:style>
            <a:lnRef idx="1">
              <a:schemeClr val="dk1"/>
            </a:lnRef>
            <a:fillRef idx="0">
              <a:schemeClr val="dk1"/>
            </a:fillRef>
            <a:effectRef idx="0">
              <a:schemeClr val="dk1"/>
            </a:effectRef>
            <a:fontRef idx="minor">
              <a:schemeClr val="tx1"/>
            </a:fontRef>
          </p:style>
        </p:cxnSp>
        <p:cxnSp>
          <p:nvCxnSpPr>
            <p:cNvPr id="104" name="曲线连接符 103"/>
            <p:cNvCxnSpPr>
              <a:stCxn id="98" idx="1"/>
              <a:endCxn id="107" idx="2"/>
            </p:cNvCxnSpPr>
            <p:nvPr/>
          </p:nvCxnSpPr>
          <p:spPr>
            <a:xfrm rot="10800000">
              <a:off x="5257" y="7689"/>
              <a:ext cx="900" cy="1601"/>
            </a:xfrm>
            <a:prstGeom prst="curvedConnector2">
              <a:avLst/>
            </a:prstGeom>
            <a:ln w="12700" cmpd="sng">
              <a:headEnd type="arrow"/>
              <a:tailEnd type="arrow"/>
            </a:ln>
          </p:spPr>
          <p:style>
            <a:lnRef idx="1">
              <a:schemeClr val="dk1"/>
            </a:lnRef>
            <a:fillRef idx="0">
              <a:schemeClr val="dk1"/>
            </a:fillRef>
            <a:effectRef idx="0">
              <a:schemeClr val="dk1"/>
            </a:effectRef>
            <a:fontRef idx="minor">
              <a:schemeClr val="tx1"/>
            </a:fontRef>
          </p:style>
        </p:cxnSp>
        <p:grpSp>
          <p:nvGrpSpPr>
            <p:cNvPr id="105" name="组合 104"/>
            <p:cNvGrpSpPr/>
            <p:nvPr/>
          </p:nvGrpSpPr>
          <p:grpSpPr>
            <a:xfrm>
              <a:off x="3258" y="183"/>
              <a:ext cx="4196" cy="7507"/>
              <a:chOff x="2295" y="183"/>
              <a:chExt cx="4196" cy="7507"/>
            </a:xfrm>
          </p:grpSpPr>
          <p:grpSp>
            <p:nvGrpSpPr>
              <p:cNvPr id="106" name="组合 105"/>
              <p:cNvGrpSpPr/>
              <p:nvPr/>
            </p:nvGrpSpPr>
            <p:grpSpPr>
              <a:xfrm>
                <a:off x="2295" y="183"/>
                <a:ext cx="3998" cy="7507"/>
                <a:chOff x="2276" y="959"/>
                <a:chExt cx="3998" cy="6925"/>
              </a:xfrm>
            </p:grpSpPr>
            <p:sp>
              <p:nvSpPr>
                <p:cNvPr id="107" name="文本框 106"/>
                <p:cNvSpPr txBox="1"/>
                <p:nvPr/>
              </p:nvSpPr>
              <p:spPr>
                <a:xfrm>
                  <a:off x="2276" y="7349"/>
                  <a:ext cx="399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1,3-bisphosphoglycerate</a:t>
                  </a:r>
                </a:p>
              </p:txBody>
            </p:sp>
            <p:sp>
              <p:nvSpPr>
                <p:cNvPr id="108" name="文本框 107"/>
                <p:cNvSpPr txBox="1"/>
                <p:nvPr/>
              </p:nvSpPr>
              <p:spPr>
                <a:xfrm>
                  <a:off x="2631" y="5741"/>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3-phosphoglycerate</a:t>
                  </a:r>
                </a:p>
              </p:txBody>
            </p:sp>
            <p:sp>
              <p:nvSpPr>
                <p:cNvPr id="109" name="文本框 108"/>
                <p:cNvSpPr txBox="1"/>
                <p:nvPr/>
              </p:nvSpPr>
              <p:spPr>
                <a:xfrm>
                  <a:off x="2631" y="4152"/>
                  <a:ext cx="328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2-phosphoglycerate</a:t>
                  </a:r>
                </a:p>
              </p:txBody>
            </p:sp>
            <p:sp>
              <p:nvSpPr>
                <p:cNvPr id="110" name="文本框 109"/>
                <p:cNvSpPr txBox="1"/>
                <p:nvPr/>
              </p:nvSpPr>
              <p:spPr>
                <a:xfrm>
                  <a:off x="2471" y="2556"/>
                  <a:ext cx="360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phosphoenolpyruvate</a:t>
                  </a:r>
                </a:p>
              </p:txBody>
            </p:sp>
            <p:sp>
              <p:nvSpPr>
                <p:cNvPr id="112" name="文本框 111"/>
                <p:cNvSpPr txBox="1"/>
                <p:nvPr/>
              </p:nvSpPr>
              <p:spPr>
                <a:xfrm>
                  <a:off x="3441" y="959"/>
                  <a:ext cx="1668" cy="535"/>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grpSp>
          <p:sp>
            <p:nvSpPr>
              <p:cNvPr id="113" name="左弧形箭头 112"/>
              <p:cNvSpPr/>
              <p:nvPr/>
            </p:nvSpPr>
            <p:spPr>
              <a:xfrm flipV="1">
                <a:off x="4400" y="824"/>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左弧形箭头 113"/>
              <p:cNvSpPr/>
              <p:nvPr/>
            </p:nvSpPr>
            <p:spPr>
              <a:xfrm flipV="1">
                <a:off x="4400" y="6022"/>
                <a:ext cx="1063" cy="10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文本框 114"/>
              <p:cNvSpPr txBox="1"/>
              <p:nvPr/>
            </p:nvSpPr>
            <p:spPr>
              <a:xfrm>
                <a:off x="5458" y="785"/>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6" name="文本框 115"/>
              <p:cNvSpPr txBox="1"/>
              <p:nvPr/>
            </p:nvSpPr>
            <p:spPr>
              <a:xfrm>
                <a:off x="5463" y="1365"/>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sp>
            <p:nvSpPr>
              <p:cNvPr id="117" name="文本框 116"/>
              <p:cNvSpPr txBox="1"/>
              <p:nvPr/>
            </p:nvSpPr>
            <p:spPr>
              <a:xfrm>
                <a:off x="5458" y="5950"/>
                <a:ext cx="1008" cy="580"/>
              </a:xfrm>
              <a:prstGeom prst="rect">
                <a:avLst/>
              </a:prstGeom>
              <a:noFill/>
            </p:spPr>
            <p:txBody>
              <a:bodyPr wrap="non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ATP</a:t>
                </a:r>
              </a:p>
            </p:txBody>
          </p:sp>
          <p:sp>
            <p:nvSpPr>
              <p:cNvPr id="118" name="文本框 117"/>
              <p:cNvSpPr txBox="1"/>
              <p:nvPr/>
            </p:nvSpPr>
            <p:spPr>
              <a:xfrm>
                <a:off x="5438" y="6713"/>
                <a:ext cx="1028"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ADP</a:t>
                </a:r>
              </a:p>
            </p:txBody>
          </p:sp>
        </p:grpSp>
        <p:grpSp>
          <p:nvGrpSpPr>
            <p:cNvPr id="119" name="组合 118"/>
            <p:cNvGrpSpPr/>
            <p:nvPr/>
          </p:nvGrpSpPr>
          <p:grpSpPr>
            <a:xfrm>
              <a:off x="5685" y="7689"/>
              <a:ext cx="3319" cy="1402"/>
              <a:chOff x="6177" y="7245"/>
              <a:chExt cx="3319" cy="1402"/>
            </a:xfrm>
          </p:grpSpPr>
          <p:sp>
            <p:nvSpPr>
              <p:cNvPr id="120" name="左弧形箭头 119"/>
              <p:cNvSpPr/>
              <p:nvPr/>
            </p:nvSpPr>
            <p:spPr>
              <a:xfrm rot="21120000" flipV="1">
                <a:off x="6177" y="7443"/>
                <a:ext cx="1138" cy="12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文本框 120"/>
              <p:cNvSpPr txBox="1"/>
              <p:nvPr/>
            </p:nvSpPr>
            <p:spPr>
              <a:xfrm>
                <a:off x="7393" y="7245"/>
                <a:ext cx="2103" cy="580"/>
              </a:xfrm>
              <a:prstGeom prst="rect">
                <a:avLst/>
              </a:prstGeom>
              <a:noFill/>
            </p:spPr>
            <p:txBody>
              <a:bodyPr wrap="none" rtlCol="0">
                <a:spAutoFit/>
              </a:bodyPr>
              <a:lstStyle/>
              <a:p>
                <a:pPr algn="ctr"/>
                <a:r>
                  <a:rPr kumimoji="1" lang="en-US" altLang="zh-CN" b="1" dirty="0">
                    <a:solidFill>
                      <a:srgbClr val="C00000"/>
                    </a:solidFill>
                    <a:latin typeface="Times New Roman" panose="02020503050405090304" pitchFamily="18" charset="0"/>
                    <a:cs typeface="Times New Roman" panose="02020503050405090304" pitchFamily="18" charset="0"/>
                  </a:rPr>
                  <a:t>NADH   H+</a:t>
                </a:r>
              </a:p>
            </p:txBody>
          </p:sp>
          <p:sp>
            <p:nvSpPr>
              <p:cNvPr id="122" name="文本框 121"/>
              <p:cNvSpPr txBox="1"/>
              <p:nvPr/>
            </p:nvSpPr>
            <p:spPr>
              <a:xfrm>
                <a:off x="7453" y="8021"/>
                <a:ext cx="1273" cy="580"/>
              </a:xfrm>
              <a:prstGeom prst="rect">
                <a:avLst/>
              </a:prstGeom>
              <a:noFill/>
            </p:spPr>
            <p:txBody>
              <a:bodyPr wrap="non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grpSp>
      </p:grpSp>
      <p:cxnSp>
        <p:nvCxnSpPr>
          <p:cNvPr id="123" name="直接箭头连接符 122"/>
          <p:cNvCxnSpPr/>
          <p:nvPr/>
        </p:nvCxnSpPr>
        <p:spPr>
          <a:xfrm flipV="1">
            <a:off x="2819400" y="1122045"/>
            <a:ext cx="0" cy="73088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124" name="直接箭头连接符 123"/>
          <p:cNvCxnSpPr/>
          <p:nvPr/>
        </p:nvCxnSpPr>
        <p:spPr>
          <a:xfrm flipV="1">
            <a:off x="2819400" y="2221230"/>
            <a:ext cx="0" cy="730250"/>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125" name="文本框 124"/>
          <p:cNvSpPr txBox="1"/>
          <p:nvPr/>
        </p:nvSpPr>
        <p:spPr>
          <a:xfrm>
            <a:off x="8949055" y="1738630"/>
            <a:ext cx="2735580" cy="2306955"/>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net energy change:</a:t>
            </a:r>
          </a:p>
          <a:p>
            <a:pPr algn="l"/>
            <a:endParaRPr kumimoji="1" lang="en-US" altLang="zh-CN" b="1" dirty="0">
              <a:latin typeface="Times New Roman" panose="02020503050405090304" pitchFamily="18" charset="0"/>
              <a:cs typeface="Times New Roman" panose="02020503050405090304" pitchFamily="18" charset="0"/>
            </a:endParaRPr>
          </a:p>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- 2ATP + </a:t>
            </a:r>
            <a:r>
              <a:rPr kumimoji="1" lang="en-US" altLang="zh-CN" b="1" dirty="0">
                <a:solidFill>
                  <a:srgbClr val="C00000"/>
                </a:solidFill>
                <a:latin typeface="Times New Roman" panose="02020503050405090304" pitchFamily="18" charset="0"/>
                <a:cs typeface="Times New Roman" panose="02020503050405090304" pitchFamily="18" charset="0"/>
              </a:rPr>
              <a:t>4ATP + 2NADH</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(1NADH = 2.5 ATP)</a:t>
            </a:r>
          </a:p>
          <a:p>
            <a:pPr algn="l"/>
            <a:endParaRPr kumimoji="1" lang="en-US" altLang="zh-CN" b="1" dirty="0">
              <a:solidFill>
                <a:schemeClr val="tx1"/>
              </a:solidFill>
              <a:latin typeface="Times New Roman" panose="02020503050405090304" pitchFamily="18" charset="0"/>
              <a:cs typeface="Times New Roman" panose="02020503050405090304" pitchFamily="18" charset="0"/>
            </a:endParaRPr>
          </a:p>
          <a:p>
            <a:pPr algn="l"/>
            <a:r>
              <a:rPr kumimoji="1" lang="en-US" altLang="zh-CN" b="1" dirty="0">
                <a:solidFill>
                  <a:schemeClr val="tx1"/>
                </a:solidFill>
                <a:latin typeface="Times New Roman" panose="02020503050405090304" pitchFamily="18" charset="0"/>
                <a:cs typeface="Times New Roman" panose="02020503050405090304" pitchFamily="18" charset="0"/>
              </a:rPr>
              <a:t>= 7ATP/Glucose</a:t>
            </a:r>
            <a:endParaRPr kumimoji="1" lang="en-US" altLang="zh-CN" b="1" dirty="0">
              <a:solidFill>
                <a:srgbClr val="C00000"/>
              </a:solidFill>
              <a:latin typeface="Times New Roman" panose="02020503050405090304" pitchFamily="18" charset="0"/>
              <a:cs typeface="Times New Roman" panose="02020503050405090304" pitchFamily="18" charset="0"/>
            </a:endParaRPr>
          </a:p>
          <a:p>
            <a:pPr algn="l"/>
            <a:endParaRPr kumimoji="1" lang="en-US" altLang="zh-CN" b="1" dirty="0">
              <a:solidFill>
                <a:srgbClr val="C00000"/>
              </a:solidFill>
              <a:latin typeface="Times New Roman" panose="02020503050405090304" pitchFamily="18" charset="0"/>
              <a:cs typeface="Times New Roman" panose="02020503050405090304" pitchFamily="18" charset="0"/>
            </a:endParaRPr>
          </a:p>
        </p:txBody>
      </p:sp>
      <p:sp>
        <p:nvSpPr>
          <p:cNvPr id="127" name="操作按钮: 后退或上一个 126">
            <a:hlinkClick r:id="rId3" action="ppaction://hlinksldjump" highlightClick="1"/>
            <a:extLst>
              <a:ext uri="{FF2B5EF4-FFF2-40B4-BE49-F238E27FC236}">
                <a16:creationId xmlns:a16="http://schemas.microsoft.com/office/drawing/2014/main" id="{123B3D45-087C-1A41-9232-0959D2E89C32}"/>
              </a:ext>
            </a:extLst>
          </p:cNvPr>
          <p:cNvSpPr/>
          <p:nvPr/>
        </p:nvSpPr>
        <p:spPr>
          <a:xfrm>
            <a:off x="102186" y="619696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44385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18</a:t>
            </a:fld>
            <a:endParaRPr kumimoji="1" lang="zh-CN" altLang="en-US"/>
          </a:p>
        </p:txBody>
      </p:sp>
      <p:sp>
        <p:nvSpPr>
          <p:cNvPr id="3" name="文本框 2"/>
          <p:cNvSpPr txBox="1"/>
          <p:nvPr/>
        </p:nvSpPr>
        <p:spPr>
          <a:xfrm>
            <a:off x="4384407" y="-24384"/>
            <a:ext cx="34220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Preparatory phase</a:t>
            </a:r>
          </a:p>
        </p:txBody>
      </p:sp>
      <p:pic>
        <p:nvPicPr>
          <p:cNvPr id="5" name="图片 4"/>
          <p:cNvPicPr>
            <a:picLocks noChangeAspect="1"/>
          </p:cNvPicPr>
          <p:nvPr/>
        </p:nvPicPr>
        <p:blipFill>
          <a:blip r:embed="rId3"/>
          <a:stretch>
            <a:fillRect/>
          </a:stretch>
        </p:blipFill>
        <p:spPr>
          <a:xfrm>
            <a:off x="27940" y="617855"/>
            <a:ext cx="6362700" cy="6103620"/>
          </a:xfrm>
          <a:prstGeom prst="rect">
            <a:avLst/>
          </a:prstGeom>
        </p:spPr>
      </p:pic>
      <p:sp>
        <p:nvSpPr>
          <p:cNvPr id="6" name="文本框 5"/>
          <p:cNvSpPr txBox="1"/>
          <p:nvPr/>
        </p:nvSpPr>
        <p:spPr>
          <a:xfrm>
            <a:off x="6772275" y="617855"/>
            <a:ext cx="5334000" cy="624713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Two priming reactions in this phase, phosphorylation of glucose and phosphory-lation of F-6-P, each consumes an ATP.</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In the preparatory phase of glycolysis, two ATPs are required for stimulation. No substrate level phosphorylation, no oxidative phosphorylation.</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hexose is finally hydrolyzed to two triose, glyceraldehyde 3-phosphate and dihydroxy-acetone phosphate after four steps.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Phosphorylation can retain the intermediates in cell, conserve energy in the formation of phosphate esters and activates the reactions by providing binding energy between phosphate groups and certain sites in the enzyme.</a:t>
            </a:r>
          </a:p>
        </p:txBody>
      </p:sp>
      <p:sp>
        <p:nvSpPr>
          <p:cNvPr id="8" name="操作按钮: 后退或上一个 7">
            <a:hlinkClick r:id="rId4" action="ppaction://hlinksldjump" highlightClick="1"/>
            <a:extLst>
              <a:ext uri="{FF2B5EF4-FFF2-40B4-BE49-F238E27FC236}">
                <a16:creationId xmlns:a16="http://schemas.microsoft.com/office/drawing/2014/main" id="{123B3D45-087C-1A41-9232-0959D2E89C32}"/>
              </a:ext>
            </a:extLst>
          </p:cNvPr>
          <p:cNvSpPr/>
          <p:nvPr/>
        </p:nvSpPr>
        <p:spPr>
          <a:xfrm>
            <a:off x="143023" y="6160069"/>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442393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19</a:t>
            </a:fld>
            <a:endParaRPr kumimoji="1" lang="zh-CN" altLang="en-US"/>
          </a:p>
        </p:txBody>
      </p:sp>
      <p:sp>
        <p:nvSpPr>
          <p:cNvPr id="3" name="文本框 2"/>
          <p:cNvSpPr txBox="1"/>
          <p:nvPr/>
        </p:nvSpPr>
        <p:spPr>
          <a:xfrm>
            <a:off x="4892090" y="-24384"/>
            <a:ext cx="240665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Payoff phase</a:t>
            </a:r>
          </a:p>
        </p:txBody>
      </p:sp>
      <p:sp>
        <p:nvSpPr>
          <p:cNvPr id="4" name="文本框 3"/>
          <p:cNvSpPr txBox="1"/>
          <p:nvPr/>
        </p:nvSpPr>
        <p:spPr>
          <a:xfrm>
            <a:off x="7538085" y="1727200"/>
            <a:ext cx="4483735" cy="403098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Remember that one glucose has been converted to two glyceraldehyde-3-phosphate in the preparatory phase.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Each phospho-triose generates 2ATP and 1 NADH through two substrate level phosphorylation reactions and one dehydrogenation reaction.</a:t>
            </a: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b="1"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3"/>
          <a:stretch>
            <a:fillRect/>
          </a:stretch>
        </p:blipFill>
        <p:spPr>
          <a:xfrm>
            <a:off x="159385" y="763905"/>
            <a:ext cx="7378700" cy="5957570"/>
          </a:xfrm>
          <a:prstGeom prst="rect">
            <a:avLst/>
          </a:prstGeom>
        </p:spPr>
      </p:pic>
      <p:sp>
        <p:nvSpPr>
          <p:cNvPr id="7" name="操作按钮: 后退或上一个 6">
            <a:hlinkClick r:id="rId4" action="ppaction://hlinksldjump" highlightClick="1"/>
            <a:extLst>
              <a:ext uri="{FF2B5EF4-FFF2-40B4-BE49-F238E27FC236}">
                <a16:creationId xmlns:a16="http://schemas.microsoft.com/office/drawing/2014/main" id="{123B3D45-087C-1A41-9232-0959D2E89C32}"/>
              </a:ext>
            </a:extLst>
          </p:cNvPr>
          <p:cNvSpPr/>
          <p:nvPr/>
        </p:nvSpPr>
        <p:spPr>
          <a:xfrm>
            <a:off x="0" y="624054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9880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7CE5386-FA79-A14E-93A2-1DE0509727FA}"/>
              </a:ext>
            </a:extLst>
          </p:cNvPr>
          <p:cNvPicPr>
            <a:picLocks noChangeAspect="1"/>
          </p:cNvPicPr>
          <p:nvPr/>
        </p:nvPicPr>
        <p:blipFill rotWithShape="1">
          <a:blip r:embed="rId3">
            <a:alphaModFix amt="45000"/>
          </a:blip>
          <a:srcRect t="14841" b="10335"/>
          <a:stretch/>
        </p:blipFill>
        <p:spPr>
          <a:xfrm>
            <a:off x="1911685" y="0"/>
            <a:ext cx="8839199" cy="6858000"/>
          </a:xfrm>
          <a:prstGeom prst="rect">
            <a:avLst/>
          </a:prstGeom>
        </p:spPr>
      </p:pic>
      <p:sp>
        <p:nvSpPr>
          <p:cNvPr id="5" name="文本框 4">
            <a:extLst>
              <a:ext uri="{FF2B5EF4-FFF2-40B4-BE49-F238E27FC236}">
                <a16:creationId xmlns:a16="http://schemas.microsoft.com/office/drawing/2014/main" id="{211124CA-B119-BD4A-A1E3-7A7D6F0F9126}"/>
              </a:ext>
            </a:extLst>
          </p:cNvPr>
          <p:cNvSpPr txBox="1"/>
          <p:nvPr/>
        </p:nvSpPr>
        <p:spPr>
          <a:xfrm>
            <a:off x="3538087" y="0"/>
            <a:ext cx="5115824" cy="923330"/>
          </a:xfrm>
          <a:prstGeom prst="rect">
            <a:avLst/>
          </a:prstGeom>
          <a:noFill/>
        </p:spPr>
        <p:txBody>
          <a:bodyPr wrap="none" rtlCol="0">
            <a:spAutoFit/>
          </a:bodyPr>
          <a:lstStyle/>
          <a:p>
            <a:r>
              <a:rPr kumimoji="1" lang="en-US" altLang="zh-CN" sz="5400" b="1" dirty="0">
                <a:latin typeface="Times New Roman" panose="02020603050405020304" pitchFamily="18" charset="0"/>
                <a:cs typeface="Times New Roman" panose="02020603050405020304" pitchFamily="18" charset="0"/>
              </a:rPr>
              <a:t>Group</a:t>
            </a:r>
            <a:r>
              <a:rPr kumimoji="1" lang="zh-CN" altLang="en-US" sz="5400" b="1" dirty="0">
                <a:latin typeface="Times New Roman" panose="02020603050405020304" pitchFamily="18" charset="0"/>
                <a:cs typeface="Times New Roman" panose="02020603050405020304" pitchFamily="18" charset="0"/>
              </a:rPr>
              <a:t> </a:t>
            </a:r>
            <a:r>
              <a:rPr kumimoji="1" lang="en-US" altLang="zh-CN" sz="5400" b="1" dirty="0">
                <a:latin typeface="Times New Roman" panose="02020603050405020304" pitchFamily="18" charset="0"/>
                <a:cs typeface="Times New Roman" panose="02020603050405020304" pitchFamily="18" charset="0"/>
              </a:rPr>
              <a:t>Members</a:t>
            </a:r>
            <a:endParaRPr kumimoji="1" lang="zh-CN" altLang="en-US" sz="5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B2C1EE4-71C0-2142-B1AC-380EB323016F}"/>
              </a:ext>
            </a:extLst>
          </p:cNvPr>
          <p:cNvSpPr txBox="1"/>
          <p:nvPr/>
        </p:nvSpPr>
        <p:spPr>
          <a:xfrm>
            <a:off x="1996158" y="1923508"/>
            <a:ext cx="8199681" cy="2062103"/>
          </a:xfrm>
          <a:prstGeom prst="rect">
            <a:avLst/>
          </a:prstGeom>
          <a:noFill/>
        </p:spPr>
        <p:txBody>
          <a:bodyPr wrap="none" rtlCol="0">
            <a:spAutoFit/>
          </a:bodyPr>
          <a:lstStyle/>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崔逸丰</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Amino</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Acid</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戴玥</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Carbohydrate</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Degradation</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吴亦乐</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Lipid</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endPar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endParaRPr>
          </a:p>
          <a:p>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钟子涵</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Carbohydrate</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Synthesis</a:t>
            </a:r>
            <a:r>
              <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3200" b="1" dirty="0">
                <a:latin typeface="Times New Roman" panose="02020603050405020304" pitchFamily="18" charset="0"/>
                <a:ea typeface="SimSun" panose="02010600030101010101" pitchFamily="2" charset="-122"/>
                <a:cs typeface="Times New Roman" panose="02020603050405020304" pitchFamily="18" charset="0"/>
              </a:rPr>
              <a:t>Metabolism</a:t>
            </a:r>
            <a:endParaRPr kumimoji="1" lang="zh-CN" altLang="en-US" sz="32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8516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p:cNvGrpSpPr/>
          <p:nvPr/>
        </p:nvGrpSpPr>
        <p:grpSpPr>
          <a:xfrm>
            <a:off x="488950" y="59690"/>
            <a:ext cx="11130280" cy="6692900"/>
            <a:chOff x="1058" y="306"/>
            <a:chExt cx="16991" cy="10540"/>
          </a:xfrm>
        </p:grpSpPr>
        <p:grpSp>
          <p:nvGrpSpPr>
            <p:cNvPr id="143" name="组合 142"/>
            <p:cNvGrpSpPr/>
            <p:nvPr/>
          </p:nvGrpSpPr>
          <p:grpSpPr>
            <a:xfrm>
              <a:off x="1821" y="822"/>
              <a:ext cx="14507" cy="8912"/>
              <a:chOff x="2160" y="1243"/>
              <a:chExt cx="14507" cy="8912"/>
            </a:xfrm>
          </p:grpSpPr>
          <p:pic>
            <p:nvPicPr>
              <p:cNvPr id="131" name="图片 13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660000">
                <a:off x="10710" y="760"/>
                <a:ext cx="1437" cy="3665"/>
              </a:xfrm>
              <a:prstGeom prst="rect">
                <a:avLst/>
              </a:prstGeom>
            </p:spPr>
          </p:pic>
          <p:grpSp>
            <p:nvGrpSpPr>
              <p:cNvPr id="142" name="组合 141"/>
              <p:cNvGrpSpPr/>
              <p:nvPr/>
            </p:nvGrpSpPr>
            <p:grpSpPr>
              <a:xfrm>
                <a:off x="2160" y="1243"/>
                <a:ext cx="14507" cy="8912"/>
                <a:chOff x="2160" y="1243"/>
                <a:chExt cx="14507" cy="8912"/>
              </a:xfrm>
            </p:grpSpPr>
            <p:grpSp>
              <p:nvGrpSpPr>
                <p:cNvPr id="135" name="组合 134"/>
                <p:cNvGrpSpPr/>
                <p:nvPr/>
              </p:nvGrpSpPr>
              <p:grpSpPr>
                <a:xfrm>
                  <a:off x="2160" y="1243"/>
                  <a:ext cx="14507" cy="8912"/>
                  <a:chOff x="2160" y="1435"/>
                  <a:chExt cx="14507" cy="8912"/>
                </a:xfrm>
              </p:grpSpPr>
              <p:sp>
                <p:nvSpPr>
                  <p:cNvPr id="3" name="文本框 2"/>
                  <p:cNvSpPr txBox="1"/>
                  <p:nvPr/>
                </p:nvSpPr>
                <p:spPr>
                  <a:xfrm>
                    <a:off x="6892" y="5450"/>
                    <a:ext cx="4695" cy="919"/>
                  </a:xfrm>
                  <a:prstGeom prst="rect">
                    <a:avLst/>
                  </a:prstGeom>
                  <a:noFill/>
                  <a:ln>
                    <a:solidFill>
                      <a:schemeClr val="accent5"/>
                    </a:solidFill>
                  </a:ln>
                </p:spPr>
                <p:txBody>
                  <a:bodyPr wrap="square" rtlCol="0">
                    <a:spAutoFit/>
                  </a:bodyPr>
                  <a:lstStyle/>
                  <a:p>
                    <a:pPr algn="ctr"/>
                    <a:r>
                      <a:rPr kumimoji="1" lang="en-US" altLang="zh-CN" sz="3200" b="1" dirty="0">
                        <a:solidFill>
                          <a:schemeClr val="tx1"/>
                        </a:solidFill>
                        <a:latin typeface="Times New Roman" panose="02020503050405090304" pitchFamily="18" charset="0"/>
                        <a:cs typeface="Times New Roman" panose="02020503050405090304" pitchFamily="18" charset="0"/>
                      </a:rPr>
                      <a:t>Citric acid cycle</a:t>
                    </a:r>
                  </a:p>
                </p:txBody>
              </p:sp>
              <p:grpSp>
                <p:nvGrpSpPr>
                  <p:cNvPr id="134" name="组合 133"/>
                  <p:cNvGrpSpPr/>
                  <p:nvPr/>
                </p:nvGrpSpPr>
                <p:grpSpPr>
                  <a:xfrm>
                    <a:off x="2160" y="1435"/>
                    <a:ext cx="14507" cy="8912"/>
                    <a:chOff x="2143" y="1051"/>
                    <a:chExt cx="14507" cy="8912"/>
                  </a:xfrm>
                </p:grpSpPr>
                <p:grpSp>
                  <p:nvGrpSpPr>
                    <p:cNvPr id="129" name="组合 128"/>
                    <p:cNvGrpSpPr/>
                    <p:nvPr/>
                  </p:nvGrpSpPr>
                  <p:grpSpPr>
                    <a:xfrm>
                      <a:off x="2143" y="1051"/>
                      <a:ext cx="14507" cy="8912"/>
                      <a:chOff x="449" y="1665"/>
                      <a:chExt cx="12337" cy="8724"/>
                    </a:xfrm>
                  </p:grpSpPr>
                  <p:pic>
                    <p:nvPicPr>
                      <p:cNvPr id="61" name="图片 60"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40000">
                        <a:off x="2916" y="1195"/>
                        <a:ext cx="1440" cy="3587"/>
                      </a:xfrm>
                      <a:prstGeom prst="rect">
                        <a:avLst/>
                      </a:prstGeom>
                    </p:spPr>
                  </p:pic>
                  <p:sp>
                    <p:nvSpPr>
                      <p:cNvPr id="107" name="文本框 106"/>
                      <p:cNvSpPr txBox="1"/>
                      <p:nvPr/>
                    </p:nvSpPr>
                    <p:spPr>
                      <a:xfrm>
                        <a:off x="9713" y="8431"/>
                        <a:ext cx="2467" cy="568"/>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nvGrpSpPr>
                      <p:cNvPr id="108" name="组合 107"/>
                      <p:cNvGrpSpPr/>
                      <p:nvPr/>
                    </p:nvGrpSpPr>
                    <p:grpSpPr>
                      <a:xfrm>
                        <a:off x="449" y="1665"/>
                        <a:ext cx="12337" cy="8724"/>
                        <a:chOff x="449" y="1665"/>
                        <a:chExt cx="12337" cy="8725"/>
                      </a:xfrm>
                    </p:grpSpPr>
                    <p:sp>
                      <p:nvSpPr>
                        <p:cNvPr id="109" name="文本框 108"/>
                        <p:cNvSpPr txBox="1"/>
                        <p:nvPr/>
                      </p:nvSpPr>
                      <p:spPr>
                        <a:xfrm>
                          <a:off x="6195" y="1665"/>
                          <a:ext cx="208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nvGrpSpPr>
                        <p:cNvPr id="111" name="组合 110"/>
                        <p:cNvGrpSpPr/>
                        <p:nvPr/>
                      </p:nvGrpSpPr>
                      <p:grpSpPr>
                        <a:xfrm>
                          <a:off x="5087" y="2269"/>
                          <a:ext cx="5779" cy="8121"/>
                          <a:chOff x="9863" y="-192"/>
                          <a:chExt cx="5525" cy="5563"/>
                        </a:xfrm>
                      </p:grpSpPr>
                      <p:grpSp>
                        <p:nvGrpSpPr>
                          <p:cNvPr id="112" name="组合 111"/>
                          <p:cNvGrpSpPr/>
                          <p:nvPr/>
                        </p:nvGrpSpPr>
                        <p:grpSpPr>
                          <a:xfrm>
                            <a:off x="9863" y="-192"/>
                            <a:ext cx="5525" cy="1116"/>
                            <a:chOff x="9447" y="-186"/>
                            <a:chExt cx="5525" cy="1116"/>
                          </a:xfrm>
                        </p:grpSpPr>
                        <p:sp>
                          <p:nvSpPr>
                            <p:cNvPr id="113" name="文本框 112"/>
                            <p:cNvSpPr txBox="1"/>
                            <p:nvPr/>
                          </p:nvSpPr>
                          <p:spPr>
                            <a:xfrm>
                              <a:off x="13684" y="541"/>
                              <a:ext cx="12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sp>
                          <p:nvSpPr>
                            <p:cNvPr id="114" name="文本框 113"/>
                            <p:cNvSpPr txBox="1"/>
                            <p:nvPr/>
                          </p:nvSpPr>
                          <p:spPr>
                            <a:xfrm>
                              <a:off x="9447" y="-186"/>
                              <a:ext cx="2188"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grpSp>
                      <p:sp>
                        <p:nvSpPr>
                          <p:cNvPr id="115" name="文本框 114"/>
                          <p:cNvSpPr txBox="1"/>
                          <p:nvPr/>
                        </p:nvSpPr>
                        <p:spPr>
                          <a:xfrm>
                            <a:off x="10288" y="4982"/>
                            <a:ext cx="2357" cy="389"/>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117" name="文本框 116"/>
                        <p:cNvSpPr txBox="1"/>
                        <p:nvPr/>
                      </p:nvSpPr>
                      <p:spPr>
                        <a:xfrm>
                          <a:off x="11078" y="5596"/>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isocitrate</a:t>
                          </a:r>
                        </a:p>
                      </p:txBody>
                    </p:sp>
                    <p:sp>
                      <p:nvSpPr>
                        <p:cNvPr id="118" name="文本框 117"/>
                        <p:cNvSpPr txBox="1"/>
                        <p:nvPr/>
                      </p:nvSpPr>
                      <p:spPr>
                        <a:xfrm>
                          <a:off x="449" y="6539"/>
                          <a:ext cx="170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fumarate</a:t>
                          </a:r>
                        </a:p>
                      </p:txBody>
                    </p:sp>
                    <p:sp>
                      <p:nvSpPr>
                        <p:cNvPr id="119" name="文本框 118"/>
                        <p:cNvSpPr txBox="1"/>
                        <p:nvPr/>
                      </p:nvSpPr>
                      <p:spPr>
                        <a:xfrm>
                          <a:off x="1473" y="3844"/>
                          <a:ext cx="1328" cy="568"/>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malate</a:t>
                          </a:r>
                        </a:p>
                      </p:txBody>
                    </p:sp>
                  </p:grpSp>
                  <p:pic>
                    <p:nvPicPr>
                      <p:cNvPr id="122" name="图片 121"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40000">
                        <a:off x="10885" y="6094"/>
                        <a:ext cx="1440" cy="2671"/>
                      </a:xfrm>
                      <a:prstGeom prst="rect">
                        <a:avLst/>
                      </a:prstGeom>
                    </p:spPr>
                  </p:pic>
                  <p:pic>
                    <p:nvPicPr>
                      <p:cNvPr id="126" name="图片 125"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080000" flipH="1">
                        <a:off x="7979" y="1752"/>
                        <a:ext cx="1245" cy="2480"/>
                      </a:xfrm>
                      <a:prstGeom prst="rect">
                        <a:avLst/>
                      </a:prstGeom>
                    </p:spPr>
                  </p:pic>
                </p:grpSp>
                <p:sp>
                  <p:nvSpPr>
                    <p:cNvPr id="133" name="文本框 132"/>
                    <p:cNvSpPr txBox="1"/>
                    <p:nvPr/>
                  </p:nvSpPr>
                  <p:spPr>
                    <a:xfrm>
                      <a:off x="3983" y="8542"/>
                      <a:ext cx="170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succinate</a:t>
                      </a:r>
                    </a:p>
                  </p:txBody>
                </p:sp>
              </p:grpSp>
            </p:grpSp>
            <p:sp>
              <p:nvSpPr>
                <p:cNvPr id="136" name="文本框 135">
                  <a:hlinkClick r:id="rId5" action="ppaction://hlinksldjump"/>
                </p:cNvPr>
                <p:cNvSpPr txBox="1"/>
                <p:nvPr/>
              </p:nvSpPr>
              <p:spPr>
                <a:xfrm>
                  <a:off x="4547" y="3060"/>
                  <a:ext cx="3718" cy="580"/>
                </a:xfrm>
                <a:prstGeom prst="rect">
                  <a:avLst/>
                </a:prstGeom>
                <a:noFill/>
                <a:ln>
                  <a:solidFill>
                    <a:schemeClr val="accent5"/>
                  </a:solidFill>
                </a:ln>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malate dehydrogenase</a:t>
                  </a:r>
                </a:p>
              </p:txBody>
            </p:sp>
            <p:sp>
              <p:nvSpPr>
                <p:cNvPr id="137" name="文本框 136">
                  <a:hlinkClick r:id="rId6" action="ppaction://hlinksldjump"/>
                </p:cNvPr>
                <p:cNvSpPr txBox="1"/>
                <p:nvPr/>
              </p:nvSpPr>
              <p:spPr>
                <a:xfrm>
                  <a:off x="9132" y="2716"/>
                  <a:ext cx="2698" cy="580"/>
                </a:xfrm>
                <a:prstGeom prst="rect">
                  <a:avLst/>
                </a:prstGeom>
                <a:noFill/>
                <a:ln>
                  <a:solidFill>
                    <a:schemeClr val="accent5"/>
                  </a:solidFill>
                </a:ln>
              </p:spPr>
              <p:txBody>
                <a:bodyPr wrap="square" rtlCol="0">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rPr>
                    <a:t>citrate synthase</a:t>
                  </a:r>
                </a:p>
              </p:txBody>
            </p:sp>
            <p:sp>
              <p:nvSpPr>
                <p:cNvPr id="138" name="文本框 137"/>
                <p:cNvSpPr txBox="1"/>
                <p:nvPr/>
              </p:nvSpPr>
              <p:spPr>
                <a:xfrm>
                  <a:off x="3453" y="5261"/>
                  <a:ext cx="172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fumarase</a:t>
                  </a:r>
                </a:p>
              </p:txBody>
            </p:sp>
            <p:sp>
              <p:nvSpPr>
                <p:cNvPr id="139" name="文本框 138">
                  <a:hlinkClick r:id="rId7" action="ppaction://hlinksldjump"/>
                </p:cNvPr>
                <p:cNvSpPr txBox="1"/>
                <p:nvPr/>
              </p:nvSpPr>
              <p:spPr>
                <a:xfrm>
                  <a:off x="4115" y="7082"/>
                  <a:ext cx="409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succinate dehydrogenase</a:t>
                  </a:r>
                </a:p>
              </p:txBody>
            </p:sp>
            <p:sp>
              <p:nvSpPr>
                <p:cNvPr id="141" name="文本框 140">
                  <a:hlinkClick r:id="rId8" action="ppaction://hlinksldjump"/>
                </p:cNvPr>
                <p:cNvSpPr txBox="1"/>
                <p:nvPr/>
              </p:nvSpPr>
              <p:spPr>
                <a:xfrm>
                  <a:off x="6479" y="8298"/>
                  <a:ext cx="2438" cy="1016"/>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succinyl-CoA </a:t>
                  </a:r>
                </a:p>
                <a:p>
                  <a:pPr algn="l"/>
                  <a:r>
                    <a:rPr kumimoji="1" lang="en-US" altLang="zh-CN" b="1" dirty="0">
                      <a:solidFill>
                        <a:srgbClr val="0070C0"/>
                      </a:solidFill>
                      <a:latin typeface="Times New Roman" panose="02020503050405090304" pitchFamily="18" charset="0"/>
                      <a:cs typeface="Times New Roman" panose="02020503050405090304" pitchFamily="18" charset="0"/>
                    </a:rPr>
                    <a:t>synthetase</a:t>
                  </a:r>
                </a:p>
              </p:txBody>
            </p:sp>
          </p:grpSp>
        </p:grpSp>
        <p:sp>
          <p:nvSpPr>
            <p:cNvPr id="145" name="文本框 144">
              <a:hlinkClick r:id="rId9" action="ppaction://hlinksldjump"/>
            </p:cNvPr>
            <p:cNvSpPr txBox="1"/>
            <p:nvPr/>
          </p:nvSpPr>
          <p:spPr>
            <a:xfrm>
              <a:off x="8578" y="7539"/>
              <a:ext cx="4400" cy="1016"/>
            </a:xfrm>
            <a:prstGeom prst="rect">
              <a:avLst/>
            </a:prstGeom>
            <a:noFill/>
            <a:ln>
              <a:solidFill>
                <a:schemeClr val="accent5"/>
              </a:solidFill>
            </a:ln>
          </p:spPr>
          <p:txBody>
            <a:bodyPr wrap="square" rtlCol="0" anchor="t">
              <a:spAutoFit/>
            </a:bodyPr>
            <a:lstStyle/>
            <a:p>
              <a:pPr algn="ctr"/>
              <a:r>
                <a:rPr kumimoji="1" lang="en-US" altLang="zh-CN" b="1" dirty="0">
                  <a:solidFill>
                    <a:srgbClr val="0070C0"/>
                  </a:solidFill>
                  <a:latin typeface="Times New Roman" panose="02020503050405090304" pitchFamily="18" charset="0"/>
                  <a:cs typeface="Times New Roman" panose="02020503050405090304" pitchFamily="18" charset="0"/>
                  <a:sym typeface="+mn-ea"/>
                </a:rPr>
                <a:t>ɑ-ketoglutarate </a:t>
              </a:r>
              <a:r>
                <a:rPr kumimoji="1" lang="en-US" altLang="zh-CN" b="1" dirty="0">
                  <a:solidFill>
                    <a:srgbClr val="0070C0"/>
                  </a:solidFill>
                  <a:latin typeface="Times New Roman" panose="02020503050405090304" pitchFamily="18" charset="0"/>
                  <a:cs typeface="Times New Roman" panose="02020503050405090304" pitchFamily="18" charset="0"/>
                </a:rPr>
                <a:t>dehydrogenase complex</a:t>
              </a:r>
            </a:p>
          </p:txBody>
        </p:sp>
        <p:sp>
          <p:nvSpPr>
            <p:cNvPr id="147" name="文本框 146">
              <a:hlinkClick r:id="rId10" action="ppaction://hlinksldjump"/>
            </p:cNvPr>
            <p:cNvSpPr txBox="1"/>
            <p:nvPr/>
          </p:nvSpPr>
          <p:spPr>
            <a:xfrm>
              <a:off x="10697" y="6081"/>
              <a:ext cx="409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isocitrate dehydrogenase</a:t>
              </a:r>
            </a:p>
          </p:txBody>
        </p:sp>
        <p:sp>
          <p:nvSpPr>
            <p:cNvPr id="150" name="文本框 149"/>
            <p:cNvSpPr txBox="1"/>
            <p:nvPr/>
          </p:nvSpPr>
          <p:spPr>
            <a:xfrm>
              <a:off x="12239" y="3994"/>
              <a:ext cx="1708" cy="580"/>
            </a:xfrm>
            <a:prstGeom prst="rect">
              <a:avLst/>
            </a:prstGeom>
            <a:noFill/>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aconitase</a:t>
              </a:r>
            </a:p>
          </p:txBody>
        </p:sp>
        <p:pic>
          <p:nvPicPr>
            <p:cNvPr id="154" name="图片 15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460000">
              <a:off x="12952" y="3535"/>
              <a:ext cx="2462" cy="870"/>
            </a:xfrm>
            <a:prstGeom prst="rect">
              <a:avLst/>
            </a:prstGeom>
          </p:spPr>
        </p:pic>
        <p:pic>
          <p:nvPicPr>
            <p:cNvPr id="161" name="图片 160"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700000">
              <a:off x="10139" y="8535"/>
              <a:ext cx="3596" cy="728"/>
            </a:xfrm>
            <a:prstGeom prst="rect">
              <a:avLst/>
            </a:prstGeom>
          </p:spPr>
        </p:pic>
        <p:pic>
          <p:nvPicPr>
            <p:cNvPr id="162" name="图片 161"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960000">
              <a:off x="5220" y="8745"/>
              <a:ext cx="2614" cy="672"/>
            </a:xfrm>
            <a:prstGeom prst="rect">
              <a:avLst/>
            </a:prstGeom>
          </p:spPr>
        </p:pic>
        <p:pic>
          <p:nvPicPr>
            <p:cNvPr id="163" name="图片 162"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2441" y="6884"/>
              <a:ext cx="2519" cy="870"/>
            </a:xfrm>
            <a:prstGeom prst="rect">
              <a:avLst/>
            </a:prstGeom>
          </p:spPr>
        </p:pic>
        <p:pic>
          <p:nvPicPr>
            <p:cNvPr id="164" name="图片 163" descr="36331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640000">
              <a:off x="1712" y="4338"/>
              <a:ext cx="2476" cy="870"/>
            </a:xfrm>
            <a:prstGeom prst="rect">
              <a:avLst/>
            </a:prstGeom>
          </p:spPr>
        </p:pic>
        <p:sp>
          <p:nvSpPr>
            <p:cNvPr id="165" name="文本框 164"/>
            <p:cNvSpPr txBox="1"/>
            <p:nvPr/>
          </p:nvSpPr>
          <p:spPr>
            <a:xfrm>
              <a:off x="14468" y="1094"/>
              <a:ext cx="1668" cy="580"/>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p>
          </p:txBody>
        </p:sp>
        <p:pic>
          <p:nvPicPr>
            <p:cNvPr id="168" name="图片 167" descr="1997749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11667" y="-994"/>
              <a:ext cx="1612" cy="4211"/>
            </a:xfrm>
            <a:prstGeom prst="rect">
              <a:avLst/>
            </a:prstGeom>
          </p:spPr>
        </p:pic>
        <p:sp>
          <p:nvSpPr>
            <p:cNvPr id="169" name="文本框 168">
              <a:hlinkClick r:id="rId13" action="ppaction://hlinksldjump"/>
            </p:cNvPr>
            <p:cNvSpPr txBox="1"/>
            <p:nvPr/>
          </p:nvSpPr>
          <p:spPr>
            <a:xfrm>
              <a:off x="11621" y="306"/>
              <a:ext cx="5428" cy="580"/>
            </a:xfrm>
            <a:prstGeom prst="rect">
              <a:avLst/>
            </a:prstGeom>
            <a:noFill/>
            <a:ln>
              <a:solidFill>
                <a:schemeClr val="accent5"/>
              </a:solidFill>
            </a:ln>
          </p:spPr>
          <p:txBody>
            <a:bodyPr wrap="square" rtlCol="0">
              <a:spAutoFit/>
            </a:bodyPr>
            <a:lstStyle/>
            <a:p>
              <a:pPr algn="l"/>
              <a:r>
                <a:rPr kumimoji="1" lang="en-US" altLang="zh-CN" b="1" dirty="0">
                  <a:solidFill>
                    <a:srgbClr val="0070C0"/>
                  </a:solidFill>
                  <a:latin typeface="Times New Roman" panose="02020503050405090304" pitchFamily="18" charset="0"/>
                  <a:cs typeface="Times New Roman" panose="02020503050405090304" pitchFamily="18" charset="0"/>
                </a:rPr>
                <a:t>pyruvate dehydrogenase complex</a:t>
              </a:r>
            </a:p>
          </p:txBody>
        </p:sp>
        <p:sp>
          <p:nvSpPr>
            <p:cNvPr id="176" name="左弧形箭头 175"/>
            <p:cNvSpPr/>
            <p:nvPr/>
          </p:nvSpPr>
          <p:spPr>
            <a:xfrm rot="14580000">
              <a:off x="4722" y="752"/>
              <a:ext cx="867" cy="188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7" name="左弧形箭头 176"/>
            <p:cNvSpPr/>
            <p:nvPr/>
          </p:nvSpPr>
          <p:spPr>
            <a:xfrm rot="8400000">
              <a:off x="2400" y="6860"/>
              <a:ext cx="1100" cy="1812"/>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8" name="左弧形箭头 177"/>
            <p:cNvSpPr/>
            <p:nvPr/>
          </p:nvSpPr>
          <p:spPr>
            <a:xfrm rot="6600000">
              <a:off x="6017" y="8919"/>
              <a:ext cx="750" cy="1505"/>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79" name="文本框 178"/>
            <p:cNvSpPr txBox="1"/>
            <p:nvPr/>
          </p:nvSpPr>
          <p:spPr>
            <a:xfrm>
              <a:off x="3169" y="1211"/>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0" name="文本框 179"/>
            <p:cNvSpPr txBox="1"/>
            <p:nvPr/>
          </p:nvSpPr>
          <p:spPr>
            <a:xfrm>
              <a:off x="4894" y="514"/>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grpSp>
          <p:nvGrpSpPr>
            <p:cNvPr id="225" name="组合 224"/>
            <p:cNvGrpSpPr/>
            <p:nvPr/>
          </p:nvGrpSpPr>
          <p:grpSpPr>
            <a:xfrm>
              <a:off x="14809" y="5773"/>
              <a:ext cx="3240" cy="2406"/>
              <a:chOff x="14809" y="5771"/>
              <a:chExt cx="3240" cy="2406"/>
            </a:xfrm>
          </p:grpSpPr>
          <p:sp>
            <p:nvSpPr>
              <p:cNvPr id="181" name="左弧形箭头 180"/>
              <p:cNvSpPr/>
              <p:nvPr/>
            </p:nvSpPr>
            <p:spPr>
              <a:xfrm rot="900000">
                <a:off x="15335" y="5771"/>
                <a:ext cx="1184" cy="1278"/>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sp>
            <p:nvSpPr>
              <p:cNvPr id="182" name="文本框 181"/>
              <p:cNvSpPr txBox="1"/>
              <p:nvPr/>
            </p:nvSpPr>
            <p:spPr>
              <a:xfrm>
                <a:off x="16664" y="5849"/>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183" name="文本框 182"/>
              <p:cNvSpPr txBox="1"/>
              <p:nvPr/>
            </p:nvSpPr>
            <p:spPr>
              <a:xfrm>
                <a:off x="16341" y="6661"/>
                <a:ext cx="170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r>
                  <a:rPr kumimoji="1" lang="en-US" altLang="zh-CN" b="1" dirty="0">
                    <a:latin typeface="Times New Roman" panose="02020503050405090304" pitchFamily="18" charset="0"/>
                    <a:cs typeface="Times New Roman" panose="02020503050405090304" pitchFamily="18" charset="0"/>
                  </a:rPr>
                  <a:t>    </a:t>
                </a:r>
              </a:p>
            </p:txBody>
          </p:sp>
          <p:pic>
            <p:nvPicPr>
              <p:cNvPr id="184" name="图片 183"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440000" flipV="1">
                <a:off x="14809" y="6328"/>
                <a:ext cx="1361" cy="1602"/>
              </a:xfrm>
              <a:prstGeom prst="rect">
                <a:avLst/>
              </a:prstGeom>
            </p:spPr>
          </p:pic>
          <p:sp>
            <p:nvSpPr>
              <p:cNvPr id="185" name="文本框 184"/>
              <p:cNvSpPr txBox="1"/>
              <p:nvPr/>
            </p:nvSpPr>
            <p:spPr>
              <a:xfrm>
                <a:off x="15656" y="7597"/>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grpSp>
        <p:grpSp>
          <p:nvGrpSpPr>
            <p:cNvPr id="226" name="组合 225"/>
            <p:cNvGrpSpPr/>
            <p:nvPr/>
          </p:nvGrpSpPr>
          <p:grpSpPr>
            <a:xfrm rot="3240000">
              <a:off x="11426" y="8208"/>
              <a:ext cx="1364" cy="2502"/>
              <a:chOff x="14517" y="5766"/>
              <a:chExt cx="2051" cy="1343"/>
            </a:xfrm>
          </p:grpSpPr>
          <p:sp>
            <p:nvSpPr>
              <p:cNvPr id="227" name="左弧形箭头 226"/>
              <p:cNvSpPr/>
              <p:nvPr/>
            </p:nvSpPr>
            <p:spPr>
              <a:xfrm rot="900000">
                <a:off x="15385" y="5766"/>
                <a:ext cx="1183" cy="1021"/>
              </a:xfrm>
              <a:prstGeom prst="curvedRightArrow">
                <a:avLst/>
              </a:prstGeom>
              <a:noFill/>
              <a:ln w="38100">
                <a:solidFill>
                  <a:srgbClr val="00206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tx1"/>
                  </a:solidFill>
                </a:endParaRPr>
              </a:p>
            </p:txBody>
          </p:sp>
          <p:pic>
            <p:nvPicPr>
              <p:cNvPr id="230" name="图片 229" descr="1997749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940000" flipV="1">
                <a:off x="14517" y="6245"/>
                <a:ext cx="1361" cy="864"/>
              </a:xfrm>
              <a:prstGeom prst="rect">
                <a:avLst/>
              </a:prstGeom>
            </p:spPr>
          </p:pic>
        </p:grpSp>
        <p:sp>
          <p:nvSpPr>
            <p:cNvPr id="232" name="文本框 231"/>
            <p:cNvSpPr txBox="1"/>
            <p:nvPr/>
          </p:nvSpPr>
          <p:spPr>
            <a:xfrm>
              <a:off x="12978" y="9678"/>
              <a:ext cx="127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NAD+</a:t>
              </a:r>
            </a:p>
          </p:txBody>
        </p:sp>
        <p:sp>
          <p:nvSpPr>
            <p:cNvPr id="233" name="文本框 232"/>
            <p:cNvSpPr txBox="1"/>
            <p:nvPr/>
          </p:nvSpPr>
          <p:spPr>
            <a:xfrm>
              <a:off x="11621" y="10132"/>
              <a:ext cx="134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NADH</a:t>
              </a:r>
            </a:p>
          </p:txBody>
        </p:sp>
        <p:sp>
          <p:nvSpPr>
            <p:cNvPr id="234" name="文本框 233"/>
            <p:cNvSpPr txBox="1"/>
            <p:nvPr/>
          </p:nvSpPr>
          <p:spPr>
            <a:xfrm>
              <a:off x="10483" y="10132"/>
              <a:ext cx="1008" cy="580"/>
            </a:xfrm>
            <a:prstGeom prst="rect">
              <a:avLst/>
            </a:prstGeom>
            <a:noFill/>
          </p:spPr>
          <p:txBody>
            <a:bodyPr wrap="square" rtlCol="0">
              <a:spAutoFit/>
            </a:bodyPr>
            <a:lstStyle/>
            <a:p>
              <a:pPr algn="l"/>
              <a:r>
                <a:rPr kumimoji="1" lang="en-US" altLang="zh-CN" b="1" dirty="0">
                  <a:solidFill>
                    <a:srgbClr val="00B0F0"/>
                  </a:solidFill>
                  <a:latin typeface="Times New Roman" panose="02020503050405090304" pitchFamily="18" charset="0"/>
                  <a:cs typeface="Times New Roman" panose="02020503050405090304" pitchFamily="18" charset="0"/>
                </a:rPr>
                <a:t>CO2</a:t>
              </a:r>
            </a:p>
          </p:txBody>
        </p:sp>
        <p:sp>
          <p:nvSpPr>
            <p:cNvPr id="235" name="文本框 234"/>
            <p:cNvSpPr txBox="1"/>
            <p:nvPr/>
          </p:nvSpPr>
          <p:spPr>
            <a:xfrm>
              <a:off x="1936" y="8791"/>
              <a:ext cx="1233"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FAD+</a:t>
              </a:r>
            </a:p>
          </p:txBody>
        </p:sp>
        <p:sp>
          <p:nvSpPr>
            <p:cNvPr id="236" name="文本框 235"/>
            <p:cNvSpPr txBox="1"/>
            <p:nvPr/>
          </p:nvSpPr>
          <p:spPr>
            <a:xfrm>
              <a:off x="1058" y="7733"/>
              <a:ext cx="14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FADH2</a:t>
              </a:r>
            </a:p>
          </p:txBody>
        </p:sp>
        <p:sp>
          <p:nvSpPr>
            <p:cNvPr id="237" name="文本框 236"/>
            <p:cNvSpPr txBox="1"/>
            <p:nvPr/>
          </p:nvSpPr>
          <p:spPr>
            <a:xfrm>
              <a:off x="6095" y="10266"/>
              <a:ext cx="2028" cy="580"/>
            </a:xfrm>
            <a:prstGeom prst="rect">
              <a:avLst/>
            </a:prstGeom>
            <a:noFill/>
          </p:spPr>
          <p:txBody>
            <a:bodyPr wrap="square" rtlCol="0">
              <a:spAutoFit/>
            </a:bodyPr>
            <a:lstStyle/>
            <a:p>
              <a:pPr algn="l"/>
              <a:r>
                <a:rPr kumimoji="1" lang="en-US" altLang="zh-CN" b="1" dirty="0">
                  <a:solidFill>
                    <a:schemeClr val="accent6">
                      <a:lumMod val="50000"/>
                    </a:schemeClr>
                  </a:solidFill>
                  <a:latin typeface="Times New Roman" panose="02020503050405090304" pitchFamily="18" charset="0"/>
                  <a:cs typeface="Times New Roman" panose="02020503050405090304" pitchFamily="18" charset="0"/>
                </a:rPr>
                <a:t>GDP(ADP)</a:t>
              </a:r>
            </a:p>
          </p:txBody>
        </p:sp>
        <p:sp>
          <p:nvSpPr>
            <p:cNvPr id="238" name="文本框 237"/>
            <p:cNvSpPr txBox="1"/>
            <p:nvPr/>
          </p:nvSpPr>
          <p:spPr>
            <a:xfrm>
              <a:off x="4337" y="9764"/>
              <a:ext cx="1988" cy="580"/>
            </a:xfrm>
            <a:prstGeom prst="rect">
              <a:avLst/>
            </a:prstGeom>
            <a:noFill/>
          </p:spPr>
          <p:txBody>
            <a:bodyPr wrap="square" rtlCol="0">
              <a:spAutoFit/>
            </a:bodyPr>
            <a:lstStyle/>
            <a:p>
              <a:pPr algn="l"/>
              <a:r>
                <a:rPr kumimoji="1" lang="en-US" altLang="zh-CN" b="1" dirty="0">
                  <a:solidFill>
                    <a:srgbClr val="C00000"/>
                  </a:solidFill>
                  <a:latin typeface="Times New Roman" panose="02020503050405090304" pitchFamily="18" charset="0"/>
                  <a:cs typeface="Times New Roman" panose="02020503050405090304" pitchFamily="18" charset="0"/>
                </a:rPr>
                <a:t>GTP(ATP)</a:t>
              </a:r>
            </a:p>
          </p:txBody>
        </p:sp>
      </p:grpSp>
      <p:sp>
        <p:nvSpPr>
          <p:cNvPr id="62" name="操作按钮: 后退或上一个 61">
            <a:hlinkClick r:id="rId16" action="ppaction://hlinksldjump" highlightClick="1"/>
            <a:extLst>
              <a:ext uri="{FF2B5EF4-FFF2-40B4-BE49-F238E27FC236}">
                <a16:creationId xmlns:a16="http://schemas.microsoft.com/office/drawing/2014/main" id="{C2302B29-3226-884F-8A25-DB5B31C161C0}"/>
              </a:ext>
            </a:extLst>
          </p:cNvPr>
          <p:cNvSpPr/>
          <p:nvPr/>
        </p:nvSpPr>
        <p:spPr>
          <a:xfrm>
            <a:off x="181399" y="608910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86341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417050" y="6425565"/>
            <a:ext cx="2743200" cy="365125"/>
          </a:xfrm>
        </p:spPr>
        <p:txBody>
          <a:bodyPr/>
          <a:lstStyle/>
          <a:p>
            <a:fld id="{95179704-EFDC-584D-9064-A59D55EEFD70}" type="slidenum">
              <a:rPr kumimoji="1" lang="zh-CN" altLang="en-US" smtClean="0"/>
              <a:t>21</a:t>
            </a:fld>
            <a:endParaRPr kumimoji="1" lang="zh-CN" altLang="en-US"/>
          </a:p>
        </p:txBody>
      </p:sp>
      <p:sp>
        <p:nvSpPr>
          <p:cNvPr id="3" name="文本框 2"/>
          <p:cNvSpPr txBox="1"/>
          <p:nvPr/>
        </p:nvSpPr>
        <p:spPr>
          <a:xfrm>
            <a:off x="3520807" y="-24384"/>
            <a:ext cx="5149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Decarboxylation of pyruvate</a:t>
            </a:r>
          </a:p>
        </p:txBody>
      </p:sp>
      <p:pic>
        <p:nvPicPr>
          <p:cNvPr id="10242" name="Picture 2"/>
          <p:cNvPicPr>
            <a:picLocks noChangeAspect="1" noChangeArrowheads="1"/>
          </p:cNvPicPr>
          <p:nvPr/>
        </p:nvPicPr>
        <p:blipFill>
          <a:blip r:embed="rId31"/>
          <a:srcRect b="18185"/>
          <a:stretch>
            <a:fillRect/>
          </a:stretch>
        </p:blipFill>
        <p:spPr bwMode="auto">
          <a:xfrm>
            <a:off x="413385" y="726440"/>
            <a:ext cx="5323840" cy="2142490"/>
          </a:xfrm>
          <a:prstGeom prst="rect">
            <a:avLst/>
          </a:prstGeom>
          <a:noFill/>
          <a:ln w="9525">
            <a:noFill/>
            <a:miter lim="800000"/>
            <a:headEnd/>
            <a:tailEnd/>
          </a:ln>
        </p:spPr>
      </p:pic>
      <p:grpSp>
        <p:nvGrpSpPr>
          <p:cNvPr id="68" name="组合 67"/>
          <p:cNvGrpSpPr/>
          <p:nvPr/>
        </p:nvGrpSpPr>
        <p:grpSpPr>
          <a:xfrm>
            <a:off x="5894070" y="726440"/>
            <a:ext cx="5916295" cy="4314190"/>
            <a:chOff x="9953" y="3216"/>
            <a:chExt cx="9317" cy="6794"/>
          </a:xfrm>
        </p:grpSpPr>
        <p:cxnSp>
          <p:nvCxnSpPr>
            <p:cNvPr id="42" name="直接连接符 41"/>
            <p:cNvCxnSpPr/>
            <p:nvPr>
              <p:custDataLst>
                <p:tags r:id="rId1"/>
              </p:custDataLst>
            </p:nvPr>
          </p:nvCxnSpPr>
          <p:spPr>
            <a:xfrm>
              <a:off x="11825" y="6890"/>
              <a:ext cx="414"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7" name="椭圆 6"/>
            <p:cNvSpPr/>
            <p:nvPr>
              <p:custDataLst>
                <p:tags r:id="rId2"/>
              </p:custDataLst>
            </p:nvPr>
          </p:nvSpPr>
          <p:spPr>
            <a:xfrm>
              <a:off x="9953" y="6010"/>
              <a:ext cx="1828" cy="1828"/>
            </a:xfrm>
            <a:prstGeom prst="ellipse">
              <a:avLst/>
            </a:prstGeom>
            <a:solidFill>
              <a:sysClr val="window" lastClr="FFFFFF"/>
            </a:solidFill>
            <a:ln w="5715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algn="ctr">
                <a:lnSpc>
                  <a:spcPct val="130000"/>
                </a:lnSpc>
              </a:pPr>
              <a:endParaRPr lang="zh-CN" altLang="en-US" sz="2000" dirty="0">
                <a:solidFill>
                  <a:srgbClr val="000000"/>
                </a:solidFill>
                <a:latin typeface="微软雅黑" charset="-122"/>
                <a:ea typeface="微软雅黑" charset="-122"/>
                <a:cs typeface="+mn-ea"/>
              </a:endParaRPr>
            </a:p>
          </p:txBody>
        </p:sp>
        <p:cxnSp>
          <p:nvCxnSpPr>
            <p:cNvPr id="65" name="直接连接符 64"/>
            <p:cNvCxnSpPr/>
            <p:nvPr>
              <p:custDataLst>
                <p:tags r:id="rId3"/>
              </p:custDataLst>
            </p:nvPr>
          </p:nvCxnSpPr>
          <p:spPr>
            <a:xfrm>
              <a:off x="12238" y="9061"/>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4" name="直接连接符 63"/>
            <p:cNvCxnSpPr/>
            <p:nvPr>
              <p:custDataLst>
                <p:tags r:id="rId4"/>
              </p:custDataLst>
            </p:nvPr>
          </p:nvCxnSpPr>
          <p:spPr>
            <a:xfrm>
              <a:off x="12238" y="7772"/>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3" name="直接连接符 62"/>
            <p:cNvCxnSpPr/>
            <p:nvPr>
              <p:custDataLst>
                <p:tags r:id="rId5"/>
              </p:custDataLst>
            </p:nvPr>
          </p:nvCxnSpPr>
          <p:spPr>
            <a:xfrm>
              <a:off x="12238" y="6387"/>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2" name="直接连接符 61"/>
            <p:cNvCxnSpPr/>
            <p:nvPr>
              <p:custDataLst>
                <p:tags r:id="rId6"/>
              </p:custDataLst>
            </p:nvPr>
          </p:nvCxnSpPr>
          <p:spPr>
            <a:xfrm>
              <a:off x="12239" y="4980"/>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1" name="直接连接符 60"/>
            <p:cNvCxnSpPr/>
            <p:nvPr>
              <p:custDataLst>
                <p:tags r:id="rId7"/>
              </p:custDataLst>
            </p:nvPr>
          </p:nvCxnSpPr>
          <p:spPr>
            <a:xfrm>
              <a:off x="12239" y="3584"/>
              <a:ext cx="925"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8" name="椭圆 17"/>
            <p:cNvSpPr/>
            <p:nvPr>
              <p:custDataLst>
                <p:tags r:id="rId8"/>
              </p:custDataLst>
            </p:nvPr>
          </p:nvSpPr>
          <p:spPr>
            <a:xfrm>
              <a:off x="12780" y="3277"/>
              <a:ext cx="654" cy="654"/>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9" name="任意多边形 18"/>
            <p:cNvSpPr/>
            <p:nvPr>
              <p:custDataLst>
                <p:tags r:id="rId9"/>
              </p:custDataLst>
            </p:nvPr>
          </p:nvSpPr>
          <p:spPr bwMode="auto">
            <a:xfrm>
              <a:off x="12915" y="3419"/>
              <a:ext cx="384" cy="370"/>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sp>
          <p:nvSpPr>
            <p:cNvPr id="16" name="椭圆 15"/>
            <p:cNvSpPr/>
            <p:nvPr>
              <p:custDataLst>
                <p:tags r:id="rId10"/>
              </p:custDataLst>
            </p:nvPr>
          </p:nvSpPr>
          <p:spPr>
            <a:xfrm>
              <a:off x="12780" y="7415"/>
              <a:ext cx="654" cy="654"/>
            </a:xfrm>
            <a:prstGeom prst="ellipse">
              <a:avLst/>
            </a:prstGeom>
            <a:solidFill>
              <a:srgbClr val="69A35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9" name="文本框 8"/>
            <p:cNvSpPr txBox="1"/>
            <p:nvPr>
              <p:custDataLst>
                <p:tags r:id="rId11"/>
              </p:custDataLst>
            </p:nvPr>
          </p:nvSpPr>
          <p:spPr>
            <a:xfrm>
              <a:off x="14882" y="3216"/>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latin typeface="微软雅黑" charset="-122"/>
                  <a:ea typeface="微软雅黑" charset="-122"/>
                </a:rPr>
                <a:t>CoA-SH</a:t>
              </a:r>
            </a:p>
          </p:txBody>
        </p:sp>
        <p:sp>
          <p:nvSpPr>
            <p:cNvPr id="29" name="文本框 28"/>
            <p:cNvSpPr txBox="1"/>
            <p:nvPr>
              <p:custDataLst>
                <p:tags r:id="rId12"/>
              </p:custDataLst>
            </p:nvPr>
          </p:nvSpPr>
          <p:spPr>
            <a:xfrm>
              <a:off x="14917" y="7364"/>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69A35B"/>
                  </a:solidFill>
                  <a:latin typeface="微软雅黑" charset="-122"/>
                  <a:ea typeface="微软雅黑" charset="-122"/>
                </a:rPr>
                <a:t>TPP</a:t>
              </a:r>
            </a:p>
          </p:txBody>
        </p:sp>
        <p:cxnSp>
          <p:nvCxnSpPr>
            <p:cNvPr id="33" name="直接连接符 32"/>
            <p:cNvCxnSpPr/>
            <p:nvPr>
              <p:custDataLst>
                <p:tags r:id="rId13"/>
              </p:custDataLst>
            </p:nvPr>
          </p:nvCxnSpPr>
          <p:spPr>
            <a:xfrm>
              <a:off x="13587" y="3584"/>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30" name="椭圆 29"/>
            <p:cNvSpPr/>
            <p:nvPr>
              <p:custDataLst>
                <p:tags r:id="rId14"/>
              </p:custDataLst>
            </p:nvPr>
          </p:nvSpPr>
          <p:spPr>
            <a:xfrm>
              <a:off x="12799" y="8747"/>
              <a:ext cx="654" cy="654"/>
            </a:xfrm>
            <a:prstGeom prst="ellipse">
              <a:avLst/>
            </a:prstGeom>
            <a:solidFill>
              <a:srgbClr val="9BBB59"/>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6" name="文本框 35"/>
            <p:cNvSpPr txBox="1"/>
            <p:nvPr>
              <p:custDataLst>
                <p:tags r:id="rId15"/>
              </p:custDataLst>
            </p:nvPr>
          </p:nvSpPr>
          <p:spPr>
            <a:xfrm>
              <a:off x="14882" y="848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9BBB59"/>
                  </a:solidFill>
                  <a:latin typeface="微软雅黑" charset="-122"/>
                  <a:ea typeface="微软雅黑" charset="-122"/>
                </a:rPr>
                <a:t>lipoate</a:t>
              </a:r>
            </a:p>
          </p:txBody>
        </p:sp>
        <p:sp>
          <p:nvSpPr>
            <p:cNvPr id="41" name="椭圆 40"/>
            <p:cNvSpPr/>
            <p:nvPr>
              <p:custDataLst>
                <p:tags r:id="rId16"/>
              </p:custDataLst>
            </p:nvPr>
          </p:nvSpPr>
          <p:spPr>
            <a:xfrm>
              <a:off x="12799" y="4656"/>
              <a:ext cx="654" cy="654"/>
            </a:xfrm>
            <a:prstGeom prst="ellipse">
              <a:avLst/>
            </a:prstGeom>
            <a:solidFill>
              <a:srgbClr val="3498D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17" name="任意多边形 16"/>
            <p:cNvSpPr/>
            <p:nvPr>
              <p:custDataLst>
                <p:tags r:id="rId17"/>
              </p:custDataLst>
            </p:nvPr>
          </p:nvSpPr>
          <p:spPr bwMode="auto">
            <a:xfrm>
              <a:off x="12937" y="4805"/>
              <a:ext cx="384" cy="37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43" name="直接连接符 42"/>
            <p:cNvCxnSpPr/>
            <p:nvPr>
              <p:custDataLst>
                <p:tags r:id="rId18"/>
              </p:custDataLst>
            </p:nvPr>
          </p:nvCxnSpPr>
          <p:spPr>
            <a:xfrm flipH="1">
              <a:off x="13584" y="4980"/>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5" name="文本框 44"/>
            <p:cNvSpPr txBox="1"/>
            <p:nvPr>
              <p:custDataLst>
                <p:tags r:id="rId19"/>
              </p:custDataLst>
            </p:nvPr>
          </p:nvSpPr>
          <p:spPr>
            <a:xfrm>
              <a:off x="14882" y="5971"/>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1AA3AA"/>
                  </a:solidFill>
                  <a:latin typeface="微软雅黑" charset="-122"/>
                  <a:ea typeface="微软雅黑" charset="-122"/>
                </a:rPr>
                <a:t>FAD</a:t>
              </a:r>
            </a:p>
          </p:txBody>
        </p:sp>
        <p:sp>
          <p:nvSpPr>
            <p:cNvPr id="52" name="iphone-and-ipad-tools-couple_36130"/>
            <p:cNvSpPr>
              <a:spLocks noChangeAspect="1"/>
            </p:cNvSpPr>
            <p:nvPr>
              <p:custDataLst>
                <p:tags r:id="rId20"/>
              </p:custDataLst>
            </p:nvPr>
          </p:nvSpPr>
          <p:spPr bwMode="auto">
            <a:xfrm>
              <a:off x="12904" y="8911"/>
              <a:ext cx="387" cy="326"/>
            </a:xfrm>
            <a:custGeom>
              <a:avLst/>
              <a:gdLst>
                <a:gd name="connsiteX0" fmla="*/ 113469 w 605169"/>
                <a:gd name="connsiteY0" fmla="*/ 141705 h 509835"/>
                <a:gd name="connsiteX1" fmla="*/ 133468 w 605169"/>
                <a:gd name="connsiteY1" fmla="*/ 149989 h 509835"/>
                <a:gd name="connsiteX2" fmla="*/ 133468 w 605169"/>
                <a:gd name="connsiteY2" fmla="*/ 190065 h 509835"/>
                <a:gd name="connsiteX3" fmla="*/ 96874 w 605169"/>
                <a:gd name="connsiteY3" fmla="*/ 226600 h 509835"/>
                <a:gd name="connsiteX4" fmla="*/ 425510 w 605169"/>
                <a:gd name="connsiteY4" fmla="*/ 226600 h 509835"/>
                <a:gd name="connsiteX5" fmla="*/ 453877 w 605169"/>
                <a:gd name="connsiteY5" fmla="*/ 254922 h 509835"/>
                <a:gd name="connsiteX6" fmla="*/ 425510 w 605169"/>
                <a:gd name="connsiteY6" fmla="*/ 283244 h 509835"/>
                <a:gd name="connsiteX7" fmla="*/ 96874 w 605169"/>
                <a:gd name="connsiteY7" fmla="*/ 283244 h 509835"/>
                <a:gd name="connsiteX8" fmla="*/ 133468 w 605169"/>
                <a:gd name="connsiteY8" fmla="*/ 319921 h 509835"/>
                <a:gd name="connsiteX9" fmla="*/ 133468 w 605169"/>
                <a:gd name="connsiteY9" fmla="*/ 359997 h 509835"/>
                <a:gd name="connsiteX10" fmla="*/ 113469 w 605169"/>
                <a:gd name="connsiteY10" fmla="*/ 368210 h 509835"/>
                <a:gd name="connsiteX11" fmla="*/ 93470 w 605169"/>
                <a:gd name="connsiteY11" fmla="*/ 359997 h 509835"/>
                <a:gd name="connsiteX12" fmla="*/ 8368 w 605169"/>
                <a:gd name="connsiteY12" fmla="*/ 275031 h 509835"/>
                <a:gd name="connsiteX13" fmla="*/ 8227 w 605169"/>
                <a:gd name="connsiteY13" fmla="*/ 274889 h 509835"/>
                <a:gd name="connsiteX14" fmla="*/ 6383 w 605169"/>
                <a:gd name="connsiteY14" fmla="*/ 272907 h 509835"/>
                <a:gd name="connsiteX15" fmla="*/ 5673 w 605169"/>
                <a:gd name="connsiteY15" fmla="*/ 271915 h 509835"/>
                <a:gd name="connsiteX16" fmla="*/ 4822 w 605169"/>
                <a:gd name="connsiteY16" fmla="*/ 270641 h 509835"/>
                <a:gd name="connsiteX17" fmla="*/ 3971 w 605169"/>
                <a:gd name="connsiteY17" fmla="*/ 269508 h 509835"/>
                <a:gd name="connsiteX18" fmla="*/ 3404 w 605169"/>
                <a:gd name="connsiteY18" fmla="*/ 268375 h 509835"/>
                <a:gd name="connsiteX19" fmla="*/ 2695 w 605169"/>
                <a:gd name="connsiteY19" fmla="*/ 267101 h 509835"/>
                <a:gd name="connsiteX20" fmla="*/ 2128 w 605169"/>
                <a:gd name="connsiteY20" fmla="*/ 265826 h 509835"/>
                <a:gd name="connsiteX21" fmla="*/ 1702 w 605169"/>
                <a:gd name="connsiteY21" fmla="*/ 264552 h 509835"/>
                <a:gd name="connsiteX22" fmla="*/ 1277 w 605169"/>
                <a:gd name="connsiteY22" fmla="*/ 263135 h 509835"/>
                <a:gd name="connsiteX23" fmla="*/ 851 w 605169"/>
                <a:gd name="connsiteY23" fmla="*/ 261861 h 509835"/>
                <a:gd name="connsiteX24" fmla="*/ 567 w 605169"/>
                <a:gd name="connsiteY24" fmla="*/ 260445 h 509835"/>
                <a:gd name="connsiteX25" fmla="*/ 284 w 605169"/>
                <a:gd name="connsiteY25" fmla="*/ 259029 h 509835"/>
                <a:gd name="connsiteX26" fmla="*/ 142 w 605169"/>
                <a:gd name="connsiteY26" fmla="*/ 257754 h 509835"/>
                <a:gd name="connsiteX27" fmla="*/ 0 w 605169"/>
                <a:gd name="connsiteY27" fmla="*/ 255064 h 509835"/>
                <a:gd name="connsiteX28" fmla="*/ 0 w 605169"/>
                <a:gd name="connsiteY28" fmla="*/ 254922 h 509835"/>
                <a:gd name="connsiteX29" fmla="*/ 142 w 605169"/>
                <a:gd name="connsiteY29" fmla="*/ 252231 h 509835"/>
                <a:gd name="connsiteX30" fmla="*/ 284 w 605169"/>
                <a:gd name="connsiteY30" fmla="*/ 250957 h 509835"/>
                <a:gd name="connsiteX31" fmla="*/ 567 w 605169"/>
                <a:gd name="connsiteY31" fmla="*/ 249399 h 509835"/>
                <a:gd name="connsiteX32" fmla="*/ 851 w 605169"/>
                <a:gd name="connsiteY32" fmla="*/ 247983 h 509835"/>
                <a:gd name="connsiteX33" fmla="*/ 1277 w 605169"/>
                <a:gd name="connsiteY33" fmla="*/ 246709 h 509835"/>
                <a:gd name="connsiteX34" fmla="*/ 1702 w 605169"/>
                <a:gd name="connsiteY34" fmla="*/ 245434 h 509835"/>
                <a:gd name="connsiteX35" fmla="*/ 2128 w 605169"/>
                <a:gd name="connsiteY35" fmla="*/ 244160 h 509835"/>
                <a:gd name="connsiteX36" fmla="*/ 2695 w 605169"/>
                <a:gd name="connsiteY36" fmla="*/ 242885 h 509835"/>
                <a:gd name="connsiteX37" fmla="*/ 3404 w 605169"/>
                <a:gd name="connsiteY37" fmla="*/ 241611 h 509835"/>
                <a:gd name="connsiteX38" fmla="*/ 3971 w 605169"/>
                <a:gd name="connsiteY38" fmla="*/ 240478 h 509835"/>
                <a:gd name="connsiteX39" fmla="*/ 4822 w 605169"/>
                <a:gd name="connsiteY39" fmla="*/ 239203 h 509835"/>
                <a:gd name="connsiteX40" fmla="*/ 5673 w 605169"/>
                <a:gd name="connsiteY40" fmla="*/ 237929 h 509835"/>
                <a:gd name="connsiteX41" fmla="*/ 6383 w 605169"/>
                <a:gd name="connsiteY41" fmla="*/ 237079 h 509835"/>
                <a:gd name="connsiteX42" fmla="*/ 8368 w 605169"/>
                <a:gd name="connsiteY42" fmla="*/ 234955 h 509835"/>
                <a:gd name="connsiteX43" fmla="*/ 93470 w 605169"/>
                <a:gd name="connsiteY43" fmla="*/ 149989 h 509835"/>
                <a:gd name="connsiteX44" fmla="*/ 113469 w 605169"/>
                <a:gd name="connsiteY44" fmla="*/ 141705 h 509835"/>
                <a:gd name="connsiteX45" fmla="*/ 217411 w 605169"/>
                <a:gd name="connsiteY45" fmla="*/ 0 h 509835"/>
                <a:gd name="connsiteX46" fmla="*/ 576803 w 605169"/>
                <a:gd name="connsiteY46" fmla="*/ 0 h 509835"/>
                <a:gd name="connsiteX47" fmla="*/ 605169 w 605169"/>
                <a:gd name="connsiteY47" fmla="*/ 28324 h 509835"/>
                <a:gd name="connsiteX48" fmla="*/ 605169 w 605169"/>
                <a:gd name="connsiteY48" fmla="*/ 481511 h 509835"/>
                <a:gd name="connsiteX49" fmla="*/ 576803 w 605169"/>
                <a:gd name="connsiteY49" fmla="*/ 509835 h 509835"/>
                <a:gd name="connsiteX50" fmla="*/ 217411 w 605169"/>
                <a:gd name="connsiteY50" fmla="*/ 509835 h 509835"/>
                <a:gd name="connsiteX51" fmla="*/ 189045 w 605169"/>
                <a:gd name="connsiteY51" fmla="*/ 481511 h 509835"/>
                <a:gd name="connsiteX52" fmla="*/ 189045 w 605169"/>
                <a:gd name="connsiteY52" fmla="*/ 368214 h 509835"/>
                <a:gd name="connsiteX53" fmla="*/ 217411 w 605169"/>
                <a:gd name="connsiteY53" fmla="*/ 339890 h 509835"/>
                <a:gd name="connsiteX54" fmla="*/ 245776 w 605169"/>
                <a:gd name="connsiteY54" fmla="*/ 368214 h 509835"/>
                <a:gd name="connsiteX55" fmla="*/ 245776 w 605169"/>
                <a:gd name="connsiteY55" fmla="*/ 453187 h 509835"/>
                <a:gd name="connsiteX56" fmla="*/ 548438 w 605169"/>
                <a:gd name="connsiteY56" fmla="*/ 453187 h 509835"/>
                <a:gd name="connsiteX57" fmla="*/ 548438 w 605169"/>
                <a:gd name="connsiteY57" fmla="*/ 56649 h 509835"/>
                <a:gd name="connsiteX58" fmla="*/ 245776 w 605169"/>
                <a:gd name="connsiteY58" fmla="*/ 56649 h 509835"/>
                <a:gd name="connsiteX59" fmla="*/ 245776 w 605169"/>
                <a:gd name="connsiteY59" fmla="*/ 141621 h 509835"/>
                <a:gd name="connsiteX60" fmla="*/ 217411 w 605169"/>
                <a:gd name="connsiteY60" fmla="*/ 169945 h 509835"/>
                <a:gd name="connsiteX61" fmla="*/ 189045 w 605169"/>
                <a:gd name="connsiteY61" fmla="*/ 141621 h 509835"/>
                <a:gd name="connsiteX62" fmla="*/ 189045 w 605169"/>
                <a:gd name="connsiteY62" fmla="*/ 28324 h 509835"/>
                <a:gd name="connsiteX63" fmla="*/ 217411 w 605169"/>
                <a:gd name="connsiteY63" fmla="*/ 0 h 50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5169" h="509835">
                  <a:moveTo>
                    <a:pt x="113469" y="141705"/>
                  </a:moveTo>
                  <a:cubicBezTo>
                    <a:pt x="120703" y="141705"/>
                    <a:pt x="127937" y="144466"/>
                    <a:pt x="133468" y="149989"/>
                  </a:cubicBezTo>
                  <a:cubicBezTo>
                    <a:pt x="144673" y="161034"/>
                    <a:pt x="144673" y="179019"/>
                    <a:pt x="133468" y="190065"/>
                  </a:cubicBezTo>
                  <a:lnTo>
                    <a:pt x="96874" y="226600"/>
                  </a:lnTo>
                  <a:lnTo>
                    <a:pt x="425510" y="226600"/>
                  </a:lnTo>
                  <a:cubicBezTo>
                    <a:pt x="441112" y="226600"/>
                    <a:pt x="453877" y="239345"/>
                    <a:pt x="453877" y="254922"/>
                  </a:cubicBezTo>
                  <a:cubicBezTo>
                    <a:pt x="453877" y="270641"/>
                    <a:pt x="441112" y="283244"/>
                    <a:pt x="425510" y="283244"/>
                  </a:cubicBezTo>
                  <a:lnTo>
                    <a:pt x="96874" y="283244"/>
                  </a:lnTo>
                  <a:lnTo>
                    <a:pt x="133468" y="319921"/>
                  </a:lnTo>
                  <a:cubicBezTo>
                    <a:pt x="144673" y="330967"/>
                    <a:pt x="144673" y="348951"/>
                    <a:pt x="133468" y="359997"/>
                  </a:cubicBezTo>
                  <a:cubicBezTo>
                    <a:pt x="127937" y="365520"/>
                    <a:pt x="120703" y="368210"/>
                    <a:pt x="113469" y="368210"/>
                  </a:cubicBezTo>
                  <a:cubicBezTo>
                    <a:pt x="106236" y="368210"/>
                    <a:pt x="99002" y="365520"/>
                    <a:pt x="93470" y="359997"/>
                  </a:cubicBezTo>
                  <a:lnTo>
                    <a:pt x="8368" y="275031"/>
                  </a:lnTo>
                  <a:cubicBezTo>
                    <a:pt x="8227" y="275031"/>
                    <a:pt x="8227" y="274889"/>
                    <a:pt x="8227" y="274889"/>
                  </a:cubicBezTo>
                  <a:cubicBezTo>
                    <a:pt x="7659" y="274323"/>
                    <a:pt x="6950" y="273615"/>
                    <a:pt x="6383" y="272907"/>
                  </a:cubicBezTo>
                  <a:cubicBezTo>
                    <a:pt x="6099" y="272623"/>
                    <a:pt x="5957" y="272198"/>
                    <a:pt x="5673" y="271915"/>
                  </a:cubicBezTo>
                  <a:cubicBezTo>
                    <a:pt x="5390" y="271490"/>
                    <a:pt x="5106" y="271066"/>
                    <a:pt x="4822" y="270641"/>
                  </a:cubicBezTo>
                  <a:cubicBezTo>
                    <a:pt x="4539" y="270358"/>
                    <a:pt x="4255" y="269933"/>
                    <a:pt x="3971" y="269508"/>
                  </a:cubicBezTo>
                  <a:cubicBezTo>
                    <a:pt x="3830" y="269083"/>
                    <a:pt x="3546" y="268658"/>
                    <a:pt x="3404" y="268375"/>
                  </a:cubicBezTo>
                  <a:cubicBezTo>
                    <a:pt x="3120" y="267950"/>
                    <a:pt x="2979" y="267525"/>
                    <a:pt x="2695" y="267101"/>
                  </a:cubicBezTo>
                  <a:cubicBezTo>
                    <a:pt x="2553" y="266676"/>
                    <a:pt x="2269" y="266251"/>
                    <a:pt x="2128" y="265826"/>
                  </a:cubicBezTo>
                  <a:cubicBezTo>
                    <a:pt x="1986" y="265401"/>
                    <a:pt x="1844" y="264976"/>
                    <a:pt x="1702" y="264552"/>
                  </a:cubicBezTo>
                  <a:cubicBezTo>
                    <a:pt x="1560" y="264127"/>
                    <a:pt x="1418" y="263702"/>
                    <a:pt x="1277" y="263135"/>
                  </a:cubicBezTo>
                  <a:cubicBezTo>
                    <a:pt x="1135" y="262711"/>
                    <a:pt x="993" y="262286"/>
                    <a:pt x="851" y="261861"/>
                  </a:cubicBezTo>
                  <a:cubicBezTo>
                    <a:pt x="709" y="261436"/>
                    <a:pt x="709" y="261011"/>
                    <a:pt x="567" y="260445"/>
                  </a:cubicBezTo>
                  <a:cubicBezTo>
                    <a:pt x="426" y="260020"/>
                    <a:pt x="426" y="259454"/>
                    <a:pt x="284" y="259029"/>
                  </a:cubicBezTo>
                  <a:cubicBezTo>
                    <a:pt x="284" y="258604"/>
                    <a:pt x="142" y="258179"/>
                    <a:pt x="142" y="257754"/>
                  </a:cubicBezTo>
                  <a:cubicBezTo>
                    <a:pt x="0" y="256905"/>
                    <a:pt x="0" y="255913"/>
                    <a:pt x="0" y="255064"/>
                  </a:cubicBezTo>
                  <a:cubicBezTo>
                    <a:pt x="0" y="255064"/>
                    <a:pt x="0" y="254922"/>
                    <a:pt x="0" y="254922"/>
                  </a:cubicBezTo>
                  <a:cubicBezTo>
                    <a:pt x="0" y="254072"/>
                    <a:pt x="0" y="253081"/>
                    <a:pt x="142" y="252231"/>
                  </a:cubicBezTo>
                  <a:cubicBezTo>
                    <a:pt x="142" y="251807"/>
                    <a:pt x="284" y="251382"/>
                    <a:pt x="284" y="250957"/>
                  </a:cubicBezTo>
                  <a:cubicBezTo>
                    <a:pt x="426" y="250391"/>
                    <a:pt x="426" y="249966"/>
                    <a:pt x="567" y="249399"/>
                  </a:cubicBezTo>
                  <a:cubicBezTo>
                    <a:pt x="709" y="248974"/>
                    <a:pt x="709" y="248550"/>
                    <a:pt x="851" y="247983"/>
                  </a:cubicBezTo>
                  <a:cubicBezTo>
                    <a:pt x="993" y="247558"/>
                    <a:pt x="1135" y="247133"/>
                    <a:pt x="1277" y="246709"/>
                  </a:cubicBezTo>
                  <a:cubicBezTo>
                    <a:pt x="1418" y="246284"/>
                    <a:pt x="1560" y="245859"/>
                    <a:pt x="1702" y="245434"/>
                  </a:cubicBezTo>
                  <a:cubicBezTo>
                    <a:pt x="1844" y="245009"/>
                    <a:pt x="1986" y="244584"/>
                    <a:pt x="2128" y="244160"/>
                  </a:cubicBezTo>
                  <a:cubicBezTo>
                    <a:pt x="2269" y="243735"/>
                    <a:pt x="2553" y="243310"/>
                    <a:pt x="2695" y="242885"/>
                  </a:cubicBezTo>
                  <a:cubicBezTo>
                    <a:pt x="2979" y="242460"/>
                    <a:pt x="3120" y="242036"/>
                    <a:pt x="3404" y="241611"/>
                  </a:cubicBezTo>
                  <a:cubicBezTo>
                    <a:pt x="3546" y="241186"/>
                    <a:pt x="3830" y="240903"/>
                    <a:pt x="3971" y="240478"/>
                  </a:cubicBezTo>
                  <a:cubicBezTo>
                    <a:pt x="4255" y="240053"/>
                    <a:pt x="4539" y="239628"/>
                    <a:pt x="4822" y="239203"/>
                  </a:cubicBezTo>
                  <a:cubicBezTo>
                    <a:pt x="5106" y="238778"/>
                    <a:pt x="5390" y="238354"/>
                    <a:pt x="5673" y="237929"/>
                  </a:cubicBezTo>
                  <a:cubicBezTo>
                    <a:pt x="5957" y="237646"/>
                    <a:pt x="6099" y="237362"/>
                    <a:pt x="6383" y="237079"/>
                  </a:cubicBezTo>
                  <a:cubicBezTo>
                    <a:pt x="7092" y="236229"/>
                    <a:pt x="7659" y="235663"/>
                    <a:pt x="8368" y="234955"/>
                  </a:cubicBezTo>
                  <a:lnTo>
                    <a:pt x="93470" y="149989"/>
                  </a:lnTo>
                  <a:cubicBezTo>
                    <a:pt x="99002" y="144466"/>
                    <a:pt x="106236" y="141705"/>
                    <a:pt x="113469" y="141705"/>
                  </a:cubicBezTo>
                  <a:close/>
                  <a:moveTo>
                    <a:pt x="217411" y="0"/>
                  </a:moveTo>
                  <a:lnTo>
                    <a:pt x="576803" y="0"/>
                  </a:lnTo>
                  <a:cubicBezTo>
                    <a:pt x="592405" y="0"/>
                    <a:pt x="605169" y="12746"/>
                    <a:pt x="605169" y="28324"/>
                  </a:cubicBezTo>
                  <a:lnTo>
                    <a:pt x="605169" y="481511"/>
                  </a:lnTo>
                  <a:cubicBezTo>
                    <a:pt x="605169" y="497231"/>
                    <a:pt x="592405" y="509835"/>
                    <a:pt x="576803" y="509835"/>
                  </a:cubicBezTo>
                  <a:lnTo>
                    <a:pt x="217411" y="509835"/>
                  </a:lnTo>
                  <a:cubicBezTo>
                    <a:pt x="201810" y="509835"/>
                    <a:pt x="189045" y="497231"/>
                    <a:pt x="189045" y="481511"/>
                  </a:cubicBezTo>
                  <a:lnTo>
                    <a:pt x="189045" y="368214"/>
                  </a:lnTo>
                  <a:cubicBezTo>
                    <a:pt x="189045" y="352636"/>
                    <a:pt x="201810" y="339890"/>
                    <a:pt x="217411" y="339890"/>
                  </a:cubicBezTo>
                  <a:cubicBezTo>
                    <a:pt x="233154" y="339890"/>
                    <a:pt x="245776" y="352636"/>
                    <a:pt x="245776" y="368214"/>
                  </a:cubicBezTo>
                  <a:lnTo>
                    <a:pt x="245776" y="453187"/>
                  </a:lnTo>
                  <a:lnTo>
                    <a:pt x="548438" y="453187"/>
                  </a:lnTo>
                  <a:lnTo>
                    <a:pt x="548438" y="56649"/>
                  </a:lnTo>
                  <a:lnTo>
                    <a:pt x="245776" y="56649"/>
                  </a:lnTo>
                  <a:lnTo>
                    <a:pt x="245776" y="141621"/>
                  </a:lnTo>
                  <a:cubicBezTo>
                    <a:pt x="245776" y="157341"/>
                    <a:pt x="233154" y="169945"/>
                    <a:pt x="217411" y="169945"/>
                  </a:cubicBezTo>
                  <a:cubicBezTo>
                    <a:pt x="201810" y="169945"/>
                    <a:pt x="189045" y="157341"/>
                    <a:pt x="189045" y="141621"/>
                  </a:cubicBezTo>
                  <a:lnTo>
                    <a:pt x="189045" y="28324"/>
                  </a:lnTo>
                  <a:cubicBezTo>
                    <a:pt x="189045" y="12746"/>
                    <a:pt x="201810" y="0"/>
                    <a:pt x="217411" y="0"/>
                  </a:cubicBezTo>
                  <a:close/>
                </a:path>
              </a:pathLst>
            </a:custGeom>
            <a:solidFill>
              <a:sysClr val="window" lastClr="FFFFFF"/>
            </a:solidFill>
            <a:ln>
              <a:noFill/>
            </a:ln>
          </p:spPr>
          <p:txBody>
            <a:bodyPr/>
            <a:lstStyle/>
            <a:p>
              <a:endParaRPr lang="zh-CN" altLang="en-US">
                <a:latin typeface="微软雅黑" charset="-122"/>
                <a:ea typeface="微软雅黑" charset="-122"/>
              </a:endParaRPr>
            </a:p>
          </p:txBody>
        </p:sp>
        <p:cxnSp>
          <p:nvCxnSpPr>
            <p:cNvPr id="47" name="直接连接符 46"/>
            <p:cNvCxnSpPr/>
            <p:nvPr>
              <p:custDataLst>
                <p:tags r:id="rId21"/>
              </p:custDataLst>
            </p:nvPr>
          </p:nvCxnSpPr>
          <p:spPr>
            <a:xfrm>
              <a:off x="13587" y="7772"/>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8" name="椭圆 47"/>
            <p:cNvSpPr/>
            <p:nvPr>
              <p:custDataLst>
                <p:tags r:id="rId22"/>
              </p:custDataLst>
            </p:nvPr>
          </p:nvSpPr>
          <p:spPr>
            <a:xfrm>
              <a:off x="12799" y="6036"/>
              <a:ext cx="654" cy="654"/>
            </a:xfrm>
            <a:prstGeom prst="ellipse">
              <a:avLst/>
            </a:prstGeom>
            <a:solidFill>
              <a:srgbClr val="1AA3AA"/>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微软雅黑" charset="-122"/>
                <a:ea typeface="微软雅黑" charset="-122"/>
              </a:endParaRPr>
            </a:p>
          </p:txBody>
        </p:sp>
        <p:sp>
          <p:nvSpPr>
            <p:cNvPr id="31" name="任意多边形 20"/>
            <p:cNvSpPr/>
            <p:nvPr>
              <p:custDataLst>
                <p:tags r:id="rId23"/>
              </p:custDataLst>
            </p:nvPr>
          </p:nvSpPr>
          <p:spPr bwMode="auto">
            <a:xfrm>
              <a:off x="12935" y="6178"/>
              <a:ext cx="384" cy="370"/>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anchor="ctr"/>
            <a:lstStyle/>
            <a:p>
              <a:pPr algn="ctr">
                <a:lnSpc>
                  <a:spcPct val="130000"/>
                </a:lnSpc>
              </a:pPr>
              <a:endParaRPr>
                <a:latin typeface="微软雅黑" charset="-122"/>
                <a:ea typeface="微软雅黑" charset="-122"/>
              </a:endParaRPr>
            </a:p>
          </p:txBody>
        </p:sp>
        <p:cxnSp>
          <p:nvCxnSpPr>
            <p:cNvPr id="50" name="直接连接符 49"/>
            <p:cNvCxnSpPr/>
            <p:nvPr>
              <p:custDataLst>
                <p:tags r:id="rId24"/>
              </p:custDataLst>
            </p:nvPr>
          </p:nvCxnSpPr>
          <p:spPr>
            <a:xfrm flipH="1">
              <a:off x="13584" y="6387"/>
              <a:ext cx="112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53" name="iphone-and-ipad-tools-couple_36130"/>
            <p:cNvSpPr>
              <a:spLocks noChangeAspect="1"/>
            </p:cNvSpPr>
            <p:nvPr>
              <p:custDataLst>
                <p:tags r:id="rId25"/>
              </p:custDataLst>
            </p:nvPr>
          </p:nvSpPr>
          <p:spPr bwMode="auto">
            <a:xfrm>
              <a:off x="12946" y="7549"/>
              <a:ext cx="322" cy="387"/>
            </a:xfrm>
            <a:custGeom>
              <a:avLst/>
              <a:gdLst>
                <a:gd name="connsiteX0" fmla="*/ 374494 w 491666"/>
                <a:gd name="connsiteY0" fmla="*/ 544612 h 590254"/>
                <a:gd name="connsiteX1" fmla="*/ 360593 w 491666"/>
                <a:gd name="connsiteY1" fmla="*/ 558503 h 590254"/>
                <a:gd name="connsiteX2" fmla="*/ 374494 w 491666"/>
                <a:gd name="connsiteY2" fmla="*/ 572394 h 590254"/>
                <a:gd name="connsiteX3" fmla="*/ 388396 w 491666"/>
                <a:gd name="connsiteY3" fmla="*/ 558503 h 590254"/>
                <a:gd name="connsiteX4" fmla="*/ 374494 w 491666"/>
                <a:gd name="connsiteY4" fmla="*/ 544612 h 590254"/>
                <a:gd name="connsiteX5" fmla="*/ 179843 w 491666"/>
                <a:gd name="connsiteY5" fmla="*/ 458270 h 590254"/>
                <a:gd name="connsiteX6" fmla="*/ 162951 w 491666"/>
                <a:gd name="connsiteY6" fmla="*/ 475133 h 590254"/>
                <a:gd name="connsiteX7" fmla="*/ 179843 w 491666"/>
                <a:gd name="connsiteY7" fmla="*/ 491996 h 590254"/>
                <a:gd name="connsiteX8" fmla="*/ 196734 w 491666"/>
                <a:gd name="connsiteY8" fmla="*/ 475133 h 590254"/>
                <a:gd name="connsiteX9" fmla="*/ 179843 w 491666"/>
                <a:gd name="connsiteY9" fmla="*/ 458270 h 590254"/>
                <a:gd name="connsiteX10" fmla="*/ 289098 w 491666"/>
                <a:gd name="connsiteY10" fmla="*/ 245952 h 590254"/>
                <a:gd name="connsiteX11" fmla="*/ 289098 w 491666"/>
                <a:gd name="connsiteY11" fmla="*/ 525759 h 590254"/>
                <a:gd name="connsiteX12" fmla="*/ 452940 w 491666"/>
                <a:gd name="connsiteY12" fmla="*/ 524767 h 590254"/>
                <a:gd name="connsiteX13" fmla="*/ 452940 w 491666"/>
                <a:gd name="connsiteY13" fmla="*/ 245952 h 590254"/>
                <a:gd name="connsiteX14" fmla="*/ 341726 w 491666"/>
                <a:gd name="connsiteY14" fmla="*/ 220154 h 590254"/>
                <a:gd name="connsiteX15" fmla="*/ 341726 w 491666"/>
                <a:gd name="connsiteY15" fmla="*/ 226107 h 590254"/>
                <a:gd name="connsiteX16" fmla="*/ 411235 w 491666"/>
                <a:gd name="connsiteY16" fmla="*/ 226107 h 590254"/>
                <a:gd name="connsiteX17" fmla="*/ 411235 w 491666"/>
                <a:gd name="connsiteY17" fmla="*/ 220154 h 590254"/>
                <a:gd name="connsiteX18" fmla="*/ 376480 w 491666"/>
                <a:gd name="connsiteY18" fmla="*/ 201302 h 590254"/>
                <a:gd name="connsiteX19" fmla="*/ 370523 w 491666"/>
                <a:gd name="connsiteY19" fmla="*/ 207255 h 590254"/>
                <a:gd name="connsiteX20" fmla="*/ 376480 w 491666"/>
                <a:gd name="connsiteY20" fmla="*/ 212216 h 590254"/>
                <a:gd name="connsiteX21" fmla="*/ 382438 w 491666"/>
                <a:gd name="connsiteY21" fmla="*/ 207255 h 590254"/>
                <a:gd name="connsiteX22" fmla="*/ 376480 w 491666"/>
                <a:gd name="connsiteY22" fmla="*/ 201302 h 590254"/>
                <a:gd name="connsiteX23" fmla="*/ 250372 w 491666"/>
                <a:gd name="connsiteY23" fmla="*/ 184434 h 590254"/>
                <a:gd name="connsiteX24" fmla="*/ 491666 w 491666"/>
                <a:gd name="connsiteY24" fmla="*/ 184434 h 590254"/>
                <a:gd name="connsiteX25" fmla="*/ 491666 w 491666"/>
                <a:gd name="connsiteY25" fmla="*/ 590254 h 590254"/>
                <a:gd name="connsiteX26" fmla="*/ 250372 w 491666"/>
                <a:gd name="connsiteY26" fmla="*/ 590254 h 590254"/>
                <a:gd name="connsiteX27" fmla="*/ 0 w 491666"/>
                <a:gd name="connsiteY27" fmla="*/ 0 h 590254"/>
                <a:gd name="connsiteX28" fmla="*/ 345775 w 491666"/>
                <a:gd name="connsiteY28" fmla="*/ 0 h 590254"/>
                <a:gd name="connsiteX29" fmla="*/ 345775 w 491666"/>
                <a:gd name="connsiteY29" fmla="*/ 157716 h 590254"/>
                <a:gd name="connsiteX30" fmla="*/ 296095 w 491666"/>
                <a:gd name="connsiteY30" fmla="*/ 157716 h 590254"/>
                <a:gd name="connsiteX31" fmla="*/ 296095 w 491666"/>
                <a:gd name="connsiteY31" fmla="*/ 49596 h 590254"/>
                <a:gd name="connsiteX32" fmla="*/ 49680 w 491666"/>
                <a:gd name="connsiteY32" fmla="*/ 49596 h 590254"/>
                <a:gd name="connsiteX33" fmla="*/ 49680 w 491666"/>
                <a:gd name="connsiteY33" fmla="*/ 431488 h 590254"/>
                <a:gd name="connsiteX34" fmla="*/ 225549 w 491666"/>
                <a:gd name="connsiteY34" fmla="*/ 431488 h 590254"/>
                <a:gd name="connsiteX35" fmla="*/ 225549 w 491666"/>
                <a:gd name="connsiteY35" fmla="*/ 517786 h 590254"/>
                <a:gd name="connsiteX36" fmla="*/ 0 w 491666"/>
                <a:gd name="connsiteY36" fmla="*/ 517786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1666" h="590254">
                  <a:moveTo>
                    <a:pt x="374494" y="544612"/>
                  </a:moveTo>
                  <a:cubicBezTo>
                    <a:pt x="366551" y="544612"/>
                    <a:pt x="360593" y="551557"/>
                    <a:pt x="360593" y="558503"/>
                  </a:cubicBezTo>
                  <a:cubicBezTo>
                    <a:pt x="360593" y="566441"/>
                    <a:pt x="366551" y="572394"/>
                    <a:pt x="374494" y="572394"/>
                  </a:cubicBezTo>
                  <a:cubicBezTo>
                    <a:pt x="381445" y="572394"/>
                    <a:pt x="388396" y="566441"/>
                    <a:pt x="388396" y="558503"/>
                  </a:cubicBezTo>
                  <a:cubicBezTo>
                    <a:pt x="388396" y="551557"/>
                    <a:pt x="381445" y="544612"/>
                    <a:pt x="374494" y="544612"/>
                  </a:cubicBezTo>
                  <a:close/>
                  <a:moveTo>
                    <a:pt x="179843" y="458270"/>
                  </a:moveTo>
                  <a:cubicBezTo>
                    <a:pt x="170900" y="458270"/>
                    <a:pt x="162951" y="466206"/>
                    <a:pt x="162951" y="475133"/>
                  </a:cubicBezTo>
                  <a:cubicBezTo>
                    <a:pt x="162951" y="484060"/>
                    <a:pt x="170900" y="491996"/>
                    <a:pt x="179843" y="491996"/>
                  </a:cubicBezTo>
                  <a:cubicBezTo>
                    <a:pt x="189779" y="491996"/>
                    <a:pt x="196734" y="484060"/>
                    <a:pt x="196734" y="475133"/>
                  </a:cubicBezTo>
                  <a:cubicBezTo>
                    <a:pt x="196734" y="466206"/>
                    <a:pt x="189779" y="458270"/>
                    <a:pt x="179843" y="458270"/>
                  </a:cubicBezTo>
                  <a:close/>
                  <a:moveTo>
                    <a:pt x="289098" y="245952"/>
                  </a:moveTo>
                  <a:lnTo>
                    <a:pt x="289098" y="525759"/>
                  </a:lnTo>
                  <a:cubicBezTo>
                    <a:pt x="319881" y="525759"/>
                    <a:pt x="390382" y="525759"/>
                    <a:pt x="452940" y="524767"/>
                  </a:cubicBezTo>
                  <a:lnTo>
                    <a:pt x="452940" y="245952"/>
                  </a:lnTo>
                  <a:close/>
                  <a:moveTo>
                    <a:pt x="341726" y="220154"/>
                  </a:moveTo>
                  <a:lnTo>
                    <a:pt x="341726" y="226107"/>
                  </a:lnTo>
                  <a:lnTo>
                    <a:pt x="411235" y="226107"/>
                  </a:lnTo>
                  <a:lnTo>
                    <a:pt x="411235" y="220154"/>
                  </a:lnTo>
                  <a:close/>
                  <a:moveTo>
                    <a:pt x="376480" y="201302"/>
                  </a:moveTo>
                  <a:cubicBezTo>
                    <a:pt x="373501" y="201302"/>
                    <a:pt x="370523" y="203286"/>
                    <a:pt x="370523" y="207255"/>
                  </a:cubicBezTo>
                  <a:cubicBezTo>
                    <a:pt x="370523" y="210232"/>
                    <a:pt x="373501" y="212216"/>
                    <a:pt x="376480" y="212216"/>
                  </a:cubicBezTo>
                  <a:cubicBezTo>
                    <a:pt x="379459" y="212216"/>
                    <a:pt x="382438" y="210232"/>
                    <a:pt x="382438" y="207255"/>
                  </a:cubicBezTo>
                  <a:cubicBezTo>
                    <a:pt x="382438" y="203286"/>
                    <a:pt x="379459" y="201302"/>
                    <a:pt x="376480" y="201302"/>
                  </a:cubicBezTo>
                  <a:close/>
                  <a:moveTo>
                    <a:pt x="250372" y="184434"/>
                  </a:moveTo>
                  <a:lnTo>
                    <a:pt x="491666" y="184434"/>
                  </a:lnTo>
                  <a:lnTo>
                    <a:pt x="491666" y="590254"/>
                  </a:lnTo>
                  <a:lnTo>
                    <a:pt x="250372" y="590254"/>
                  </a:lnTo>
                  <a:close/>
                  <a:moveTo>
                    <a:pt x="0" y="0"/>
                  </a:moveTo>
                  <a:lnTo>
                    <a:pt x="345775" y="0"/>
                  </a:lnTo>
                  <a:lnTo>
                    <a:pt x="345775" y="157716"/>
                  </a:lnTo>
                  <a:lnTo>
                    <a:pt x="296095" y="157716"/>
                  </a:lnTo>
                  <a:lnTo>
                    <a:pt x="296095" y="49596"/>
                  </a:lnTo>
                  <a:lnTo>
                    <a:pt x="49680" y="49596"/>
                  </a:lnTo>
                  <a:lnTo>
                    <a:pt x="49680" y="431488"/>
                  </a:lnTo>
                  <a:lnTo>
                    <a:pt x="225549" y="431488"/>
                  </a:lnTo>
                  <a:lnTo>
                    <a:pt x="225549" y="517786"/>
                  </a:lnTo>
                  <a:lnTo>
                    <a:pt x="0" y="517786"/>
                  </a:lnTo>
                  <a:close/>
                </a:path>
              </a:pathLst>
            </a:custGeom>
            <a:solidFill>
              <a:sysClr val="window" lastClr="FFFFFF"/>
            </a:solidFill>
            <a:ln>
              <a:noFill/>
            </a:ln>
          </p:spPr>
        </p:sp>
        <p:sp>
          <p:nvSpPr>
            <p:cNvPr id="55" name="文本框 54"/>
            <p:cNvSpPr txBox="1"/>
            <p:nvPr>
              <p:custDataLst>
                <p:tags r:id="rId26"/>
              </p:custDataLst>
            </p:nvPr>
          </p:nvSpPr>
          <p:spPr>
            <a:xfrm>
              <a:off x="14882" y="4518"/>
              <a:ext cx="3733" cy="572"/>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charset="-122"/>
                  <a:cs typeface="+mn-ea"/>
                </a:defRPr>
              </a:lvl1pPr>
            </a:lstStyle>
            <a:p>
              <a:pPr fontAlgn="auto">
                <a:lnSpc>
                  <a:spcPct val="120000"/>
                </a:lnSpc>
              </a:pPr>
              <a:r>
                <a:rPr lang="en-US" altLang="zh-CN" sz="2000" spc="300" dirty="0">
                  <a:solidFill>
                    <a:srgbClr val="3498DB"/>
                  </a:solidFill>
                  <a:latin typeface="微软雅黑" charset="-122"/>
                  <a:ea typeface="微软雅黑" charset="-122"/>
                </a:rPr>
                <a:t>NAD+</a:t>
              </a:r>
            </a:p>
          </p:txBody>
        </p:sp>
        <p:cxnSp>
          <p:nvCxnSpPr>
            <p:cNvPr id="46" name="直接连接符 45"/>
            <p:cNvCxnSpPr/>
            <p:nvPr>
              <p:custDataLst>
                <p:tags r:id="rId27"/>
              </p:custDataLst>
            </p:nvPr>
          </p:nvCxnSpPr>
          <p:spPr>
            <a:xfrm>
              <a:off x="13587" y="9061"/>
              <a:ext cx="112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10" name="文本框 9"/>
            <p:cNvSpPr txBox="1"/>
            <p:nvPr/>
          </p:nvSpPr>
          <p:spPr>
            <a:xfrm>
              <a:off x="9975" y="6543"/>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sp>
          <p:nvSpPr>
            <p:cNvPr id="11" name="文本框 10"/>
            <p:cNvSpPr txBox="1"/>
            <p:nvPr/>
          </p:nvSpPr>
          <p:spPr>
            <a:xfrm>
              <a:off x="14712" y="3599"/>
              <a:ext cx="244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 carrier </a:t>
              </a:r>
            </a:p>
          </p:txBody>
        </p:sp>
        <p:sp>
          <p:nvSpPr>
            <p:cNvPr id="13" name="文本框 12"/>
            <p:cNvSpPr txBox="1"/>
            <p:nvPr/>
          </p:nvSpPr>
          <p:spPr>
            <a:xfrm>
              <a:off x="14712" y="4980"/>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4" name="文本框 13"/>
            <p:cNvSpPr txBox="1"/>
            <p:nvPr/>
          </p:nvSpPr>
          <p:spPr>
            <a:xfrm>
              <a:off x="14712" y="6387"/>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15" name="文本框 14"/>
            <p:cNvSpPr txBox="1"/>
            <p:nvPr/>
          </p:nvSpPr>
          <p:spPr>
            <a:xfrm>
              <a:off x="14882" y="7700"/>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20" name="文本框 19"/>
            <p:cNvSpPr txBox="1"/>
            <p:nvPr/>
          </p:nvSpPr>
          <p:spPr>
            <a:xfrm>
              <a:off x="14882" y="8994"/>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23" name="文本框 22"/>
            <p:cNvSpPr txBox="1"/>
            <p:nvPr/>
          </p:nvSpPr>
          <p:spPr>
            <a:xfrm>
              <a:off x="9975" y="6528"/>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nvGrpSpPr>
            <p:cNvPr id="39" name="组合 38"/>
            <p:cNvGrpSpPr/>
            <p:nvPr/>
          </p:nvGrpSpPr>
          <p:grpSpPr>
            <a:xfrm>
              <a:off x="9975" y="3584"/>
              <a:ext cx="9295" cy="6426"/>
              <a:chOff x="9880" y="2530"/>
              <a:chExt cx="9295" cy="6426"/>
            </a:xfrm>
          </p:grpSpPr>
          <p:cxnSp>
            <p:nvCxnSpPr>
              <p:cNvPr id="12" name="直接连接符 11"/>
              <p:cNvCxnSpPr/>
              <p:nvPr>
                <p:custDataLst>
                  <p:tags r:id="rId28"/>
                </p:custDataLst>
              </p:nvPr>
            </p:nvCxnSpPr>
            <p:spPr>
              <a:xfrm>
                <a:off x="12143" y="2530"/>
                <a:ext cx="0" cy="5477"/>
              </a:xfrm>
              <a:prstGeom prst="line">
                <a:avLst/>
              </a:prstGeom>
              <a:ln>
                <a:solidFill>
                  <a:sysClr val="window" lastClr="FFFFFF">
                    <a:lumMod val="85000"/>
                  </a:sysClr>
                </a:solidFill>
              </a:ln>
            </p:spPr>
            <p:style>
              <a:lnRef idx="1">
                <a:srgbClr val="1F74AD"/>
              </a:lnRef>
              <a:fillRef idx="0">
                <a:srgbClr val="1F74AD"/>
              </a:fillRef>
              <a:effectRef idx="0">
                <a:srgbClr val="1F74AD"/>
              </a:effectRef>
              <a:fontRef idx="minor">
                <a:srgbClr val="000000"/>
              </a:fontRef>
            </p:style>
          </p:cxnSp>
          <p:sp>
            <p:nvSpPr>
              <p:cNvPr id="25" name="文本框 24"/>
              <p:cNvSpPr txBox="1"/>
              <p:nvPr/>
            </p:nvSpPr>
            <p:spPr>
              <a:xfrm>
                <a:off x="14617" y="3926"/>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27" name="文本框 26"/>
              <p:cNvSpPr txBox="1"/>
              <p:nvPr/>
            </p:nvSpPr>
            <p:spPr>
              <a:xfrm>
                <a:off x="14617" y="5333"/>
                <a:ext cx="449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proton and electron carrier</a:t>
                </a:r>
              </a:p>
            </p:txBody>
          </p:sp>
          <p:sp>
            <p:nvSpPr>
              <p:cNvPr id="32" name="文本框 31"/>
              <p:cNvSpPr txBox="1"/>
              <p:nvPr/>
            </p:nvSpPr>
            <p:spPr>
              <a:xfrm>
                <a:off x="14787" y="6646"/>
                <a:ext cx="426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carry hydroxyethyl group</a:t>
                </a:r>
              </a:p>
            </p:txBody>
          </p:sp>
          <p:sp>
            <p:nvSpPr>
              <p:cNvPr id="34" name="文本框 33"/>
              <p:cNvSpPr txBox="1"/>
              <p:nvPr/>
            </p:nvSpPr>
            <p:spPr>
              <a:xfrm>
                <a:off x="14787" y="7940"/>
                <a:ext cx="4388" cy="1016"/>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serves both as an electron</a:t>
                </a:r>
              </a:p>
              <a:p>
                <a:pPr algn="l"/>
                <a:r>
                  <a:rPr kumimoji="1" lang="en-US" altLang="zh-CN" b="1" dirty="0">
                    <a:latin typeface="Times New Roman" panose="02020503050405090304" pitchFamily="18" charset="0"/>
                    <a:cs typeface="Times New Roman" panose="02020503050405090304" pitchFamily="18" charset="0"/>
                  </a:rPr>
                  <a:t>carrier and an acyl carrier</a:t>
                </a:r>
              </a:p>
            </p:txBody>
          </p:sp>
          <p:sp>
            <p:nvSpPr>
              <p:cNvPr id="37" name="文本框 36"/>
              <p:cNvSpPr txBox="1"/>
              <p:nvPr/>
            </p:nvSpPr>
            <p:spPr>
              <a:xfrm>
                <a:off x="9880" y="5474"/>
                <a:ext cx="1784" cy="580"/>
              </a:xfrm>
              <a:prstGeom prst="rect">
                <a:avLst/>
              </a:prstGeom>
              <a:noFill/>
            </p:spPr>
            <p:txBody>
              <a:bodyPr wrap="square" rtlCol="0">
                <a:spAutoFit/>
              </a:bodyPr>
              <a:lstStyle/>
              <a:p>
                <a:pPr algn="dist"/>
                <a:r>
                  <a:rPr kumimoji="1" lang="en-US" altLang="zh-CN" b="1" dirty="0">
                    <a:latin typeface="Times New Roman" panose="02020503050405090304" pitchFamily="18" charset="0"/>
                    <a:cs typeface="Times New Roman" panose="02020503050405090304" pitchFamily="18" charset="0"/>
                  </a:rPr>
                  <a:t>cofactors</a:t>
                </a:r>
              </a:p>
            </p:txBody>
          </p:sp>
        </p:grpSp>
      </p:grpSp>
      <p:sp>
        <p:nvSpPr>
          <p:cNvPr id="58" name="文本框 57"/>
          <p:cNvSpPr txBox="1"/>
          <p:nvPr/>
        </p:nvSpPr>
        <p:spPr>
          <a:xfrm>
            <a:off x="279400" y="3477895"/>
            <a:ext cx="4685030" cy="1568450"/>
          </a:xfrm>
          <a:prstGeom prst="rect">
            <a:avLst/>
          </a:prstGeom>
          <a:noFill/>
        </p:spPr>
        <p:txBody>
          <a:bodyPr wrap="none" rtlCol="0">
            <a:spAutoFit/>
          </a:bodyPr>
          <a:lstStyle/>
          <a:p>
            <a:pPr algn="l">
              <a:lnSpc>
                <a:spcPct val="100000"/>
              </a:lnSpc>
            </a:pPr>
            <a:r>
              <a:rPr kumimoji="1" lang="en-US" altLang="zh-CN" sz="2400" b="1" dirty="0">
                <a:latin typeface="Times New Roman" panose="02020503050405090304" pitchFamily="18" charset="0"/>
                <a:cs typeface="Times New Roman" panose="02020503050405090304" pitchFamily="18" charset="0"/>
              </a:rPr>
              <a:t>three enzymes:</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E1 pyruvate dehydrogenase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E2 dihydrolipoyl transacetylase</a:t>
            </a: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E3 dihydrolipoyl dehydrogenase</a:t>
            </a:r>
          </a:p>
        </p:txBody>
      </p:sp>
      <p:sp>
        <p:nvSpPr>
          <p:cNvPr id="60" name="文本框 59"/>
          <p:cNvSpPr txBox="1"/>
          <p:nvPr/>
        </p:nvSpPr>
        <p:spPr>
          <a:xfrm>
            <a:off x="1810385" y="5405755"/>
            <a:ext cx="10349865" cy="1198880"/>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Acetyl-CoA</a:t>
            </a:r>
            <a:r>
              <a:rPr kumimoji="1" lang="en-US" altLang="zh-CN" sz="2400" b="1" dirty="0">
                <a:latin typeface="Times New Roman" panose="02020503050405090304" pitchFamily="18" charset="0"/>
                <a:cs typeface="Times New Roman" panose="02020503050405090304" pitchFamily="18" charset="0"/>
              </a:rPr>
              <a:t> is the central intermediate of catabolism, not only carbohydrate but also amino acids and fatty acids are first degraded to acetyl group of acetyl-CoA and then enter the ctric acid cycle for further degradation. </a:t>
            </a:r>
          </a:p>
        </p:txBody>
      </p:sp>
      <p:grpSp>
        <p:nvGrpSpPr>
          <p:cNvPr id="71" name="组合 70"/>
          <p:cNvGrpSpPr/>
          <p:nvPr/>
        </p:nvGrpSpPr>
        <p:grpSpPr>
          <a:xfrm>
            <a:off x="2152015" y="2740025"/>
            <a:ext cx="1846580" cy="379730"/>
            <a:chOff x="3526" y="4057"/>
            <a:chExt cx="2908" cy="598"/>
          </a:xfrm>
        </p:grpSpPr>
        <p:sp>
          <p:nvSpPr>
            <p:cNvPr id="69" name="圆角矩形 68"/>
            <p:cNvSpPr/>
            <p:nvPr/>
          </p:nvSpPr>
          <p:spPr>
            <a:xfrm>
              <a:off x="3526" y="4057"/>
              <a:ext cx="2909" cy="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hlinkClick r:id="rId32" action="ppaction://hlinksldjump"/>
            </p:cNvPr>
            <p:cNvSpPr txBox="1"/>
            <p:nvPr/>
          </p:nvSpPr>
          <p:spPr>
            <a:xfrm>
              <a:off x="4005" y="4057"/>
              <a:ext cx="2028" cy="580"/>
            </a:xfrm>
            <a:prstGeom prst="rect">
              <a:avLst/>
            </a:prstGeom>
            <a:noFill/>
          </p:spPr>
          <p:txBody>
            <a:bodyPr wrap="none" rtlCol="0">
              <a:spAutoFit/>
            </a:bodyPr>
            <a:lstStyle/>
            <a:p>
              <a:pPr algn="l"/>
              <a:r>
                <a:rPr kumimoji="1" lang="en-US" altLang="zh-CN" b="1" dirty="0">
                  <a:solidFill>
                    <a:schemeClr val="bg1"/>
                  </a:solidFill>
                  <a:latin typeface="Times New Roman" panose="02020503050405090304" pitchFamily="18" charset="0"/>
                  <a:cs typeface="Times New Roman" panose="02020503050405090304" pitchFamily="18" charset="0"/>
                </a:rPr>
                <a:t>mechanism</a:t>
              </a:r>
            </a:p>
          </p:txBody>
        </p:sp>
      </p:grpSp>
      <p:pic>
        <p:nvPicPr>
          <p:cNvPr id="72" name="图片 71"/>
          <p:cNvPicPr>
            <a:picLocks noChangeAspect="1"/>
          </p:cNvPicPr>
          <p:nvPr/>
        </p:nvPicPr>
        <p:blipFill>
          <a:blip r:embed="rId33"/>
          <a:stretch>
            <a:fillRect/>
          </a:stretch>
        </p:blipFill>
        <p:spPr>
          <a:xfrm>
            <a:off x="279400" y="5410835"/>
            <a:ext cx="1346200" cy="1193800"/>
          </a:xfrm>
          <a:prstGeom prst="rect">
            <a:avLst/>
          </a:prstGeom>
        </p:spPr>
      </p:pic>
      <p:sp>
        <p:nvSpPr>
          <p:cNvPr id="54" name="操作按钮: 后退或上一个 53">
            <a:hlinkClick r:id="rId34" action="ppaction://hlinksldjump" highlightClick="1"/>
            <a:extLst>
              <a:ext uri="{FF2B5EF4-FFF2-40B4-BE49-F238E27FC236}">
                <a16:creationId xmlns:a16="http://schemas.microsoft.com/office/drawing/2014/main" id="{E2BDFCAE-6288-5C4B-9782-7D252E702926}"/>
              </a:ext>
            </a:extLst>
          </p:cNvPr>
          <p:cNvSpPr/>
          <p:nvPr/>
        </p:nvSpPr>
        <p:spPr>
          <a:xfrm>
            <a:off x="105834" y="11191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56" name="操作按钮: 后退或上一个 55">
            <a:hlinkClick r:id="rId35" action="ppaction://hlinksldjump" highlightClick="1"/>
            <a:extLst>
              <a:ext uri="{FF2B5EF4-FFF2-40B4-BE49-F238E27FC236}">
                <a16:creationId xmlns:a16="http://schemas.microsoft.com/office/drawing/2014/main" id="{336A016D-2139-9845-8674-52A5BFDE6EF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4" name="矩形 3">
            <a:extLst>
              <a:ext uri="{FF2B5EF4-FFF2-40B4-BE49-F238E27FC236}">
                <a16:creationId xmlns:a16="http://schemas.microsoft.com/office/drawing/2014/main" id="{8FCF0E8B-92B3-6B43-A83C-104B43C54B36}"/>
              </a:ext>
            </a:extLst>
          </p:cNvPr>
          <p:cNvSpPr/>
          <p:nvPr/>
        </p:nvSpPr>
        <p:spPr>
          <a:xfrm>
            <a:off x="1810385" y="2475865"/>
            <a:ext cx="2586803" cy="9169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3870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22</a:t>
            </a:fld>
            <a:endParaRPr kumimoji="1" lang="zh-CN" altLang="en-US"/>
          </a:p>
        </p:txBody>
      </p:sp>
      <p:sp>
        <p:nvSpPr>
          <p:cNvPr id="3" name="文本框 2"/>
          <p:cNvSpPr txBox="1"/>
          <p:nvPr/>
        </p:nvSpPr>
        <p:spPr>
          <a:xfrm>
            <a:off x="2499092" y="-24384"/>
            <a:ext cx="719264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Mechanism of pyruvate decarboxylation</a:t>
            </a:r>
          </a:p>
        </p:txBody>
      </p:sp>
      <p:pic>
        <p:nvPicPr>
          <p:cNvPr id="5" name="图片 4"/>
          <p:cNvPicPr>
            <a:picLocks noChangeAspect="1"/>
          </p:cNvPicPr>
          <p:nvPr/>
        </p:nvPicPr>
        <p:blipFill>
          <a:blip r:embed="rId3"/>
          <a:srcRect t="3228"/>
          <a:stretch>
            <a:fillRect/>
          </a:stretch>
        </p:blipFill>
        <p:spPr>
          <a:xfrm>
            <a:off x="2239645" y="559435"/>
            <a:ext cx="7703820" cy="4509770"/>
          </a:xfrm>
          <a:prstGeom prst="rect">
            <a:avLst/>
          </a:prstGeom>
        </p:spPr>
      </p:pic>
      <p:sp>
        <p:nvSpPr>
          <p:cNvPr id="6" name="文本框 5"/>
          <p:cNvSpPr txBox="1"/>
          <p:nvPr/>
        </p:nvSpPr>
        <p:spPr>
          <a:xfrm>
            <a:off x="119380" y="5153025"/>
            <a:ext cx="11953875" cy="156845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All the enzymes and coenzymes are clustered, allowing the intermediates to react quickly without diffusing away.</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This mechnism is called substrate channeling</a:t>
            </a:r>
          </a:p>
        </p:txBody>
      </p:sp>
      <p:sp>
        <p:nvSpPr>
          <p:cNvPr id="8" name="操作按钮: 后退或上一个 7">
            <a:hlinkClick r:id="rId4" action="ppaction://hlinksldjump" highlightClick="1"/>
            <a:extLst>
              <a:ext uri="{FF2B5EF4-FFF2-40B4-BE49-F238E27FC236}">
                <a16:creationId xmlns:a16="http://schemas.microsoft.com/office/drawing/2014/main" id="{3BD8371C-FF94-FA46-A899-FC7EA6CC438B}"/>
              </a:ext>
            </a:extLst>
          </p:cNvPr>
          <p:cNvSpPr/>
          <p:nvPr/>
        </p:nvSpPr>
        <p:spPr>
          <a:xfrm>
            <a:off x="105834" y="1063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75132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23</a:t>
            </a:fld>
            <a:endParaRPr kumimoji="1" lang="zh-CN" altLang="en-US"/>
          </a:p>
        </p:txBody>
      </p:sp>
      <p:sp>
        <p:nvSpPr>
          <p:cNvPr id="3" name="文本框 2"/>
          <p:cNvSpPr txBox="1"/>
          <p:nvPr/>
        </p:nvSpPr>
        <p:spPr>
          <a:xfrm>
            <a:off x="4244390" y="-24384"/>
            <a:ext cx="37033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Formation of citrate</a:t>
            </a:r>
          </a:p>
        </p:txBody>
      </p:sp>
      <p:pic>
        <p:nvPicPr>
          <p:cNvPr id="4" name="图片 3"/>
          <p:cNvPicPr>
            <a:picLocks noChangeAspect="1"/>
          </p:cNvPicPr>
          <p:nvPr/>
        </p:nvPicPr>
        <p:blipFill>
          <a:blip r:embed="rId3"/>
          <a:srcRect l="4828" t="5850" b="1248"/>
          <a:stretch>
            <a:fillRect/>
          </a:stretch>
        </p:blipFill>
        <p:spPr>
          <a:xfrm>
            <a:off x="8610600" y="474980"/>
            <a:ext cx="3604895" cy="6383020"/>
          </a:xfrm>
          <a:prstGeom prst="rect">
            <a:avLst/>
          </a:prstGeom>
        </p:spPr>
      </p:pic>
      <p:pic>
        <p:nvPicPr>
          <p:cNvPr id="5" name="图片 4"/>
          <p:cNvPicPr>
            <a:picLocks noChangeAspect="1"/>
          </p:cNvPicPr>
          <p:nvPr/>
        </p:nvPicPr>
        <p:blipFill>
          <a:blip r:embed="rId4"/>
          <a:srcRect l="3595" t="4627" r="1347" b="2522"/>
          <a:stretch>
            <a:fillRect/>
          </a:stretch>
        </p:blipFill>
        <p:spPr>
          <a:xfrm>
            <a:off x="2135505" y="4372610"/>
            <a:ext cx="4765675" cy="2485390"/>
          </a:xfrm>
          <a:prstGeom prst="rect">
            <a:avLst/>
          </a:prstGeom>
        </p:spPr>
      </p:pic>
      <p:sp>
        <p:nvSpPr>
          <p:cNvPr id="6" name="文本框 5"/>
          <p:cNvSpPr txBox="1"/>
          <p:nvPr/>
        </p:nvSpPr>
        <p:spPr>
          <a:xfrm>
            <a:off x="133350" y="559435"/>
            <a:ext cx="8611870" cy="381508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Irreversible</a:t>
            </a:r>
            <a:r>
              <a:rPr kumimoji="1" lang="en-US" altLang="zh-CN" sz="2200" b="1" dirty="0">
                <a:latin typeface="Times New Roman" panose="02020503050405090304" pitchFamily="18" charset="0"/>
                <a:cs typeface="Times New Roman" panose="02020503050405090304" pitchFamily="18" charset="0"/>
              </a:rPr>
              <a:t> (the first regulation site in citric acid cycle)</a:t>
            </a:r>
          </a:p>
          <a:p>
            <a:pPr marL="342900" indent="-342900" algn="l">
              <a:buFont typeface="Arial" panose="020B0604020202090204" pitchFamily="34" charset="0"/>
              <a:buChar char="•"/>
            </a:pPr>
            <a:endParaRPr kumimoji="1" lang="zh-CN" altLang="en-US"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solidFill>
                  <a:srgbClr val="C00000"/>
                </a:solidFill>
                <a:latin typeface="Times New Roman" panose="02020503050405090304" pitchFamily="18" charset="0"/>
                <a:cs typeface="Times New Roman" panose="02020503050405090304" pitchFamily="18" charset="0"/>
              </a:rPr>
              <a:t>2C+4C=6C</a:t>
            </a:r>
            <a:r>
              <a:rPr kumimoji="1" lang="en-US" altLang="zh-CN" sz="2200" b="1" dirty="0">
                <a:latin typeface="Times New Roman" panose="02020503050405090304" pitchFamily="18" charset="0"/>
                <a:cs typeface="Times New Roman" panose="02020503050405090304" pitchFamily="18" charset="0"/>
              </a:rPr>
              <a:t>.   The methyl carbon of the acetyl-CoA is joint to the carbonyl carbon(C-2) of the oxaloacetate. In other words, C1 and C2 of the newly formed citrate molecule is from acetyl-CoA.</a:t>
            </a:r>
          </a:p>
          <a:p>
            <a:pPr marL="342900" indent="-342900" algn="l">
              <a:buFont typeface="Arial" panose="020B0604020202090204" pitchFamily="34" charset="0"/>
              <a:buChar char="•"/>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The large free energy change is essential to the reaction, as [oxaloacetate] is really low.</a:t>
            </a:r>
          </a:p>
          <a:p>
            <a:pPr indent="0" algn="l">
              <a:buFont typeface="Arial" panose="020B0604020202090204" pitchFamily="34" charset="0"/>
              <a:buNone/>
            </a:pPr>
            <a:endParaRPr kumimoji="1" lang="en-US" altLang="zh-CN" sz="22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200" b="1" dirty="0">
                <a:latin typeface="Times New Roman" panose="02020503050405090304" pitchFamily="18" charset="0"/>
                <a:cs typeface="Times New Roman" panose="02020503050405090304" pitchFamily="18" charset="0"/>
              </a:rPr>
              <a:t>Catalyzing mechanism: oxaloacetate binds to the enzyme first, creating a binding site for acetyl-CoA.</a:t>
            </a:r>
          </a:p>
        </p:txBody>
      </p:sp>
      <p:sp>
        <p:nvSpPr>
          <p:cNvPr id="8" name="操作按钮: 后退或上一个 7">
            <a:hlinkClick r:id="rId5" action="ppaction://hlinksldjump" highlightClick="1"/>
            <a:extLst>
              <a:ext uri="{FF2B5EF4-FFF2-40B4-BE49-F238E27FC236}">
                <a16:creationId xmlns:a16="http://schemas.microsoft.com/office/drawing/2014/main" id="{A8F2EF26-081B-CA46-A2D0-86B965CD82C8}"/>
              </a:ext>
            </a:extLst>
          </p:cNvPr>
          <p:cNvSpPr/>
          <p:nvPr/>
        </p:nvSpPr>
        <p:spPr>
          <a:xfrm>
            <a:off x="118534"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79093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24</a:t>
            </a:fld>
            <a:endParaRPr kumimoji="1" lang="zh-CN" altLang="en-US"/>
          </a:p>
        </p:txBody>
      </p:sp>
      <p:sp>
        <p:nvSpPr>
          <p:cNvPr id="3" name="文本框 2"/>
          <p:cNvSpPr txBox="1"/>
          <p:nvPr/>
        </p:nvSpPr>
        <p:spPr>
          <a:xfrm>
            <a:off x="2635300" y="-24384"/>
            <a:ext cx="69215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isocitrate</a:t>
            </a:r>
          </a:p>
        </p:txBody>
      </p:sp>
      <p:pic>
        <p:nvPicPr>
          <p:cNvPr id="4" name="图片 3"/>
          <p:cNvPicPr>
            <a:picLocks noChangeAspect="1"/>
          </p:cNvPicPr>
          <p:nvPr/>
        </p:nvPicPr>
        <p:blipFill>
          <a:blip r:embed="rId3"/>
          <a:stretch>
            <a:fillRect/>
          </a:stretch>
        </p:blipFill>
        <p:spPr>
          <a:xfrm>
            <a:off x="638810" y="4030980"/>
            <a:ext cx="9664065" cy="2689860"/>
          </a:xfrm>
          <a:prstGeom prst="rect">
            <a:avLst/>
          </a:prstGeom>
        </p:spPr>
      </p:pic>
      <p:sp>
        <p:nvSpPr>
          <p:cNvPr id="5" name="文本框 4"/>
          <p:cNvSpPr txBox="1"/>
          <p:nvPr/>
        </p:nvSpPr>
        <p:spPr>
          <a:xfrm>
            <a:off x="1035685" y="1017270"/>
            <a:ext cx="9833610" cy="2984500"/>
          </a:xfrm>
          <a:prstGeom prst="rect">
            <a:avLst/>
          </a:prstGeom>
          <a:noFill/>
        </p:spPr>
        <p:txBody>
          <a:bodyPr wrap="square" rtlCol="0">
            <a:spAutoFit/>
          </a:bodyPr>
          <a:lstStyle/>
          <a:p>
            <a:pPr marL="342900" indent="-342900" algn="l">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6C-1C = 5C.</a:t>
            </a:r>
            <a:endParaRPr kumimoji="1" lang="en-US" altLang="zh-CN" sz="2400"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     First decarboxylation reaction in citric acid cycle, generating a NADH.</a:t>
            </a:r>
          </a:p>
          <a:p>
            <a:pPr indent="0" algn="l">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isocitrate dehydrogenase, assisted by inorganic ion Mn2+.</a:t>
            </a:r>
          </a:p>
          <a:p>
            <a:pPr marL="342900" indent="-34290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isoenzymes of isocitrate dehydrogenase in vivo, one using NAD+ as oxidative reagent, the other using NADP+.</a:t>
            </a:r>
            <a:endParaRPr kumimoji="1" lang="en-US" altLang="zh-CN" sz="2000" b="1" dirty="0">
              <a:latin typeface="Times New Roman" panose="02020503050405090304" pitchFamily="18" charset="0"/>
              <a:cs typeface="Times New Roman" panose="02020503050405090304" pitchFamily="18" charset="0"/>
            </a:endParaRPr>
          </a:p>
          <a:p>
            <a:pPr marL="342900" indent="-34290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29771" y="61007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269992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25</a:t>
            </a:fld>
            <a:endParaRPr kumimoji="1" lang="zh-CN" altLang="en-US"/>
          </a:p>
        </p:txBody>
      </p:sp>
      <p:sp>
        <p:nvSpPr>
          <p:cNvPr id="3" name="文本框 2"/>
          <p:cNvSpPr txBox="1"/>
          <p:nvPr/>
        </p:nvSpPr>
        <p:spPr>
          <a:xfrm>
            <a:off x="2089517" y="-24384"/>
            <a:ext cx="801306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decarboxylation of ɑ-ketoglutarate</a:t>
            </a:r>
            <a:endParaRPr kumimoji="1" lang="en-US" altLang="zh-CN" sz="3200" b="1" dirty="0">
              <a:solidFill>
                <a:srgbClr val="0070C0"/>
              </a:solidFill>
              <a:latin typeface="Arial" panose="020B0604020202090204" pitchFamily="34" charset="0"/>
              <a:cs typeface="Arial" panose="020B0604020202090204" pitchFamily="34" charset="0"/>
            </a:endParaRPr>
          </a:p>
        </p:txBody>
      </p:sp>
      <p:pic>
        <p:nvPicPr>
          <p:cNvPr id="4" name="图片 3"/>
          <p:cNvPicPr>
            <a:picLocks noChangeAspect="1"/>
          </p:cNvPicPr>
          <p:nvPr/>
        </p:nvPicPr>
        <p:blipFill>
          <a:blip r:embed="rId3"/>
          <a:srcRect l="3286" r="1267"/>
          <a:stretch>
            <a:fillRect/>
          </a:stretch>
        </p:blipFill>
        <p:spPr>
          <a:xfrm>
            <a:off x="154940" y="760095"/>
            <a:ext cx="5864225" cy="2297430"/>
          </a:xfrm>
          <a:prstGeom prst="rect">
            <a:avLst/>
          </a:prstGeom>
        </p:spPr>
      </p:pic>
      <p:sp>
        <p:nvSpPr>
          <p:cNvPr id="5" name="文本框 4"/>
          <p:cNvSpPr txBox="1"/>
          <p:nvPr/>
        </p:nvSpPr>
        <p:spPr>
          <a:xfrm>
            <a:off x="81915" y="3434715"/>
            <a:ext cx="11831320" cy="3415030"/>
          </a:xfrm>
          <a:prstGeom prst="rect">
            <a:avLst/>
          </a:prstGeom>
          <a:noFill/>
        </p:spPr>
        <p:txBody>
          <a:bodyPr wrap="square" rtlCol="0">
            <a:spAutoFit/>
          </a:bodyPr>
          <a:lstStyle/>
          <a:p>
            <a:pPr marL="285750" indent="-285750" algn="l">
              <a:lnSpc>
                <a:spcPct val="100000"/>
              </a:lnSpc>
              <a:buFont typeface="Arial" panose="020B0604020202090204" pitchFamily="34" charset="0"/>
              <a:buChar char="•"/>
            </a:pPr>
            <a:r>
              <a:rPr kumimoji="1" lang="en-US" altLang="zh-CN" sz="2400" b="1" dirty="0">
                <a:solidFill>
                  <a:srgbClr val="C00000"/>
                </a:solidFill>
                <a:latin typeface="Times New Roman" panose="02020503050405090304" pitchFamily="18" charset="0"/>
                <a:cs typeface="Times New Roman" panose="02020503050405090304" pitchFamily="18" charset="0"/>
              </a:rPr>
              <a:t>Irreversible</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second </a:t>
            </a:r>
            <a:r>
              <a:rPr kumimoji="1" lang="en-US" altLang="zh-CN" sz="24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400" b="1" dirty="0">
                <a:latin typeface="Times New Roman" panose="02020503050405090304" pitchFamily="18" charset="0"/>
                <a:cs typeface="Times New Roman" panose="02020503050405090304" pitchFamily="18" charset="0"/>
              </a:rPr>
              <a:t> reaction of citric acid cycle, generating a NADH.</a:t>
            </a:r>
          </a:p>
          <a:p>
            <a:pPr indent="0" algn="l">
              <a:lnSpc>
                <a:spcPct val="100000"/>
              </a:lnSpc>
              <a:buFont typeface="Arial" panose="020B0604020202090204" pitchFamily="34" charset="0"/>
              <a:buNone/>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Catalyzed by a-ketoglutarate dehydrogenase complex, with NAD+ serving as electron acceptor and CoA-SH as succinyl group carrier.</a:t>
            </a:r>
          </a:p>
          <a:p>
            <a:pPr marL="285750" indent="-285750" algn="l">
              <a:lnSpc>
                <a:spcPct val="100000"/>
              </a:lnSpc>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0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Energy released from oxidation is stored in the </a:t>
            </a:r>
            <a:r>
              <a:rPr kumimoji="1" lang="en-US" altLang="zh-CN" sz="2400" b="1" dirty="0">
                <a:solidFill>
                  <a:srgbClr val="C00000"/>
                </a:solidFill>
                <a:latin typeface="Times New Roman" panose="02020503050405090304" pitchFamily="18" charset="0"/>
                <a:cs typeface="Times New Roman" panose="02020503050405090304" pitchFamily="18" charset="0"/>
              </a:rPr>
              <a:t>thioester bond</a:t>
            </a:r>
            <a:r>
              <a:rPr kumimoji="1" lang="en-US" altLang="zh-CN" sz="2400" b="1" dirty="0">
                <a:latin typeface="Times New Roman" panose="02020503050405090304" pitchFamily="18" charset="0"/>
                <a:cs typeface="Times New Roman" panose="02020503050405090304" pitchFamily="18" charset="0"/>
              </a:rPr>
              <a:t> of succinyl group, which can be applied to the synthesis of ATP in the next reaction.</a:t>
            </a:r>
          </a:p>
        </p:txBody>
      </p:sp>
      <p:sp>
        <p:nvSpPr>
          <p:cNvPr id="6" name="文本框 5"/>
          <p:cNvSpPr txBox="1"/>
          <p:nvPr/>
        </p:nvSpPr>
        <p:spPr>
          <a:xfrm>
            <a:off x="6104255" y="1047115"/>
            <a:ext cx="6057900" cy="2241960"/>
          </a:xfrm>
          <a:prstGeom prst="rect">
            <a:avLst/>
          </a:prstGeom>
          <a:noFill/>
        </p:spPr>
        <p:txBody>
          <a:bodyPr wrap="square" rtlCol="0" anchor="t">
            <a:spAutoFit/>
          </a:bodyPr>
          <a:lstStyle/>
          <a:p>
            <a:pPr indent="0">
              <a:lnSpc>
                <a:spcPct val="150000"/>
              </a:lnSpc>
              <a:buFont typeface="Arial" panose="020B0604020202090204" pitchFamily="34" charset="0"/>
              <a:buNone/>
            </a:pPr>
            <a:r>
              <a:rPr kumimoji="1" lang="en-US" altLang="zh-CN" sz="2400" b="1" dirty="0">
                <a:solidFill>
                  <a:srgbClr val="0070C0"/>
                </a:solidFill>
                <a:latin typeface="Times New Roman" panose="02020503050405090304" pitchFamily="18" charset="0"/>
                <a:cs typeface="Times New Roman" panose="02020503050405090304" pitchFamily="18" charset="0"/>
                <a:sym typeface="+mn-ea"/>
              </a:rPr>
              <a:t>An typical example of divergent evolution</a:t>
            </a:r>
            <a:endParaRPr kumimoji="1" lang="en-US" altLang="zh-CN" sz="2400" b="1" dirty="0">
              <a:solidFill>
                <a:srgbClr val="0070C0"/>
              </a:solidFill>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a-ketoglutarate dehydrogenase complex</a:t>
            </a:r>
            <a:endParaRPr kumimoji="1" lang="en-US" altLang="zh-CN" sz="2400" b="1" dirty="0">
              <a:latin typeface="Times New Roman" panose="02020503050405090304" pitchFamily="18" charset="0"/>
              <a:cs typeface="Times New Roman" panose="02020503050405090304" pitchFamily="18" charset="0"/>
            </a:endParaRP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pyruvate dehydrogenase complex</a:t>
            </a:r>
          </a:p>
          <a:p>
            <a:pPr marL="285750" indent="-285750" algn="l">
              <a:lnSpc>
                <a:spcPct val="150000"/>
              </a:lnSpc>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sym typeface="+mn-ea"/>
              </a:rPr>
              <a:t>branched-chain a-keto acid dehydrogenase</a:t>
            </a:r>
            <a:endParaRPr kumimoji="1" lang="zh-CN" altLang="en-US" sz="2400" b="1" dirty="0">
              <a:latin typeface="Times New Roman" panose="02020503050405090304" pitchFamily="18" charset="0"/>
              <a:cs typeface="Times New Roman" panose="02020503050405090304" pitchFamily="18" charset="0"/>
            </a:endParaRP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54940" y="14001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矩形 6">
            <a:extLst>
              <a:ext uri="{FF2B5EF4-FFF2-40B4-BE49-F238E27FC236}">
                <a16:creationId xmlns:a16="http://schemas.microsoft.com/office/drawing/2014/main" id="{573B050F-48C6-004E-A86D-6FA2F7392DB1}"/>
              </a:ext>
            </a:extLst>
          </p:cNvPr>
          <p:cNvSpPr/>
          <p:nvPr/>
        </p:nvSpPr>
        <p:spPr>
          <a:xfrm>
            <a:off x="6172837" y="1210235"/>
            <a:ext cx="5606787" cy="43030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016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26</a:t>
            </a:fld>
            <a:endParaRPr kumimoji="1" lang="zh-CN" altLang="en-US"/>
          </a:p>
        </p:txBody>
      </p:sp>
      <p:sp>
        <p:nvSpPr>
          <p:cNvPr id="3" name="文本框 2"/>
          <p:cNvSpPr txBox="1"/>
          <p:nvPr/>
        </p:nvSpPr>
        <p:spPr>
          <a:xfrm>
            <a:off x="1303387" y="-24384"/>
            <a:ext cx="9585325" cy="107632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A conserved mechanism for oxidative decarboxylation</a:t>
            </a:r>
          </a:p>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Three homologous enzymes</a:t>
            </a:r>
          </a:p>
        </p:txBody>
      </p:sp>
      <p:pic>
        <p:nvPicPr>
          <p:cNvPr id="4" name="图片 3"/>
          <p:cNvPicPr>
            <a:picLocks noChangeAspect="1"/>
          </p:cNvPicPr>
          <p:nvPr/>
        </p:nvPicPr>
        <p:blipFill>
          <a:blip r:embed="rId3"/>
          <a:srcRect l="1308" r="1308"/>
          <a:stretch>
            <a:fillRect/>
          </a:stretch>
        </p:blipFill>
        <p:spPr>
          <a:xfrm>
            <a:off x="166370" y="1216660"/>
            <a:ext cx="7579995" cy="3566795"/>
          </a:xfrm>
          <a:prstGeom prst="rect">
            <a:avLst/>
          </a:prstGeom>
        </p:spPr>
      </p:pic>
      <p:sp>
        <p:nvSpPr>
          <p:cNvPr id="5" name="文本框 4"/>
          <p:cNvSpPr txBox="1"/>
          <p:nvPr/>
        </p:nvSpPr>
        <p:spPr>
          <a:xfrm>
            <a:off x="353695" y="4783455"/>
            <a:ext cx="10293985" cy="1938020"/>
          </a:xfrm>
          <a:prstGeom prst="rect">
            <a:avLst/>
          </a:prstGeom>
          <a:noFill/>
        </p:spPr>
        <p:txBody>
          <a:bodyPr wrap="none" rtlCol="0">
            <a:spAutoFit/>
          </a:bodyPr>
          <a:lstStyle/>
          <a:p>
            <a:pPr algn="l">
              <a:lnSpc>
                <a:spcPct val="200000"/>
              </a:lnSpc>
            </a:pPr>
            <a:r>
              <a:rPr kumimoji="1" lang="en-US" altLang="zh-CN" sz="2400" b="1" dirty="0">
                <a:latin typeface="Times New Roman" panose="02020503050405090304" pitchFamily="18" charset="0"/>
                <a:cs typeface="Times New Roman" panose="02020503050405090304" pitchFamily="18" charset="0"/>
              </a:rPr>
              <a:t>Similarities</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Same reaction mechanism.</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cofactors needed are identical: TPP, lipoate, CoA-SH, NAD+ and FAD.</a:t>
            </a: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three enzymes in the complex are respectively similar.</a:t>
            </a:r>
          </a:p>
        </p:txBody>
      </p:sp>
      <p:sp>
        <p:nvSpPr>
          <p:cNvPr id="6" name="文本框 5"/>
          <p:cNvSpPr txBox="1"/>
          <p:nvPr/>
        </p:nvSpPr>
        <p:spPr>
          <a:xfrm>
            <a:off x="8100060" y="1216660"/>
            <a:ext cx="3763645" cy="4154170"/>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E1: </a:t>
            </a:r>
          </a:p>
          <a:p>
            <a:pPr algn="l"/>
            <a:r>
              <a:rPr kumimoji="1" lang="en-US" altLang="zh-CN" sz="2400" b="1" dirty="0">
                <a:latin typeface="Times New Roman" panose="02020503050405090304" pitchFamily="18" charset="0"/>
                <a:cs typeface="Times New Roman" panose="02020503050405090304" pitchFamily="18" charset="0"/>
              </a:rPr>
              <a:t>different amino sequence</a:t>
            </a:r>
          </a:p>
          <a:p>
            <a:pPr algn="l"/>
            <a:r>
              <a:rPr kumimoji="1" lang="en-US" altLang="zh-CN" sz="2400" b="1" dirty="0">
                <a:latin typeface="Times New Roman" panose="02020503050405090304" pitchFamily="18" charset="0"/>
                <a:cs typeface="Times New Roman" panose="02020503050405090304" pitchFamily="18" charset="0"/>
              </a:rPr>
              <a:t>different binding specificty </a:t>
            </a:r>
          </a:p>
          <a:p>
            <a:pPr algn="l"/>
            <a:r>
              <a:rPr kumimoji="1" lang="en-US" altLang="zh-CN" sz="2400" b="1" dirty="0">
                <a:latin typeface="Times New Roman" panose="02020503050405090304" pitchFamily="18" charset="0"/>
                <a:cs typeface="Times New Roman" panose="02020503050405090304" pitchFamily="18" charset="0"/>
              </a:rPr>
              <a:t>similar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E2:</a:t>
            </a:r>
          </a:p>
          <a:p>
            <a:pPr algn="l"/>
            <a:r>
              <a:rPr kumimoji="1" lang="en-US" altLang="zh-CN" sz="2400" b="1" dirty="0">
                <a:latin typeface="Times New Roman" panose="02020503050405090304" pitchFamily="18" charset="0"/>
                <a:cs typeface="Times New Roman" panose="02020503050405090304" pitchFamily="18" charset="0"/>
              </a:rPr>
              <a:t>similar tertiary structure</a:t>
            </a:r>
          </a:p>
          <a:p>
            <a:pPr algn="l"/>
            <a:r>
              <a:rPr kumimoji="1" lang="en-US" altLang="zh-CN" sz="2400" b="1" dirty="0">
                <a:latin typeface="Times New Roman" panose="02020503050405090304" pitchFamily="18" charset="0"/>
                <a:cs typeface="Times New Roman" panose="02020503050405090304" pitchFamily="18" charset="0"/>
              </a:rPr>
              <a:t>similar primary structure</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E3:</a:t>
            </a:r>
          </a:p>
          <a:p>
            <a:pPr algn="l"/>
            <a:r>
              <a:rPr kumimoji="1" lang="en-US" altLang="zh-CN" sz="2400" b="1" dirty="0">
                <a:latin typeface="Times New Roman" panose="02020503050405090304" pitchFamily="18" charset="0"/>
                <a:cs typeface="Times New Roman" panose="02020503050405090304" pitchFamily="18" charset="0"/>
              </a:rPr>
              <a:t>identical</a:t>
            </a:r>
          </a:p>
        </p:txBody>
      </p:sp>
      <p:sp>
        <p:nvSpPr>
          <p:cNvPr id="8" name="操作按钮: 后退或上一个 7">
            <a:hlinkClick r:id="rId4" action="ppaction://hlinksldjump" highlightClick="1"/>
            <a:extLst>
              <a:ext uri="{FF2B5EF4-FFF2-40B4-BE49-F238E27FC236}">
                <a16:creationId xmlns:a16="http://schemas.microsoft.com/office/drawing/2014/main" id="{336A016D-2139-9845-8674-52A5BFDE6EFB}"/>
              </a:ext>
            </a:extLst>
          </p:cNvPr>
          <p:cNvSpPr/>
          <p:nvPr/>
        </p:nvSpPr>
        <p:spPr>
          <a:xfrm>
            <a:off x="166370" y="20373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56667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27</a:t>
            </a:fld>
            <a:endParaRPr kumimoji="1" lang="zh-CN" altLang="en-US"/>
          </a:p>
        </p:txBody>
      </p:sp>
      <p:sp>
        <p:nvSpPr>
          <p:cNvPr id="3" name="文本框 2"/>
          <p:cNvSpPr txBox="1"/>
          <p:nvPr/>
        </p:nvSpPr>
        <p:spPr>
          <a:xfrm>
            <a:off x="2505442" y="-24384"/>
            <a:ext cx="718121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Conversion of succinyl-CoA to succinate</a:t>
            </a:r>
          </a:p>
        </p:txBody>
      </p:sp>
      <p:pic>
        <p:nvPicPr>
          <p:cNvPr id="4" name="图片 3"/>
          <p:cNvPicPr>
            <a:picLocks noChangeAspect="1"/>
          </p:cNvPicPr>
          <p:nvPr/>
        </p:nvPicPr>
        <p:blipFill>
          <a:blip r:embed="rId3"/>
          <a:stretch>
            <a:fillRect/>
          </a:stretch>
        </p:blipFill>
        <p:spPr>
          <a:xfrm>
            <a:off x="750570" y="4786630"/>
            <a:ext cx="5732145" cy="2080260"/>
          </a:xfrm>
          <a:prstGeom prst="rect">
            <a:avLst/>
          </a:prstGeom>
        </p:spPr>
      </p:pic>
      <p:pic>
        <p:nvPicPr>
          <p:cNvPr id="5" name="图片 4"/>
          <p:cNvPicPr>
            <a:picLocks noChangeAspect="1"/>
          </p:cNvPicPr>
          <p:nvPr/>
        </p:nvPicPr>
        <p:blipFill>
          <a:blip r:embed="rId4"/>
          <a:stretch>
            <a:fillRect/>
          </a:stretch>
        </p:blipFill>
        <p:spPr>
          <a:xfrm>
            <a:off x="7531735" y="876935"/>
            <a:ext cx="4622165" cy="5479415"/>
          </a:xfrm>
          <a:prstGeom prst="rect">
            <a:avLst/>
          </a:prstGeom>
        </p:spPr>
      </p:pic>
      <p:sp>
        <p:nvSpPr>
          <p:cNvPr id="6" name="文本框 5"/>
          <p:cNvSpPr txBox="1"/>
          <p:nvPr/>
        </p:nvSpPr>
        <p:spPr>
          <a:xfrm>
            <a:off x="13970" y="559435"/>
            <a:ext cx="7739380" cy="415417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a:t>
            </a:r>
            <a:r>
              <a:rPr kumimoji="1" lang="en-US" altLang="zh-CN" sz="2400" b="1" dirty="0">
                <a:solidFill>
                  <a:srgbClr val="C00000"/>
                </a:solidFill>
                <a:latin typeface="Times New Roman" panose="02020503050405090304" pitchFamily="18" charset="0"/>
                <a:cs typeface="Times New Roman" panose="02020503050405090304" pitchFamily="18" charset="0"/>
              </a:rPr>
              <a:t> reversible</a:t>
            </a:r>
            <a:r>
              <a:rPr kumimoji="1" lang="en-US" altLang="zh-CN" sz="2400" b="1" dirty="0">
                <a:latin typeface="Times New Roman" panose="02020503050405090304" pitchFamily="18" charset="0"/>
                <a:cs typeface="Times New Roman" panose="02020503050405090304" pitchFamily="18" charset="0"/>
              </a:rPr>
              <a:t> substrate level phosphorylation reaction, the energy for ATP synthesis comes from the thioester bond in succinyl-CoA.</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There're two isozymes of succinyl-CoA in vivo, one using GDP as substrate, another using ADP. As GTP can directly transfer its phosphate group to ADP, the net result of activities of each enzymes is the conservation of energy as ATP.</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This reaction involves a phosphoenzyme intermediate.</a:t>
            </a:r>
          </a:p>
        </p:txBody>
      </p:sp>
      <p:sp>
        <p:nvSpPr>
          <p:cNvPr id="8" name="操作按钮: 后退或上一个 7">
            <a:hlinkClick r:id="rId5" action="ppaction://hlinksldjump" highlightClick="1"/>
            <a:extLst>
              <a:ext uri="{FF2B5EF4-FFF2-40B4-BE49-F238E27FC236}">
                <a16:creationId xmlns:a16="http://schemas.microsoft.com/office/drawing/2014/main" id="{336A016D-2139-9845-8674-52A5BFDE6EFB}"/>
              </a:ext>
            </a:extLst>
          </p:cNvPr>
          <p:cNvSpPr/>
          <p:nvPr/>
        </p:nvSpPr>
        <p:spPr>
          <a:xfrm>
            <a:off x="13546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07990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28</a:t>
            </a:fld>
            <a:endParaRPr kumimoji="1" lang="zh-CN" altLang="en-US"/>
          </a:p>
        </p:txBody>
      </p:sp>
      <p:sp>
        <p:nvSpPr>
          <p:cNvPr id="3" name="文本框 2"/>
          <p:cNvSpPr txBox="1"/>
          <p:nvPr/>
        </p:nvSpPr>
        <p:spPr>
          <a:xfrm>
            <a:off x="4062780" y="-24384"/>
            <a:ext cx="406654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succinate</a:t>
            </a:r>
          </a:p>
        </p:txBody>
      </p:sp>
      <p:pic>
        <p:nvPicPr>
          <p:cNvPr id="4" name="图片 3"/>
          <p:cNvPicPr>
            <a:picLocks noChangeAspect="1"/>
          </p:cNvPicPr>
          <p:nvPr/>
        </p:nvPicPr>
        <p:blipFill>
          <a:blip r:embed="rId3"/>
          <a:stretch>
            <a:fillRect/>
          </a:stretch>
        </p:blipFill>
        <p:spPr>
          <a:xfrm>
            <a:off x="2740660" y="815340"/>
            <a:ext cx="6711315" cy="2453005"/>
          </a:xfrm>
          <a:prstGeom prst="rect">
            <a:avLst/>
          </a:prstGeom>
        </p:spPr>
      </p:pic>
      <p:sp>
        <p:nvSpPr>
          <p:cNvPr id="5" name="文本框 4"/>
          <p:cNvSpPr txBox="1"/>
          <p:nvPr/>
        </p:nvSpPr>
        <p:spPr>
          <a:xfrm>
            <a:off x="118745" y="3679825"/>
            <a:ext cx="11955780" cy="304609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A </a:t>
            </a:r>
            <a:r>
              <a:rPr kumimoji="1" lang="en-US" altLang="zh-CN" sz="2400" b="1" dirty="0">
                <a:solidFill>
                  <a:srgbClr val="C00000"/>
                </a:solidFill>
                <a:latin typeface="Times New Roman" panose="02020503050405090304" pitchFamily="18" charset="0"/>
                <a:cs typeface="Times New Roman" panose="02020503050405090304" pitchFamily="18" charset="0"/>
              </a:rPr>
              <a:t>reversible </a:t>
            </a:r>
            <a:r>
              <a:rPr kumimoji="1" lang="en-US" altLang="zh-CN" sz="2400" b="1" dirty="0">
                <a:solidFill>
                  <a:schemeClr val="tx1"/>
                </a:solidFill>
                <a:latin typeface="Times New Roman" panose="02020503050405090304" pitchFamily="18" charset="0"/>
                <a:cs typeface="Times New Roman" panose="02020503050405090304" pitchFamily="18" charset="0"/>
              </a:rPr>
              <a:t>oxidation reaction, generating a FADH2 per succinate molecule, which energatically equals to 1.5 ATP in respiration-linked phosphorylation.</a:t>
            </a: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endParaRPr kumimoji="1" lang="en-US" altLang="zh-CN" sz="2400" b="1" dirty="0">
              <a:solidFill>
                <a:srgbClr val="C00000"/>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Catalyzed by succinate dehydrogenase, which is tightly bound to the mitochondrial inner membrane (plasma membrane in bacteria) as a member of the complex II in the electron transfer chain.</a:t>
            </a:r>
          </a:p>
          <a:p>
            <a:pPr marL="285750" indent="-285750" algn="l">
              <a:buFont typeface="Arial" panose="020B0604020202090204" pitchFamily="34" charset="0"/>
              <a:buChar char="•"/>
            </a:pPr>
            <a:endParaRPr kumimoji="1" lang="en-US" altLang="zh-CN" sz="2400" b="1" dirty="0">
              <a:solidFill>
                <a:schemeClr val="tx1"/>
              </a:solidFill>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chemeClr val="tx1"/>
                </a:solidFill>
                <a:latin typeface="Times New Roman" panose="02020503050405090304" pitchFamily="18" charset="0"/>
                <a:cs typeface="Times New Roman" panose="02020503050405090304" pitchFamily="18" charset="0"/>
              </a:rPr>
              <a:t>Can be inhibited by malonate, a strong competitive inhitor, also an analog of succinate.</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118745" y="19526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30185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29</a:t>
            </a:fld>
            <a:endParaRPr kumimoji="1" lang="zh-CN" altLang="en-US"/>
          </a:p>
        </p:txBody>
      </p:sp>
      <p:pic>
        <p:nvPicPr>
          <p:cNvPr id="3" name="图片 2"/>
          <p:cNvPicPr>
            <a:picLocks noChangeAspect="1"/>
          </p:cNvPicPr>
          <p:nvPr/>
        </p:nvPicPr>
        <p:blipFill>
          <a:blip r:embed="rId3"/>
          <a:stretch>
            <a:fillRect/>
          </a:stretch>
        </p:blipFill>
        <p:spPr>
          <a:xfrm>
            <a:off x="2164080" y="899795"/>
            <a:ext cx="7864475" cy="2808605"/>
          </a:xfrm>
          <a:prstGeom prst="rect">
            <a:avLst/>
          </a:prstGeom>
        </p:spPr>
      </p:pic>
      <p:sp>
        <p:nvSpPr>
          <p:cNvPr id="4" name="文本框 3"/>
          <p:cNvSpPr txBox="1"/>
          <p:nvPr/>
        </p:nvSpPr>
        <p:spPr>
          <a:xfrm>
            <a:off x="4277410" y="-24384"/>
            <a:ext cx="36372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Oxidation of malate</a:t>
            </a:r>
          </a:p>
        </p:txBody>
      </p:sp>
      <p:sp>
        <p:nvSpPr>
          <p:cNvPr id="5" name="文本框 4"/>
          <p:cNvSpPr txBox="1"/>
          <p:nvPr/>
        </p:nvSpPr>
        <p:spPr>
          <a:xfrm>
            <a:off x="1228090" y="4171315"/>
            <a:ext cx="9736455" cy="230695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The last step of citric acid cycle, catalyzed by malate dehydrogenase.</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An irreversible oxidative reaction, generating a NADH.</a:t>
            </a:r>
          </a:p>
          <a:p>
            <a:pPr marL="285750" indent="-285750" algn="l">
              <a:buFont typeface="Arial" panose="020B0604020202090204" pitchFamily="34" charset="0"/>
              <a:buChar char="•"/>
            </a:pPr>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Equilibrium of the reaction lies far to the left, but the continue removal of oxaloacetate drives the reaction to the right.</a:t>
            </a:r>
          </a:p>
        </p:txBody>
      </p:sp>
      <p:sp>
        <p:nvSpPr>
          <p:cNvPr id="7" name="操作按钮: 后退或上一个 6">
            <a:hlinkClick r:id="rId4" action="ppaction://hlinksldjump" highlightClick="1"/>
            <a:extLst>
              <a:ext uri="{FF2B5EF4-FFF2-40B4-BE49-F238E27FC236}">
                <a16:creationId xmlns:a16="http://schemas.microsoft.com/office/drawing/2014/main" id="{336A016D-2139-9845-8674-52A5BFDE6EFB}"/>
              </a:ext>
            </a:extLst>
          </p:cNvPr>
          <p:cNvSpPr/>
          <p:nvPr/>
        </p:nvSpPr>
        <p:spPr>
          <a:xfrm>
            <a:off x="22373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85975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1B4CF263-487C-B148-918A-17DC63A099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20131"/>
            <a:ext cx="12192000" cy="6553200"/>
          </a:xfrm>
          <a:prstGeom prst="rect">
            <a:avLst/>
          </a:prstGeom>
        </p:spPr>
      </p:pic>
      <p:sp>
        <p:nvSpPr>
          <p:cNvPr id="7" name="文本框 6">
            <a:hlinkClick r:id="rId5" action="ppaction://hlinksldjump"/>
            <a:extLst>
              <a:ext uri="{FF2B5EF4-FFF2-40B4-BE49-F238E27FC236}">
                <a16:creationId xmlns:a16="http://schemas.microsoft.com/office/drawing/2014/main" id="{891239D3-4307-AC43-A88D-6723D360CF71}"/>
              </a:ext>
            </a:extLst>
          </p:cNvPr>
          <p:cNvSpPr txBox="1"/>
          <p:nvPr/>
        </p:nvSpPr>
        <p:spPr>
          <a:xfrm>
            <a:off x="6897189" y="1018902"/>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Carbohydrate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Synthesis</a:t>
            </a:r>
          </a:p>
        </p:txBody>
      </p:sp>
      <p:sp>
        <p:nvSpPr>
          <p:cNvPr id="8" name="文本框 7">
            <a:hlinkClick r:id="rId6" action="ppaction://hlinksldjump"/>
            <a:extLst>
              <a:ext uri="{FF2B5EF4-FFF2-40B4-BE49-F238E27FC236}">
                <a16:creationId xmlns:a16="http://schemas.microsoft.com/office/drawing/2014/main" id="{1AFB5B73-6B34-7E4F-85A2-411314606A8C}"/>
              </a:ext>
            </a:extLst>
          </p:cNvPr>
          <p:cNvSpPr txBox="1"/>
          <p:nvPr/>
        </p:nvSpPr>
        <p:spPr>
          <a:xfrm>
            <a:off x="3701144" y="1545770"/>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Carbohydrate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Degradation</a:t>
            </a:r>
          </a:p>
        </p:txBody>
      </p:sp>
      <p:sp>
        <p:nvSpPr>
          <p:cNvPr id="9" name="文本框 8">
            <a:hlinkClick r:id="rId7" action="ppaction://hlinksldjump"/>
            <a:extLst>
              <a:ext uri="{FF2B5EF4-FFF2-40B4-BE49-F238E27FC236}">
                <a16:creationId xmlns:a16="http://schemas.microsoft.com/office/drawing/2014/main" id="{27025E0F-CF19-7046-A811-CDAE36CE9937}"/>
              </a:ext>
            </a:extLst>
          </p:cNvPr>
          <p:cNvSpPr txBox="1"/>
          <p:nvPr/>
        </p:nvSpPr>
        <p:spPr>
          <a:xfrm>
            <a:off x="9339944" y="4741816"/>
            <a:ext cx="1593668" cy="1200329"/>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Nucleotide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Amino</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Acid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Metabolism</a:t>
            </a:r>
            <a:endParaRPr kumimoji="1" lang="zh-CN" altLang="en-US" b="1" dirty="0">
              <a:latin typeface="Times New Roman" panose="02020603050405020304" pitchFamily="18" charset="0"/>
              <a:cs typeface="Times New Roman" panose="02020603050405020304" pitchFamily="18" charset="0"/>
            </a:endParaRPr>
          </a:p>
        </p:txBody>
      </p:sp>
      <p:sp>
        <p:nvSpPr>
          <p:cNvPr id="10" name="文本框 9">
            <a:hlinkClick r:id="rId8" action="ppaction://hlinksldjump"/>
            <a:extLst>
              <a:ext uri="{FF2B5EF4-FFF2-40B4-BE49-F238E27FC236}">
                <a16:creationId xmlns:a16="http://schemas.microsoft.com/office/drawing/2014/main" id="{599B1F98-63B8-4848-9E0F-90EB29EBE9BE}"/>
              </a:ext>
            </a:extLst>
          </p:cNvPr>
          <p:cNvSpPr txBox="1"/>
          <p:nvPr/>
        </p:nvSpPr>
        <p:spPr>
          <a:xfrm>
            <a:off x="570412" y="1545770"/>
            <a:ext cx="1593668" cy="646331"/>
          </a:xfrm>
          <a:prstGeom prst="rect">
            <a:avLst/>
          </a:prstGeom>
          <a:noFill/>
          <a:ln>
            <a:solidFill>
              <a:schemeClr val="accent5"/>
            </a:solidFill>
          </a:ln>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Lipid</a:t>
            </a:r>
            <a:r>
              <a:rPr kumimoji="1" lang="zh-CN" altLang="en-US" b="1" dirty="0">
                <a:latin typeface="Times New Roman" panose="02020603050405020304" pitchFamily="18" charset="0"/>
                <a:cs typeface="Times New Roman" panose="02020603050405020304" pitchFamily="18" charset="0"/>
              </a:rPr>
              <a:t> </a:t>
            </a:r>
            <a:endParaRPr kumimoji="1" lang="en-US" altLang="zh-CN" b="1" dirty="0">
              <a:latin typeface="Times New Roman" panose="02020603050405020304" pitchFamily="18" charset="0"/>
              <a:cs typeface="Times New Roman" panose="02020603050405020304" pitchFamily="18" charset="0"/>
            </a:endParaRPr>
          </a:p>
          <a:p>
            <a:r>
              <a:rPr kumimoji="1" lang="en-US" altLang="zh-CN" b="1" dirty="0">
                <a:latin typeface="Times New Roman" panose="02020603050405020304" pitchFamily="18" charset="0"/>
                <a:cs typeface="Times New Roman" panose="02020603050405020304" pitchFamily="18" charset="0"/>
              </a:rPr>
              <a:t>Metabolism</a:t>
            </a:r>
          </a:p>
        </p:txBody>
      </p:sp>
      <p:sp>
        <p:nvSpPr>
          <p:cNvPr id="11" name="文本框 10">
            <a:extLst>
              <a:ext uri="{FF2B5EF4-FFF2-40B4-BE49-F238E27FC236}">
                <a16:creationId xmlns:a16="http://schemas.microsoft.com/office/drawing/2014/main" id="{701D132C-45F3-2C4F-9663-75C3EF5E98F0}"/>
              </a:ext>
            </a:extLst>
          </p:cNvPr>
          <p:cNvSpPr txBox="1"/>
          <p:nvPr/>
        </p:nvSpPr>
        <p:spPr>
          <a:xfrm>
            <a:off x="570412" y="5434149"/>
            <a:ext cx="3518262" cy="1015663"/>
          </a:xfrm>
          <a:prstGeom prst="rect">
            <a:avLst/>
          </a:prstGeom>
          <a:noFill/>
        </p:spPr>
        <p:txBody>
          <a:bodyPr wrap="square" rtlCol="0">
            <a:spAutoFit/>
          </a:bodyPr>
          <a:lstStyle/>
          <a:p>
            <a:r>
              <a:rPr kumimoji="1" lang="en-US" altLang="zh-CN" sz="2400" b="1" dirty="0">
                <a:solidFill>
                  <a:schemeClr val="accent1"/>
                </a:solidFill>
                <a:latin typeface="Times New Roman" panose="02020603050405020304" pitchFamily="18" charset="0"/>
                <a:cs typeface="Times New Roman" panose="02020603050405020304" pitchFamily="18" charset="0"/>
              </a:rPr>
              <a:t>Big</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Map</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of</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Metabolism</a:t>
            </a:r>
            <a:r>
              <a:rPr kumimoji="1" lang="zh-CN" altLang="en-US" sz="2400" b="1" dirty="0">
                <a:solidFill>
                  <a:schemeClr val="accent1"/>
                </a:solidFill>
                <a:latin typeface="Times New Roman" panose="02020603050405020304" pitchFamily="18" charset="0"/>
                <a:cs typeface="Times New Roman" panose="02020603050405020304" pitchFamily="18" charset="0"/>
              </a:rPr>
              <a:t> </a:t>
            </a:r>
            <a:r>
              <a:rPr kumimoji="1" lang="en-US" altLang="zh-CN" sz="2400" b="1" dirty="0">
                <a:solidFill>
                  <a:schemeClr val="accent1"/>
                </a:solidFill>
                <a:latin typeface="Times New Roman" panose="02020603050405020304" pitchFamily="18" charset="0"/>
                <a:cs typeface="Times New Roman" panose="02020603050405020304" pitchFamily="18" charset="0"/>
              </a:rPr>
              <a:t>Biochemistry</a:t>
            </a:r>
          </a:p>
          <a:p>
            <a:pPr algn="r"/>
            <a:r>
              <a:rPr kumimoji="1" lang="en-US" altLang="zh-CN" sz="1200" b="1" dirty="0">
                <a:solidFill>
                  <a:schemeClr val="bg2">
                    <a:lumMod val="50000"/>
                  </a:schemeClr>
                </a:solidFill>
                <a:latin typeface="Times New Roman" panose="02020603050405020304" pitchFamily="18" charset="0"/>
                <a:cs typeface="Times New Roman" panose="02020603050405020304" pitchFamily="18" charset="0"/>
              </a:rPr>
              <a:t>by</a:t>
            </a:r>
            <a:r>
              <a:rPr kumimoji="1" lang="zh-CN" altLang="en-US" sz="1200" b="1" dirty="0">
                <a:solidFill>
                  <a:schemeClr val="bg2">
                    <a:lumMod val="50000"/>
                  </a:schemeClr>
                </a:solidFill>
                <a:latin typeface="Times New Roman" panose="02020603050405020304" pitchFamily="18" charset="0"/>
                <a:cs typeface="Times New Roman" panose="02020603050405020304" pitchFamily="18" charset="0"/>
              </a:rPr>
              <a:t> </a:t>
            </a:r>
            <a:r>
              <a:rPr kumimoji="1" lang="en-US" altLang="zh-CN" sz="1200" b="1" dirty="0">
                <a:solidFill>
                  <a:schemeClr val="bg2">
                    <a:lumMod val="50000"/>
                  </a:schemeClr>
                </a:solidFill>
                <a:latin typeface="Times New Roman" panose="02020603050405020304" pitchFamily="18" charset="0"/>
                <a:cs typeface="Times New Roman" panose="02020603050405020304" pitchFamily="18" charset="0"/>
              </a:rPr>
              <a:t>Wu</a:t>
            </a:r>
            <a:r>
              <a:rPr kumimoji="1" lang="zh-CN" altLang="en-US" sz="1200" b="1" dirty="0">
                <a:solidFill>
                  <a:schemeClr val="bg2">
                    <a:lumMod val="50000"/>
                  </a:schemeClr>
                </a:solidFill>
                <a:latin typeface="Times New Roman" panose="02020603050405020304" pitchFamily="18" charset="0"/>
                <a:cs typeface="Times New Roman" panose="02020603050405020304" pitchFamily="18" charset="0"/>
              </a:rPr>
              <a:t> </a:t>
            </a:r>
            <a:r>
              <a:rPr kumimoji="1" lang="en-US" altLang="zh-CN" sz="1200" b="1" dirty="0" err="1">
                <a:solidFill>
                  <a:schemeClr val="bg2">
                    <a:lumMod val="50000"/>
                  </a:schemeClr>
                </a:solidFill>
                <a:latin typeface="Times New Roman" panose="02020603050405020304" pitchFamily="18" charset="0"/>
                <a:cs typeface="Times New Roman" panose="02020603050405020304" pitchFamily="18" charset="0"/>
              </a:rPr>
              <a:t>Yile</a:t>
            </a:r>
            <a:endParaRPr kumimoji="1" lang="zh-CN" altLang="en-US" sz="1200" b="1"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2718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30</a:t>
            </a:fld>
            <a:endParaRPr kumimoji="1" lang="zh-CN" altLang="en-US"/>
          </a:p>
        </p:txBody>
      </p:sp>
      <p:sp>
        <p:nvSpPr>
          <p:cNvPr id="4" name="文本框 3"/>
          <p:cNvSpPr txBox="1"/>
          <p:nvPr/>
        </p:nvSpPr>
        <p:spPr>
          <a:xfrm>
            <a:off x="3115360" y="-24384"/>
            <a:ext cx="596138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Product of one turn of TCA cycle</a:t>
            </a:r>
          </a:p>
        </p:txBody>
      </p:sp>
      <p:pic>
        <p:nvPicPr>
          <p:cNvPr id="5" name="图片 4"/>
          <p:cNvPicPr>
            <a:picLocks noChangeAspect="1"/>
          </p:cNvPicPr>
          <p:nvPr/>
        </p:nvPicPr>
        <p:blipFill>
          <a:blip r:embed="rId4"/>
          <a:stretch>
            <a:fillRect/>
          </a:stretch>
        </p:blipFill>
        <p:spPr>
          <a:xfrm>
            <a:off x="-65405" y="1647825"/>
            <a:ext cx="4462780" cy="3829050"/>
          </a:xfrm>
          <a:prstGeom prst="rect">
            <a:avLst/>
          </a:prstGeom>
        </p:spPr>
      </p:pic>
      <p:sp>
        <p:nvSpPr>
          <p:cNvPr id="6" name="文本框 5"/>
          <p:cNvSpPr txBox="1"/>
          <p:nvPr/>
        </p:nvSpPr>
        <p:spPr>
          <a:xfrm>
            <a:off x="4506595" y="963930"/>
            <a:ext cx="7488555" cy="2245360"/>
          </a:xfrm>
          <a:prstGeom prst="rect">
            <a:avLst/>
          </a:prstGeom>
          <a:noFill/>
        </p:spPr>
        <p:txBody>
          <a:bodyPr wrap="none" rtlCol="0">
            <a:spAutoFit/>
          </a:bodyPr>
          <a:lstStyle/>
          <a:p>
            <a:pPr algn="l"/>
            <a:r>
              <a:rPr kumimoji="1" lang="en-US" altLang="zh-CN" sz="2800" b="1" dirty="0">
                <a:latin typeface="Times New Roman" panose="02020503050405090304" pitchFamily="18" charset="0"/>
                <a:cs typeface="Times New Roman" panose="02020503050405090304" pitchFamily="18" charset="0"/>
              </a:rPr>
              <a:t>One turn of cycle includes:</a:t>
            </a:r>
          </a:p>
          <a:p>
            <a:pPr algn="l"/>
            <a:endParaRPr kumimoji="1" lang="en-US" altLang="zh-CN" sz="28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Two steps of </a:t>
            </a:r>
            <a:r>
              <a:rPr kumimoji="1" lang="en-US" altLang="zh-CN" sz="28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800" b="1" dirty="0">
                <a:latin typeface="Times New Roman" panose="02020503050405090304" pitchFamily="18" charset="0"/>
                <a:cs typeface="Times New Roman" panose="02020503050405090304" pitchFamily="18" charset="0"/>
              </a:rPr>
              <a:t> (3rd and 4th)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Four steps of  </a:t>
            </a:r>
            <a:r>
              <a:rPr kumimoji="1" lang="en-US" altLang="zh-CN" sz="2800" b="1" dirty="0">
                <a:solidFill>
                  <a:srgbClr val="C00000"/>
                </a:solidFill>
                <a:latin typeface="Times New Roman" panose="02020503050405090304" pitchFamily="18" charset="0"/>
                <a:cs typeface="Times New Roman" panose="02020503050405090304" pitchFamily="18" charset="0"/>
              </a:rPr>
              <a:t>oxidation</a:t>
            </a:r>
            <a:r>
              <a:rPr kumimoji="1" lang="en-US" altLang="zh-CN" sz="2800" b="1" dirty="0">
                <a:latin typeface="Times New Roman" panose="02020503050405090304" pitchFamily="18" charset="0"/>
                <a:cs typeface="Times New Roman" panose="02020503050405090304" pitchFamily="18" charset="0"/>
              </a:rPr>
              <a:t> (3rd, 4th, 6th and 8th)</a:t>
            </a:r>
          </a:p>
          <a:p>
            <a:pPr marL="285750" indent="-285750" algn="l">
              <a:buFont typeface="Arial" panose="020B0604020202090204" pitchFamily="34" charset="0"/>
              <a:buChar char="•"/>
            </a:pPr>
            <a:r>
              <a:rPr kumimoji="1" lang="en-US" altLang="zh-CN" sz="2800" b="1" dirty="0">
                <a:latin typeface="Times New Roman" panose="02020503050405090304" pitchFamily="18" charset="0"/>
                <a:cs typeface="Times New Roman" panose="02020503050405090304" pitchFamily="18" charset="0"/>
              </a:rPr>
              <a:t>One step of </a:t>
            </a:r>
            <a:r>
              <a:rPr kumimoji="1" lang="en-US" altLang="zh-CN" sz="2800" b="1" dirty="0">
                <a:solidFill>
                  <a:srgbClr val="C00000"/>
                </a:solidFill>
                <a:latin typeface="Times New Roman" panose="02020503050405090304" pitchFamily="18" charset="0"/>
                <a:cs typeface="Times New Roman" panose="02020503050405090304" pitchFamily="18" charset="0"/>
              </a:rPr>
              <a:t>substrate level oxidation</a:t>
            </a:r>
            <a:endParaRPr kumimoji="1" lang="en-US" altLang="zh-CN" b="1" dirty="0">
              <a:latin typeface="Times New Roman" panose="02020503050405090304" pitchFamily="18" charset="0"/>
              <a:cs typeface="Times New Roman" panose="02020503050405090304" pitchFamily="18" charset="0"/>
            </a:endParaRPr>
          </a:p>
        </p:txBody>
      </p:sp>
      <p:graphicFrame>
        <p:nvGraphicFramePr>
          <p:cNvPr id="7" name="表格 6"/>
          <p:cNvGraphicFramePr/>
          <p:nvPr>
            <p:custDataLst>
              <p:tags r:id="rId1"/>
            </p:custDataLst>
            <p:extLst>
              <p:ext uri="{D42A27DB-BD31-4B8C-83A1-F6EECF244321}">
                <p14:modId xmlns:p14="http://schemas.microsoft.com/office/powerpoint/2010/main" val="1227417655"/>
              </p:ext>
            </p:extLst>
          </p:nvPr>
        </p:nvGraphicFramePr>
        <p:xfrm>
          <a:off x="4770755" y="3449955"/>
          <a:ext cx="6960870" cy="3324860"/>
        </p:xfrm>
        <a:graphic>
          <a:graphicData uri="http://schemas.openxmlformats.org/drawingml/2006/table">
            <a:tbl>
              <a:tblPr firstRow="1" bandRow="1">
                <a:tableStyleId>{5C22544A-7EE6-4342-B048-85BDC9FD1C3A}</a:tableStyleId>
              </a:tblPr>
              <a:tblGrid>
                <a:gridCol w="3289300">
                  <a:extLst>
                    <a:ext uri="{9D8B030D-6E8A-4147-A177-3AD203B41FA5}">
                      <a16:colId xmlns:a16="http://schemas.microsoft.com/office/drawing/2014/main" val="20000"/>
                    </a:ext>
                  </a:extLst>
                </a:gridCol>
                <a:gridCol w="2356485">
                  <a:extLst>
                    <a:ext uri="{9D8B030D-6E8A-4147-A177-3AD203B41FA5}">
                      <a16:colId xmlns:a16="http://schemas.microsoft.com/office/drawing/2014/main" val="20001"/>
                    </a:ext>
                  </a:extLst>
                </a:gridCol>
                <a:gridCol w="1315085">
                  <a:extLst>
                    <a:ext uri="{9D8B030D-6E8A-4147-A177-3AD203B41FA5}">
                      <a16:colId xmlns:a16="http://schemas.microsoft.com/office/drawing/2014/main" val="20002"/>
                    </a:ext>
                  </a:extLst>
                </a:gridCol>
              </a:tblGrid>
              <a:tr h="383540">
                <a:tc>
                  <a:txBody>
                    <a:bodyPr/>
                    <a:lstStyle/>
                    <a:p>
                      <a:pPr>
                        <a:buNone/>
                      </a:pPr>
                      <a:r>
                        <a:rPr lang="en-US" altLang="zh-CN" b="0"/>
                        <a:t>STEP</a:t>
                      </a:r>
                    </a:p>
                  </a:txBody>
                  <a:tcPr/>
                </a:tc>
                <a:tc>
                  <a:txBody>
                    <a:bodyPr/>
                    <a:lstStyle/>
                    <a:p>
                      <a:pPr>
                        <a:buNone/>
                      </a:pPr>
                      <a:r>
                        <a:rPr lang="en-US" altLang="zh-CN" b="0"/>
                        <a:t>REDUCING COENZYME</a:t>
                      </a:r>
                    </a:p>
                  </a:txBody>
                  <a:tcPr/>
                </a:tc>
                <a:tc>
                  <a:txBody>
                    <a:bodyPr/>
                    <a:lstStyle/>
                    <a:p>
                      <a:pPr>
                        <a:buNone/>
                      </a:pPr>
                      <a:r>
                        <a:rPr lang="en-US" altLang="zh-CN" b="0"/>
                        <a:t>ATP (GTP)</a:t>
                      </a:r>
                    </a:p>
                  </a:txBody>
                  <a:tcPr/>
                </a:tc>
                <a:extLst>
                  <a:ext uri="{0D108BD9-81ED-4DB2-BD59-A6C34878D82A}">
                    <a16:rowId xmlns:a16="http://schemas.microsoft.com/office/drawing/2014/main" val="10000"/>
                  </a:ext>
                </a:extLst>
              </a:tr>
              <a:tr h="383540">
                <a:tc>
                  <a:txBody>
                    <a:bodyPr/>
                    <a:lstStyle/>
                    <a:p>
                      <a:pPr>
                        <a:buNone/>
                      </a:pPr>
                      <a:r>
                        <a:rPr lang="en-US" altLang="zh-CN" b="0"/>
                        <a:t>pyruvate  acetyl-CoA</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1"/>
                  </a:ext>
                </a:extLst>
              </a:tr>
              <a:tr h="383540">
                <a:tc>
                  <a:txBody>
                    <a:bodyPr/>
                    <a:lstStyle/>
                    <a:p>
                      <a:pPr>
                        <a:buNone/>
                      </a:pPr>
                      <a:r>
                        <a:rPr lang="en-US" altLang="zh-CN" b="0"/>
                        <a:t>isocitrate  a-ketoglutarate</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2"/>
                  </a:ext>
                </a:extLst>
              </a:tr>
              <a:tr h="383540">
                <a:tc>
                  <a:txBody>
                    <a:bodyPr/>
                    <a:lstStyle/>
                    <a:p>
                      <a:pPr>
                        <a:buNone/>
                      </a:pPr>
                      <a:r>
                        <a:rPr lang="en-US" altLang="zh-CN" b="0"/>
                        <a:t>a-ketoglutarate  succinyl-CoA</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3"/>
                  </a:ext>
                </a:extLst>
              </a:tr>
              <a:tr h="383540">
                <a:tc>
                  <a:txBody>
                    <a:bodyPr/>
                    <a:lstStyle/>
                    <a:p>
                      <a:pPr>
                        <a:buNone/>
                      </a:pPr>
                      <a:r>
                        <a:rPr lang="en-US" altLang="zh-CN" b="0"/>
                        <a:t>succinyl-CoA  succinate</a:t>
                      </a:r>
                    </a:p>
                  </a:txBody>
                  <a:tcPr/>
                </a:tc>
                <a:tc>
                  <a:txBody>
                    <a:bodyPr/>
                    <a:lstStyle/>
                    <a:p>
                      <a:pPr>
                        <a:buNone/>
                      </a:pPr>
                      <a:endParaRPr lang="zh-CN" altLang="en-US" b="0"/>
                    </a:p>
                  </a:txBody>
                  <a:tcPr/>
                </a:tc>
                <a:tc>
                  <a:txBody>
                    <a:bodyPr/>
                    <a:lstStyle/>
                    <a:p>
                      <a:pPr>
                        <a:buNone/>
                      </a:pPr>
                      <a:r>
                        <a:rPr lang="en-US" altLang="zh-CN" b="0"/>
                        <a:t>1A/GTP</a:t>
                      </a:r>
                    </a:p>
                  </a:txBody>
                  <a:tcPr/>
                </a:tc>
                <a:extLst>
                  <a:ext uri="{0D108BD9-81ED-4DB2-BD59-A6C34878D82A}">
                    <a16:rowId xmlns:a16="http://schemas.microsoft.com/office/drawing/2014/main" val="10004"/>
                  </a:ext>
                </a:extLst>
              </a:tr>
              <a:tr h="383540">
                <a:tc>
                  <a:txBody>
                    <a:bodyPr/>
                    <a:lstStyle/>
                    <a:p>
                      <a:pPr>
                        <a:buNone/>
                      </a:pPr>
                      <a:r>
                        <a:rPr lang="en-US" altLang="zh-CN" b="0"/>
                        <a:t>succinate  fumarate</a:t>
                      </a:r>
                    </a:p>
                  </a:txBody>
                  <a:tcPr/>
                </a:tc>
                <a:tc>
                  <a:txBody>
                    <a:bodyPr/>
                    <a:lstStyle/>
                    <a:p>
                      <a:pPr>
                        <a:buNone/>
                      </a:pPr>
                      <a:r>
                        <a:rPr lang="en-US" altLang="zh-CN" b="0"/>
                        <a:t>1FADH2</a:t>
                      </a:r>
                    </a:p>
                  </a:txBody>
                  <a:tcPr/>
                </a:tc>
                <a:tc>
                  <a:txBody>
                    <a:bodyPr/>
                    <a:lstStyle/>
                    <a:p>
                      <a:pPr>
                        <a:buNone/>
                      </a:pPr>
                      <a:endParaRPr lang="zh-CN" altLang="en-US" b="0"/>
                    </a:p>
                  </a:txBody>
                  <a:tcPr/>
                </a:tc>
                <a:extLst>
                  <a:ext uri="{0D108BD9-81ED-4DB2-BD59-A6C34878D82A}">
                    <a16:rowId xmlns:a16="http://schemas.microsoft.com/office/drawing/2014/main" val="10005"/>
                  </a:ext>
                </a:extLst>
              </a:tr>
              <a:tr h="383540">
                <a:tc>
                  <a:txBody>
                    <a:bodyPr/>
                    <a:lstStyle/>
                    <a:p>
                      <a:pPr>
                        <a:buNone/>
                      </a:pPr>
                      <a:r>
                        <a:rPr lang="en-US" altLang="zh-CN" b="0"/>
                        <a:t>malate  oxaloacetate</a:t>
                      </a:r>
                    </a:p>
                  </a:txBody>
                  <a:tcPr/>
                </a:tc>
                <a:tc>
                  <a:txBody>
                    <a:bodyPr/>
                    <a:lstStyle/>
                    <a:p>
                      <a:pPr>
                        <a:buNone/>
                      </a:pPr>
                      <a:r>
                        <a:rPr lang="en-US" altLang="zh-CN" b="0"/>
                        <a:t>1NADH</a:t>
                      </a:r>
                    </a:p>
                  </a:txBody>
                  <a:tcPr/>
                </a:tc>
                <a:tc>
                  <a:txBody>
                    <a:bodyPr/>
                    <a:lstStyle/>
                    <a:p>
                      <a:pPr>
                        <a:buNone/>
                      </a:pPr>
                      <a:endParaRPr lang="zh-CN" altLang="en-US" b="0"/>
                    </a:p>
                  </a:txBody>
                  <a:tcPr/>
                </a:tc>
                <a:extLst>
                  <a:ext uri="{0D108BD9-81ED-4DB2-BD59-A6C34878D82A}">
                    <a16:rowId xmlns:a16="http://schemas.microsoft.com/office/drawing/2014/main" val="10006"/>
                  </a:ext>
                </a:extLst>
              </a:tr>
              <a:tr h="383540">
                <a:tc>
                  <a:txBody>
                    <a:bodyPr/>
                    <a:lstStyle/>
                    <a:p>
                      <a:pPr>
                        <a:buNone/>
                      </a:pPr>
                      <a:r>
                        <a:rPr lang="en-US" altLang="zh-CN" b="0" dirty="0"/>
                        <a:t>TOTAL</a:t>
                      </a:r>
                    </a:p>
                  </a:txBody>
                  <a:tcPr/>
                </a:tc>
                <a:tc>
                  <a:txBody>
                    <a:bodyPr/>
                    <a:lstStyle/>
                    <a:p>
                      <a:pPr>
                        <a:buNone/>
                      </a:pPr>
                      <a:r>
                        <a:rPr lang="en-US" altLang="zh-CN" b="0"/>
                        <a:t>4NADH + 1FADH2</a:t>
                      </a:r>
                    </a:p>
                  </a:txBody>
                  <a:tcPr/>
                </a:tc>
                <a:tc>
                  <a:txBody>
                    <a:bodyPr/>
                    <a:lstStyle/>
                    <a:p>
                      <a:pPr>
                        <a:buNone/>
                      </a:pPr>
                      <a:endParaRPr lang="zh-CN" altLang="en-US" b="0" dirty="0"/>
                    </a:p>
                  </a:txBody>
                  <a:tcPr/>
                </a:tc>
                <a:extLst>
                  <a:ext uri="{0D108BD9-81ED-4DB2-BD59-A6C34878D82A}">
                    <a16:rowId xmlns:a16="http://schemas.microsoft.com/office/drawing/2014/main" val="10007"/>
                  </a:ext>
                </a:extLst>
              </a:tr>
            </a:tbl>
          </a:graphicData>
        </a:graphic>
      </p:graphicFrame>
      <p:sp>
        <p:nvSpPr>
          <p:cNvPr id="9" name="操作按钮: 后退或上一个 8">
            <a:hlinkClick r:id="rId5" action="ppaction://hlinksldjump" highlightClick="1"/>
            <a:extLst>
              <a:ext uri="{FF2B5EF4-FFF2-40B4-BE49-F238E27FC236}">
                <a16:creationId xmlns:a16="http://schemas.microsoft.com/office/drawing/2014/main" id="{336A016D-2139-9845-8674-52A5BFDE6EFB}"/>
              </a:ext>
            </a:extLst>
          </p:cNvPr>
          <p:cNvSpPr/>
          <p:nvPr/>
        </p:nvSpPr>
        <p:spPr>
          <a:xfrm>
            <a:off x="143023"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706283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31</a:t>
            </a:fld>
            <a:endParaRPr kumimoji="1" lang="zh-CN" altLang="en-US"/>
          </a:p>
        </p:txBody>
      </p:sp>
      <p:sp>
        <p:nvSpPr>
          <p:cNvPr id="3" name="文本框 2"/>
          <p:cNvSpPr txBox="1"/>
          <p:nvPr/>
        </p:nvSpPr>
        <p:spPr>
          <a:xfrm>
            <a:off x="4819700" y="-24384"/>
            <a:ext cx="25527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Fermentation</a:t>
            </a:r>
          </a:p>
        </p:txBody>
      </p:sp>
      <p:pic>
        <p:nvPicPr>
          <p:cNvPr id="4" name="图片 3"/>
          <p:cNvPicPr>
            <a:picLocks noChangeAspect="1"/>
          </p:cNvPicPr>
          <p:nvPr/>
        </p:nvPicPr>
        <p:blipFill>
          <a:blip r:embed="rId3"/>
          <a:srcRect l="5948" r="7533"/>
          <a:stretch>
            <a:fillRect/>
          </a:stretch>
        </p:blipFill>
        <p:spPr>
          <a:xfrm>
            <a:off x="998855" y="2820035"/>
            <a:ext cx="3362325" cy="1562100"/>
          </a:xfrm>
          <a:prstGeom prst="rect">
            <a:avLst/>
          </a:prstGeom>
        </p:spPr>
      </p:pic>
      <p:pic>
        <p:nvPicPr>
          <p:cNvPr id="5" name="图片 4"/>
          <p:cNvPicPr>
            <a:picLocks noChangeAspect="1"/>
          </p:cNvPicPr>
          <p:nvPr/>
        </p:nvPicPr>
        <p:blipFill>
          <a:blip r:embed="rId4"/>
          <a:stretch>
            <a:fillRect/>
          </a:stretch>
        </p:blipFill>
        <p:spPr>
          <a:xfrm>
            <a:off x="177800" y="5070475"/>
            <a:ext cx="5003800" cy="1651000"/>
          </a:xfrm>
          <a:prstGeom prst="rect">
            <a:avLst/>
          </a:prstGeom>
        </p:spPr>
      </p:pic>
      <p:sp>
        <p:nvSpPr>
          <p:cNvPr id="6" name="文本框 5"/>
          <p:cNvSpPr txBox="1"/>
          <p:nvPr/>
        </p:nvSpPr>
        <p:spPr>
          <a:xfrm>
            <a:off x="590550" y="559435"/>
            <a:ext cx="11010900" cy="1938020"/>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Under anaerobic condition, NADH generated from glycolysis maybe unable to be oxidized through the electron transfer chain. The lack of NAD+ would block the pathway, so our body passes the electrons to glycolysis products to regenerate NAD+. In such way, there're no net change of NAD+ number while two ATPs are generated through glycolysis.</a:t>
            </a:r>
          </a:p>
        </p:txBody>
      </p:sp>
      <p:sp>
        <p:nvSpPr>
          <p:cNvPr id="8" name="文本框 7">
            <a:hlinkClick r:id="rId5" action="ppaction://hlinksldjump"/>
          </p:cNvPr>
          <p:cNvSpPr txBox="1"/>
          <p:nvPr/>
        </p:nvSpPr>
        <p:spPr>
          <a:xfrm>
            <a:off x="5273675" y="3562350"/>
            <a:ext cx="5050155" cy="460375"/>
          </a:xfrm>
          <a:prstGeom prst="rect">
            <a:avLst/>
          </a:prstGeom>
          <a:noFill/>
          <a:ln>
            <a:solidFill>
              <a:schemeClr val="accent5"/>
            </a:solidFill>
          </a:ln>
        </p:spPr>
        <p:txBody>
          <a:bodyPr wrap="non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Lactic</a:t>
            </a:r>
            <a:r>
              <a:rPr kumimoji="1" lang="en-US" altLang="zh-CN" sz="2400" b="1" dirty="0">
                <a:latin typeface="Times New Roman" panose="02020503050405090304" pitchFamily="18" charset="0"/>
                <a:cs typeface="Times New Roman" panose="02020503050405090304" pitchFamily="18" charset="0"/>
              </a:rPr>
              <a:t> fermentation exists in animals.</a:t>
            </a:r>
          </a:p>
        </p:txBody>
      </p:sp>
      <p:sp>
        <p:nvSpPr>
          <p:cNvPr id="9" name="文本框 8"/>
          <p:cNvSpPr txBox="1"/>
          <p:nvPr/>
        </p:nvSpPr>
        <p:spPr>
          <a:xfrm>
            <a:off x="5529580" y="5584190"/>
            <a:ext cx="6269990" cy="829945"/>
          </a:xfrm>
          <a:prstGeom prst="rect">
            <a:avLst/>
          </a:prstGeom>
          <a:noFill/>
          <a:ln>
            <a:solidFill>
              <a:schemeClr val="accent5"/>
            </a:solidFill>
          </a:ln>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Ethanol</a:t>
            </a:r>
            <a:r>
              <a:rPr kumimoji="1" lang="en-US" altLang="zh-CN" sz="2400" b="1" dirty="0">
                <a:latin typeface="Times New Roman" panose="02020503050405090304" pitchFamily="18" charset="0"/>
                <a:cs typeface="Times New Roman" panose="02020503050405090304" pitchFamily="18" charset="0"/>
              </a:rPr>
              <a:t> </a:t>
            </a:r>
            <a:r>
              <a:rPr kumimoji="1" lang="en-US" altLang="zh-CN" sz="2400" b="1" dirty="0">
                <a:latin typeface="Times New Roman" panose="02020503050405090304" pitchFamily="18" charset="0"/>
                <a:cs typeface="Times New Roman" panose="02020503050405090304" pitchFamily="18" charset="0"/>
                <a:hlinkClick r:id="rId6" action="ppaction://hlinksldjump"/>
              </a:rPr>
              <a:t>fermentation</a:t>
            </a:r>
            <a:r>
              <a:rPr kumimoji="1" lang="en-US" altLang="zh-CN" sz="2400" b="1" dirty="0">
                <a:latin typeface="Times New Roman" panose="02020503050405090304" pitchFamily="18" charset="0"/>
                <a:cs typeface="Times New Roman" panose="02020503050405090304" pitchFamily="18" charset="0"/>
              </a:rPr>
              <a:t> exists in plants, yeasts and some other microorganisms.</a:t>
            </a:r>
          </a:p>
        </p:txBody>
      </p:sp>
      <p:sp>
        <p:nvSpPr>
          <p:cNvPr id="10" name="操作按钮: 后退或上一个 9">
            <a:hlinkClick r:id="rId7" action="ppaction://hlinksldjump" highlightClick="1"/>
            <a:extLst>
              <a:ext uri="{FF2B5EF4-FFF2-40B4-BE49-F238E27FC236}">
                <a16:creationId xmlns:a16="http://schemas.microsoft.com/office/drawing/2014/main" id="{E2BDFCAE-6288-5C4B-9782-7D252E702926}"/>
              </a:ext>
            </a:extLst>
          </p:cNvPr>
          <p:cNvSpPr/>
          <p:nvPr/>
        </p:nvSpPr>
        <p:spPr>
          <a:xfrm>
            <a:off x="177800" y="379618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83594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32</a:t>
            </a:fld>
            <a:endParaRPr kumimoji="1" lang="zh-CN" altLang="en-US"/>
          </a:p>
        </p:txBody>
      </p:sp>
      <p:sp>
        <p:nvSpPr>
          <p:cNvPr id="7" name="文本框 6"/>
          <p:cNvSpPr txBox="1"/>
          <p:nvPr/>
        </p:nvSpPr>
        <p:spPr>
          <a:xfrm>
            <a:off x="73025" y="2347595"/>
            <a:ext cx="11729085" cy="4523105"/>
          </a:xfrm>
          <a:prstGeom prst="rect">
            <a:avLst/>
          </a:prstGeom>
          <a:noFill/>
        </p:spPr>
        <p:txBody>
          <a:bodyPr wrap="square" rtlCol="0">
            <a:spAutoFit/>
          </a:bodyPr>
          <a:lstStyle/>
          <a:p>
            <a:pPr algn="l"/>
            <a:r>
              <a:rPr kumimoji="1" lang="en-US" altLang="zh-CN" sz="2400" b="1" dirty="0">
                <a:solidFill>
                  <a:srgbClr val="C00000"/>
                </a:solidFill>
                <a:latin typeface="Times New Roman" panose="02020503050405090304" pitchFamily="18" charset="0"/>
                <a:cs typeface="Times New Roman" panose="02020503050405090304" pitchFamily="18" charset="0"/>
              </a:rPr>
              <a:t>Reversible.</a:t>
            </a:r>
            <a:endParaRPr kumimoji="1" lang="en-US" altLang="zh-CN" sz="2400"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Usually in animal tissues, the electrons are directly passed to pyruvate and  lactates are generated as the reducing products under anaerobic conditions. </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Some tissues and cell types (such as erythrocytes, which has no mitochondria and thus cannot oxidize NADH) produce lactates even under aerobic conditions.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Lactate dehydrogenase has two forms, L form and M form. In most tissues like skeleton muscle and erythrocytes, the enzyme is in M form, catalyzing the reaction to the right. Generated lactates in this tissues can be carried through blood to liver, where the enzyme is in its L form and accelarates the reverse reaction to oxidize the lactates. </a:t>
            </a:r>
          </a:p>
        </p:txBody>
      </p:sp>
      <p:sp>
        <p:nvSpPr>
          <p:cNvPr id="4" name="文本框 3"/>
          <p:cNvSpPr txBox="1"/>
          <p:nvPr/>
        </p:nvSpPr>
        <p:spPr>
          <a:xfrm>
            <a:off x="4171047" y="-24384"/>
            <a:ext cx="3850005"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Lactate fermentation</a:t>
            </a:r>
          </a:p>
        </p:txBody>
      </p:sp>
      <p:pic>
        <p:nvPicPr>
          <p:cNvPr id="5" name="图片 4"/>
          <p:cNvPicPr>
            <a:picLocks noChangeAspect="1"/>
          </p:cNvPicPr>
          <p:nvPr/>
        </p:nvPicPr>
        <p:blipFill>
          <a:blip r:embed="rId3"/>
          <a:srcRect l="5948" r="7533"/>
          <a:stretch>
            <a:fillRect/>
          </a:stretch>
        </p:blipFill>
        <p:spPr>
          <a:xfrm>
            <a:off x="2534285" y="722630"/>
            <a:ext cx="4555490" cy="2116455"/>
          </a:xfrm>
          <a:prstGeom prst="rect">
            <a:avLst/>
          </a:prstGeom>
        </p:spPr>
      </p:pic>
      <p:pic>
        <p:nvPicPr>
          <p:cNvPr id="8" name="图片 7"/>
          <p:cNvPicPr>
            <a:picLocks noChangeAspect="1"/>
          </p:cNvPicPr>
          <p:nvPr/>
        </p:nvPicPr>
        <p:blipFill>
          <a:blip r:embed="rId4"/>
          <a:stretch>
            <a:fillRect/>
          </a:stretch>
        </p:blipFill>
        <p:spPr>
          <a:xfrm>
            <a:off x="7881620" y="722630"/>
            <a:ext cx="3669030" cy="2116455"/>
          </a:xfrm>
          <a:prstGeom prst="rect">
            <a:avLst/>
          </a:prstGeom>
        </p:spPr>
      </p:pic>
      <p:sp>
        <p:nvSpPr>
          <p:cNvPr id="9" name="操作按钮: 后退或上一个 8">
            <a:hlinkClick r:id="rId5" action="ppaction://hlinksldjump" highlightClick="1"/>
            <a:extLst>
              <a:ext uri="{FF2B5EF4-FFF2-40B4-BE49-F238E27FC236}">
                <a16:creationId xmlns:a16="http://schemas.microsoft.com/office/drawing/2014/main" id="{E2BDFCAE-6288-5C4B-9782-7D252E702926}"/>
              </a:ext>
            </a:extLst>
          </p:cNvPr>
          <p:cNvSpPr/>
          <p:nvPr/>
        </p:nvSpPr>
        <p:spPr>
          <a:xfrm>
            <a:off x="182780" y="10255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09256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33</a:t>
            </a:fld>
            <a:endParaRPr kumimoji="1" lang="zh-CN" altLang="en-US"/>
          </a:p>
        </p:txBody>
      </p:sp>
      <p:sp>
        <p:nvSpPr>
          <p:cNvPr id="4" name="文本框 3"/>
          <p:cNvSpPr txBox="1"/>
          <p:nvPr/>
        </p:nvSpPr>
        <p:spPr>
          <a:xfrm>
            <a:off x="4136440" y="-24384"/>
            <a:ext cx="391922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Ethanol fermentation</a:t>
            </a:r>
          </a:p>
        </p:txBody>
      </p:sp>
      <p:pic>
        <p:nvPicPr>
          <p:cNvPr id="5" name="图片 4"/>
          <p:cNvPicPr>
            <a:picLocks noChangeAspect="1"/>
          </p:cNvPicPr>
          <p:nvPr/>
        </p:nvPicPr>
        <p:blipFill>
          <a:blip r:embed="rId3"/>
          <a:stretch>
            <a:fillRect/>
          </a:stretch>
        </p:blipFill>
        <p:spPr>
          <a:xfrm>
            <a:off x="190500" y="559435"/>
            <a:ext cx="5362575" cy="1769745"/>
          </a:xfrm>
          <a:prstGeom prst="rect">
            <a:avLst/>
          </a:prstGeom>
        </p:spPr>
      </p:pic>
      <p:sp>
        <p:nvSpPr>
          <p:cNvPr id="3" name="文本框 2"/>
          <p:cNvSpPr txBox="1"/>
          <p:nvPr/>
        </p:nvSpPr>
        <p:spPr>
          <a:xfrm>
            <a:off x="5723890" y="771525"/>
            <a:ext cx="6291580" cy="584644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Ethanol fermentation includes two reactions, a </a:t>
            </a:r>
            <a:r>
              <a:rPr kumimoji="1" lang="en-US" altLang="zh-CN" sz="2200" b="1" dirty="0">
                <a:solidFill>
                  <a:srgbClr val="C00000"/>
                </a:solidFill>
                <a:latin typeface="Times New Roman" panose="02020503050405090304" pitchFamily="18" charset="0"/>
                <a:cs typeface="Times New Roman" panose="02020503050405090304" pitchFamily="18" charset="0"/>
              </a:rPr>
              <a:t>decarboxylation</a:t>
            </a:r>
            <a:r>
              <a:rPr kumimoji="1" lang="en-US" altLang="zh-CN" sz="2200" b="1" dirty="0">
                <a:latin typeface="Times New Roman" panose="02020503050405090304" pitchFamily="18" charset="0"/>
                <a:cs typeface="Times New Roman" panose="02020503050405090304" pitchFamily="18" charset="0"/>
              </a:rPr>
              <a:t> step and a </a:t>
            </a:r>
            <a:r>
              <a:rPr kumimoji="1" lang="en-US" altLang="zh-CN" sz="2200" b="1" dirty="0">
                <a:solidFill>
                  <a:srgbClr val="C00000"/>
                </a:solidFill>
                <a:latin typeface="Times New Roman" panose="02020503050405090304" pitchFamily="18" charset="0"/>
                <a:cs typeface="Times New Roman" panose="02020503050405090304" pitchFamily="18" charset="0"/>
              </a:rPr>
              <a:t>reduction</a:t>
            </a:r>
            <a:r>
              <a:rPr kumimoji="1" lang="en-US" altLang="zh-CN" sz="2200" b="1" dirty="0">
                <a:latin typeface="Times New Roman" panose="02020503050405090304" pitchFamily="18" charset="0"/>
                <a:cs typeface="Times New Roman" panose="02020503050405090304" pitchFamily="18" charset="0"/>
              </a:rPr>
              <a:t> reaction.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The first step is a simple decarboxylation involcing no net oxidation of pyruvate catalyzed by pyruvate decarboxylase, generating acetaldehyde as well as releases a CO2. The enzyme is absent in vertebrate tissues and the organisms that carry lactate fermentation.</a:t>
            </a:r>
          </a:p>
          <a:p>
            <a:pPr algn="l"/>
            <a:endParaRPr kumimoji="1" lang="en-US" altLang="zh-CN" sz="2200" b="1" dirty="0">
              <a:latin typeface="Times New Roman" panose="02020503050405090304" pitchFamily="18" charset="0"/>
              <a:cs typeface="Times New Roman" panose="02020503050405090304" pitchFamily="18" charset="0"/>
            </a:endParaRPr>
          </a:p>
          <a:p>
            <a:pPr algn="l"/>
            <a:r>
              <a:rPr kumimoji="1" lang="en-US" altLang="zh-CN" sz="2200" b="1" dirty="0">
                <a:latin typeface="Times New Roman" panose="02020503050405090304" pitchFamily="18" charset="0"/>
                <a:cs typeface="Times New Roman" panose="02020503050405090304" pitchFamily="18" charset="0"/>
              </a:rPr>
              <a:t>In the second step, the electrons of NADH is transferred to acetaldehyde to generate ethanol, catalyzed by alcohol dehydrogenase, which also exists in many organisms which do not carry ethanol fermentation but metabolize ethnol. However, in this organisms the reaction proceeds to the left.</a:t>
            </a:r>
          </a:p>
        </p:txBody>
      </p:sp>
      <p:pic>
        <p:nvPicPr>
          <p:cNvPr id="7" name="图片 6"/>
          <p:cNvPicPr>
            <a:picLocks noChangeAspect="1"/>
          </p:cNvPicPr>
          <p:nvPr/>
        </p:nvPicPr>
        <p:blipFill>
          <a:blip r:embed="rId4"/>
          <a:stretch>
            <a:fillRect/>
          </a:stretch>
        </p:blipFill>
        <p:spPr>
          <a:xfrm>
            <a:off x="688340" y="2329180"/>
            <a:ext cx="4162425" cy="4288790"/>
          </a:xfrm>
          <a:prstGeom prst="rect">
            <a:avLst/>
          </a:prstGeom>
        </p:spPr>
      </p:pic>
      <p:sp>
        <p:nvSpPr>
          <p:cNvPr id="8" name="操作按钮: 后退或上一个 7">
            <a:hlinkClick r:id="rId5" action="ppaction://hlinksldjump" highlightClick="1"/>
            <a:extLst>
              <a:ext uri="{FF2B5EF4-FFF2-40B4-BE49-F238E27FC236}">
                <a16:creationId xmlns:a16="http://schemas.microsoft.com/office/drawing/2014/main" id="{E2BDFCAE-6288-5C4B-9782-7D252E702926}"/>
              </a:ext>
            </a:extLst>
          </p:cNvPr>
          <p:cNvSpPr/>
          <p:nvPr/>
        </p:nvSpPr>
        <p:spPr>
          <a:xfrm>
            <a:off x="73238"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217772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34</a:t>
            </a:fld>
            <a:endParaRPr kumimoji="1" lang="zh-CN" altLang="en-US"/>
          </a:p>
        </p:txBody>
      </p:sp>
      <p:sp>
        <p:nvSpPr>
          <p:cNvPr id="3" name="文本框 2"/>
          <p:cNvSpPr txBox="1"/>
          <p:nvPr/>
        </p:nvSpPr>
        <p:spPr>
          <a:xfrm>
            <a:off x="3599230" y="-24384"/>
            <a:ext cx="499237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Pentose phosphate pathway</a:t>
            </a:r>
          </a:p>
        </p:txBody>
      </p:sp>
      <p:pic>
        <p:nvPicPr>
          <p:cNvPr id="4" name="图片 3"/>
          <p:cNvPicPr>
            <a:picLocks noChangeAspect="1"/>
          </p:cNvPicPr>
          <p:nvPr/>
        </p:nvPicPr>
        <p:blipFill rotWithShape="1">
          <a:blip r:embed="rId3"/>
          <a:srcRect t="9757"/>
          <a:stretch/>
        </p:blipFill>
        <p:spPr>
          <a:xfrm>
            <a:off x="-8255" y="1272208"/>
            <a:ext cx="5486400" cy="4836491"/>
          </a:xfrm>
          <a:prstGeom prst="rect">
            <a:avLst/>
          </a:prstGeom>
        </p:spPr>
      </p:pic>
      <p:sp>
        <p:nvSpPr>
          <p:cNvPr id="5" name="文本框 4"/>
          <p:cNvSpPr txBox="1"/>
          <p:nvPr/>
        </p:nvSpPr>
        <p:spPr>
          <a:xfrm>
            <a:off x="5380990" y="559435"/>
            <a:ext cx="6650355" cy="62471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Pentose phosphate pathway is a fate of glucose-6-phosphate which gyields specialized products needed for cell growth.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Rapidly dividing cells, such as thosu of bone marrow, skin, and intestinal mucosa, and those of tumors, use pentose 5-phosphate to make RNA, DNA and coenzymes such as ATP, NADH.</a:t>
            </a:r>
          </a:p>
          <a:p>
            <a:pPr algn="l"/>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NADPH generated in this pathway is needed for some other tissues for reductive biosynthesis or to counter the damaging effects of oxygen radicals.</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There're two different types of pentose occurring in nature, the oxidative one and the reductive one, the former exists in most animal tissues and the latter occurs in plant tissues and is crucial to the photosynthetic assimilation of CO2.</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Oxidative pentose phosphate pathway is divided into oxidative phase and nonoxidative phase .</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82779"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文本框 6">
            <a:hlinkClick r:id="rId5" action="ppaction://hlinksldjump"/>
            <a:extLst>
              <a:ext uri="{FF2B5EF4-FFF2-40B4-BE49-F238E27FC236}">
                <a16:creationId xmlns:a16="http://schemas.microsoft.com/office/drawing/2014/main" id="{5A0254D8-D4BF-5F47-B2B5-642BC2E2E8A7}"/>
              </a:ext>
            </a:extLst>
          </p:cNvPr>
          <p:cNvSpPr txBox="1"/>
          <p:nvPr/>
        </p:nvSpPr>
        <p:spPr>
          <a:xfrm>
            <a:off x="42507" y="687433"/>
            <a:ext cx="1510747" cy="584775"/>
          </a:xfrm>
          <a:prstGeom prst="rect">
            <a:avLst/>
          </a:prstGeom>
          <a:noFill/>
          <a:ln>
            <a:solidFill>
              <a:schemeClr val="accent5"/>
            </a:solidFill>
          </a:ln>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Nonoxidative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
        <p:nvSpPr>
          <p:cNvPr id="8" name="文本框 7">
            <a:hlinkClick r:id="rId6" action="ppaction://hlinksldjump"/>
            <a:extLst>
              <a:ext uri="{FF2B5EF4-FFF2-40B4-BE49-F238E27FC236}">
                <a16:creationId xmlns:a16="http://schemas.microsoft.com/office/drawing/2014/main" id="{366C7D8E-ECDC-7043-805C-B8C515156C14}"/>
              </a:ext>
            </a:extLst>
          </p:cNvPr>
          <p:cNvSpPr txBox="1"/>
          <p:nvPr/>
        </p:nvSpPr>
        <p:spPr>
          <a:xfrm>
            <a:off x="1553254" y="687433"/>
            <a:ext cx="1510747" cy="584775"/>
          </a:xfrm>
          <a:prstGeom prst="rect">
            <a:avLst/>
          </a:prstGeom>
          <a:noFill/>
          <a:ln>
            <a:solidFill>
              <a:schemeClr val="accent5"/>
            </a:solidFill>
          </a:ln>
        </p:spPr>
        <p:txBody>
          <a:bodyPr wrap="square" rtlCol="0">
            <a:spAutoFit/>
          </a:bodyPr>
          <a:lstStyle/>
          <a:p>
            <a:pPr algn="ctr"/>
            <a:r>
              <a:rPr kumimoji="1" lang="en-US" altLang="zh-CN" sz="1600" b="1" dirty="0">
                <a:solidFill>
                  <a:srgbClr val="0070C0"/>
                </a:solidFill>
                <a:latin typeface="Times New Roman" panose="02020503050405090304" pitchFamily="18" charset="0"/>
                <a:cs typeface="Times New Roman" panose="02020503050405090304" pitchFamily="18" charset="0"/>
              </a:rPr>
              <a:t>Oxidative phase</a:t>
            </a:r>
            <a:endParaRPr kumimoji="1" lang="zh-CN" altLang="en-US" sz="1600" b="1" dirty="0">
              <a:solidFill>
                <a:srgbClr val="0070C0"/>
              </a:solidFill>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1533554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35</a:t>
            </a:fld>
            <a:endParaRPr kumimoji="1" lang="zh-CN" altLang="en-US"/>
          </a:p>
        </p:txBody>
      </p:sp>
      <p:sp>
        <p:nvSpPr>
          <p:cNvPr id="3" name="文本框 2"/>
          <p:cNvSpPr txBox="1"/>
          <p:nvPr/>
        </p:nvSpPr>
        <p:spPr>
          <a:xfrm>
            <a:off x="4609515" y="-24384"/>
            <a:ext cx="29718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Oxidative phase</a:t>
            </a:r>
          </a:p>
        </p:txBody>
      </p:sp>
      <p:pic>
        <p:nvPicPr>
          <p:cNvPr id="5" name="图片 4"/>
          <p:cNvPicPr>
            <a:picLocks noChangeAspect="1"/>
          </p:cNvPicPr>
          <p:nvPr/>
        </p:nvPicPr>
        <p:blipFill>
          <a:blip r:embed="rId3"/>
          <a:srcRect l="6562" r="1299" b="60204"/>
          <a:stretch>
            <a:fillRect/>
          </a:stretch>
        </p:blipFill>
        <p:spPr>
          <a:xfrm>
            <a:off x="-6985" y="1799590"/>
            <a:ext cx="2974340" cy="4349750"/>
          </a:xfrm>
          <a:prstGeom prst="rect">
            <a:avLst/>
          </a:prstGeom>
        </p:spPr>
      </p:pic>
      <p:pic>
        <p:nvPicPr>
          <p:cNvPr id="6" name="图片 5"/>
          <p:cNvPicPr>
            <a:picLocks noChangeAspect="1"/>
          </p:cNvPicPr>
          <p:nvPr/>
        </p:nvPicPr>
        <p:blipFill>
          <a:blip r:embed="rId3"/>
          <a:srcRect t="45102"/>
          <a:stretch>
            <a:fillRect/>
          </a:stretch>
        </p:blipFill>
        <p:spPr>
          <a:xfrm>
            <a:off x="3159760" y="783590"/>
            <a:ext cx="3194685" cy="5937885"/>
          </a:xfrm>
          <a:prstGeom prst="rect">
            <a:avLst/>
          </a:prstGeom>
        </p:spPr>
      </p:pic>
      <p:cxnSp>
        <p:nvCxnSpPr>
          <p:cNvPr id="7" name="直接箭头连接符 6"/>
          <p:cNvCxnSpPr/>
          <p:nvPr/>
        </p:nvCxnSpPr>
        <p:spPr>
          <a:xfrm flipV="1">
            <a:off x="2475230" y="1638300"/>
            <a:ext cx="1497965" cy="359219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475230" y="3354070"/>
            <a:ext cx="684530" cy="306705"/>
          </a:xfrm>
          <a:prstGeom prst="rect">
            <a:avLst/>
          </a:prstGeom>
          <a:noFill/>
        </p:spPr>
        <p:txBody>
          <a:bodyPr wrap="none" rtlCol="0">
            <a:spAutoFit/>
          </a:bodyPr>
          <a:lstStyle/>
          <a:p>
            <a:pPr algn="l"/>
            <a:r>
              <a:rPr kumimoji="1" lang="en-US" altLang="zh-CN" sz="1400" b="1" dirty="0">
                <a:solidFill>
                  <a:srgbClr val="00B0F0"/>
                </a:solidFill>
                <a:latin typeface="+mn-ea"/>
                <a:cs typeface="+mn-ea"/>
              </a:rPr>
              <a:t>lactose</a:t>
            </a:r>
          </a:p>
        </p:txBody>
      </p:sp>
      <p:sp>
        <p:nvSpPr>
          <p:cNvPr id="10" name="文本框 9"/>
          <p:cNvSpPr txBox="1"/>
          <p:nvPr/>
        </p:nvSpPr>
        <p:spPr>
          <a:xfrm>
            <a:off x="3159760" y="3506470"/>
            <a:ext cx="617220" cy="306705"/>
          </a:xfrm>
          <a:prstGeom prst="rect">
            <a:avLst/>
          </a:prstGeom>
          <a:noFill/>
        </p:spPr>
        <p:txBody>
          <a:bodyPr wrap="none" rtlCol="0">
            <a:spAutoFit/>
          </a:bodyPr>
          <a:lstStyle/>
          <a:p>
            <a:pPr algn="l"/>
            <a:r>
              <a:rPr kumimoji="1" lang="en-US" altLang="zh-CN" sz="1400" b="1" dirty="0">
                <a:solidFill>
                  <a:schemeClr val="tx1"/>
                </a:solidFill>
                <a:latin typeface="+mn-ea"/>
                <a:cs typeface="+mn-ea"/>
              </a:rPr>
              <a:t>Mg2+</a:t>
            </a:r>
          </a:p>
        </p:txBody>
      </p:sp>
      <p:pic>
        <p:nvPicPr>
          <p:cNvPr id="12" name="图片 11"/>
          <p:cNvPicPr>
            <a:picLocks noChangeAspect="1"/>
          </p:cNvPicPr>
          <p:nvPr/>
        </p:nvPicPr>
        <p:blipFill>
          <a:blip r:embed="rId4"/>
          <a:srcRect b="60008"/>
          <a:stretch>
            <a:fillRect/>
          </a:stretch>
        </p:blipFill>
        <p:spPr>
          <a:xfrm>
            <a:off x="5892800" y="2162175"/>
            <a:ext cx="6123305" cy="701040"/>
          </a:xfrm>
          <a:prstGeom prst="rect">
            <a:avLst/>
          </a:prstGeom>
        </p:spPr>
      </p:pic>
      <p:sp>
        <p:nvSpPr>
          <p:cNvPr id="13" name="文本框 12"/>
          <p:cNvSpPr txBox="1"/>
          <p:nvPr/>
        </p:nvSpPr>
        <p:spPr>
          <a:xfrm>
            <a:off x="6130290" y="4061460"/>
            <a:ext cx="5885815" cy="1938020"/>
          </a:xfrm>
          <a:prstGeom prst="rect">
            <a:avLst/>
          </a:prstGeom>
          <a:noFill/>
        </p:spPr>
        <p:txBody>
          <a:bodyPr wrap="square" rtlCol="0">
            <a:spAutoFit/>
          </a:bodyPr>
          <a:lstStyle/>
          <a:p>
            <a:pPr algn="l">
              <a:lnSpc>
                <a:spcPct val="150000"/>
              </a:lnSpc>
            </a:pPr>
            <a:r>
              <a:rPr kumimoji="1" lang="en-US" altLang="zh-CN" sz="2000" b="1" dirty="0">
                <a:latin typeface="Times New Roman" panose="02020503050405090304" pitchFamily="18" charset="0"/>
                <a:cs typeface="Times New Roman" panose="02020503050405090304" pitchFamily="18" charset="0"/>
              </a:rPr>
              <a:t>The net result of the oxidative phase is the production of </a:t>
            </a:r>
            <a:r>
              <a:rPr kumimoji="1" lang="en-US" altLang="zh-CN" sz="2000" b="1" dirty="0">
                <a:solidFill>
                  <a:srgbClr val="C00000"/>
                </a:solidFill>
                <a:latin typeface="Times New Roman" panose="02020503050405090304" pitchFamily="18" charset="0"/>
                <a:cs typeface="Times New Roman" panose="02020503050405090304" pitchFamily="18" charset="0"/>
              </a:rPr>
              <a:t>NADPH</a:t>
            </a:r>
            <a:r>
              <a:rPr kumimoji="1" lang="en-US" altLang="zh-CN" sz="2000" b="1" dirty="0">
                <a:latin typeface="Times New Roman" panose="02020503050405090304" pitchFamily="18" charset="0"/>
                <a:cs typeface="Times New Roman" panose="02020503050405090304" pitchFamily="18" charset="0"/>
              </a:rPr>
              <a:t>, a reductant for biosynthetic reactions, and </a:t>
            </a:r>
            <a:r>
              <a:rPr kumimoji="1" lang="en-US" altLang="zh-CN" sz="2000" b="1" dirty="0">
                <a:solidFill>
                  <a:srgbClr val="C00000"/>
                </a:solidFill>
                <a:latin typeface="Times New Roman" panose="02020503050405090304" pitchFamily="18" charset="0"/>
                <a:cs typeface="Times New Roman" panose="02020503050405090304" pitchFamily="18" charset="0"/>
              </a:rPr>
              <a:t>ribose 5-phosphate</a:t>
            </a:r>
            <a:r>
              <a:rPr kumimoji="1" lang="en-US" altLang="zh-CN" sz="2000" b="1" dirty="0">
                <a:latin typeface="Times New Roman" panose="02020503050405090304" pitchFamily="18" charset="0"/>
                <a:cs typeface="Times New Roman" panose="02020503050405090304" pitchFamily="18" charset="0"/>
              </a:rPr>
              <a:t>, a precursor for nucleotide synthesis.</a:t>
            </a:r>
          </a:p>
        </p:txBody>
      </p:sp>
      <p:sp>
        <p:nvSpPr>
          <p:cNvPr id="14" name="文本框 13"/>
          <p:cNvSpPr txBox="1"/>
          <p:nvPr/>
        </p:nvSpPr>
        <p:spPr>
          <a:xfrm>
            <a:off x="6354445" y="1177925"/>
            <a:ext cx="5355590" cy="460375"/>
          </a:xfrm>
          <a:prstGeom prst="rect">
            <a:avLst/>
          </a:prstGeom>
          <a:noFill/>
        </p:spPr>
        <p:txBody>
          <a:bodyPr wrap="none" rtlCol="0">
            <a:spAutoFit/>
          </a:bodyPr>
          <a:lstStyle/>
          <a:p>
            <a:pPr algn="l"/>
            <a:r>
              <a:rPr kumimoji="1" lang="en-US" altLang="zh-CN" sz="2400" b="1" dirty="0">
                <a:latin typeface="Times New Roman" panose="02020503050405090304" pitchFamily="18" charset="0"/>
                <a:cs typeface="Times New Roman" panose="02020503050405090304" pitchFamily="18" charset="0"/>
              </a:rPr>
              <a:t>reaction equation of the oxidative phase</a:t>
            </a:r>
          </a:p>
        </p:txBody>
      </p:sp>
      <p:sp>
        <p:nvSpPr>
          <p:cNvPr id="15" name="操作按钮: 后退或上一个 14">
            <a:hlinkClick r:id="rId5" action="ppaction://hlinksldjump" highlightClick="1"/>
            <a:extLst>
              <a:ext uri="{FF2B5EF4-FFF2-40B4-BE49-F238E27FC236}">
                <a16:creationId xmlns:a16="http://schemas.microsoft.com/office/drawing/2014/main" id="{E2BDFCAE-6288-5C4B-9782-7D252E702926}"/>
              </a:ext>
            </a:extLst>
          </p:cNvPr>
          <p:cNvSpPr/>
          <p:nvPr/>
        </p:nvSpPr>
        <p:spPr>
          <a:xfrm>
            <a:off x="129771" y="614934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067280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36</a:t>
            </a:fld>
            <a:endParaRPr kumimoji="1" lang="zh-CN" altLang="en-US"/>
          </a:p>
        </p:txBody>
      </p:sp>
      <p:sp>
        <p:nvSpPr>
          <p:cNvPr id="3" name="文本框 2"/>
          <p:cNvSpPr txBox="1"/>
          <p:nvPr/>
        </p:nvSpPr>
        <p:spPr>
          <a:xfrm>
            <a:off x="4304715" y="-24384"/>
            <a:ext cx="3581400" cy="583565"/>
          </a:xfrm>
          <a:prstGeom prst="rect">
            <a:avLst/>
          </a:prstGeom>
          <a:noFill/>
        </p:spPr>
        <p:txBody>
          <a:bodyPr wrap="non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Nonoxidative phase</a:t>
            </a:r>
          </a:p>
        </p:txBody>
      </p:sp>
      <p:pic>
        <p:nvPicPr>
          <p:cNvPr id="5" name="图片 4"/>
          <p:cNvPicPr>
            <a:picLocks noChangeAspect="1"/>
          </p:cNvPicPr>
          <p:nvPr/>
        </p:nvPicPr>
        <p:blipFill>
          <a:blip r:embed="rId3"/>
          <a:srcRect l="1913" r="1777"/>
          <a:stretch>
            <a:fillRect/>
          </a:stretch>
        </p:blipFill>
        <p:spPr>
          <a:xfrm>
            <a:off x="1695450" y="644525"/>
            <a:ext cx="8801100" cy="3689985"/>
          </a:xfrm>
          <a:prstGeom prst="rect">
            <a:avLst/>
          </a:prstGeom>
        </p:spPr>
      </p:pic>
      <p:sp>
        <p:nvSpPr>
          <p:cNvPr id="7" name="文本框 6"/>
          <p:cNvSpPr txBox="1"/>
          <p:nvPr/>
        </p:nvSpPr>
        <p:spPr>
          <a:xfrm>
            <a:off x="309245" y="4495165"/>
            <a:ext cx="11571605" cy="230695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the rapidly dividing cells, ribulose is further converted to ribose for nucleic acid synthesis. In tissues that primarily needs NADPH, the pentose would go into the nonoxidative phase and is converted to six-carbon sugar phosphates after a series of rearrangements of the carbon skeletons.</a:t>
            </a:r>
          </a:p>
          <a:p>
            <a:pPr algn="l"/>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Many different sugar of different carbon numbers is generated in this phase.</a:t>
            </a:r>
          </a:p>
        </p:txBody>
      </p:sp>
      <p:sp>
        <p:nvSpPr>
          <p:cNvPr id="6" name="操作按钮: 后退或上一个 5">
            <a:hlinkClick r:id="rId4" action="ppaction://hlinksldjump" highlightClick="1"/>
            <a:extLst>
              <a:ext uri="{FF2B5EF4-FFF2-40B4-BE49-F238E27FC236}">
                <a16:creationId xmlns:a16="http://schemas.microsoft.com/office/drawing/2014/main" id="{E2BDFCAE-6288-5C4B-9782-7D252E702926}"/>
              </a:ext>
            </a:extLst>
          </p:cNvPr>
          <p:cNvSpPr/>
          <p:nvPr/>
        </p:nvSpPr>
        <p:spPr>
          <a:xfrm>
            <a:off x="156275" y="13722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81700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9F7E1E-8637-244F-909E-50EB4B0197A5}"/>
              </a:ext>
            </a:extLst>
          </p:cNvPr>
          <p:cNvPicPr>
            <a:picLocks noChangeAspect="1"/>
          </p:cNvPicPr>
          <p:nvPr/>
        </p:nvPicPr>
        <p:blipFill>
          <a:blip r:embed="rId3">
            <a:alphaModFix amt="31000"/>
          </a:blip>
          <a:stretch>
            <a:fillRect/>
          </a:stretch>
        </p:blipFill>
        <p:spPr>
          <a:xfrm>
            <a:off x="1972302" y="3582167"/>
            <a:ext cx="5791128" cy="2849603"/>
          </a:xfrm>
          <a:prstGeom prst="rect">
            <a:avLst/>
          </a:prstGeom>
        </p:spPr>
      </p:pic>
      <p:sp>
        <p:nvSpPr>
          <p:cNvPr id="4" name="文本框 3">
            <a:extLst>
              <a:ext uri="{FF2B5EF4-FFF2-40B4-BE49-F238E27FC236}">
                <a16:creationId xmlns:a16="http://schemas.microsoft.com/office/drawing/2014/main" id="{249E19D7-05FA-1B4E-9551-48D0AD26F0DA}"/>
              </a:ext>
            </a:extLst>
          </p:cNvPr>
          <p:cNvSpPr txBox="1"/>
          <p:nvPr/>
        </p:nvSpPr>
        <p:spPr>
          <a:xfrm>
            <a:off x="5618282" y="2365949"/>
            <a:ext cx="96693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FE4C36F-691B-6941-9F8D-6E76BF0A9D1D}"/>
              </a:ext>
            </a:extLst>
          </p:cNvPr>
          <p:cNvSpPr txBox="1"/>
          <p:nvPr/>
        </p:nvSpPr>
        <p:spPr>
          <a:xfrm>
            <a:off x="5166899" y="791987"/>
            <a:ext cx="185820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Pyruvate/lactate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EDA64EC-591B-1148-80E3-5938F7F5ABC1}"/>
              </a:ext>
            </a:extLst>
          </p:cNvPr>
          <p:cNvSpPr txBox="1"/>
          <p:nvPr/>
        </p:nvSpPr>
        <p:spPr>
          <a:xfrm>
            <a:off x="41961" y="-120052"/>
            <a:ext cx="12150039" cy="1077218"/>
          </a:xfrm>
          <a:prstGeom prst="rect">
            <a:avLst/>
          </a:prstGeom>
          <a:noFill/>
        </p:spPr>
        <p:txBody>
          <a:bodyPr wrap="square" rtlCol="0">
            <a:spAutoFit/>
          </a:bodyPr>
          <a:lstStyle/>
          <a:p>
            <a:pPr algn="ctr"/>
            <a:r>
              <a:rPr kumimoji="1" lang="en-US" altLang="zh-CN" sz="3200" b="1" dirty="0">
                <a:solidFill>
                  <a:srgbClr val="0070C0"/>
                </a:solidFill>
                <a:latin typeface="Times New Roman" panose="02020603050405020304" pitchFamily="18" charset="0"/>
                <a:cs typeface="Times New Roman" panose="02020603050405020304" pitchFamily="18" charset="0"/>
              </a:rPr>
              <a:t>The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of</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carbohydrate: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 </a:t>
            </a:r>
          </a:p>
          <a:p>
            <a:pPr algn="ct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Photosynthesis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and</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Glycogen</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3C625054-17C8-0C43-AD8B-FDC37A635898}"/>
              </a:ext>
            </a:extLst>
          </p:cNvPr>
          <p:cNvCxnSpPr>
            <a:cxnSpLocks/>
            <a:stCxn id="6" idx="2"/>
            <a:endCxn id="4" idx="0"/>
          </p:cNvCxnSpPr>
          <p:nvPr/>
        </p:nvCxnSpPr>
        <p:spPr>
          <a:xfrm>
            <a:off x="6096000" y="1161319"/>
            <a:ext cx="5748" cy="12046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312D3A7A-DA95-5342-9F91-0EEC0F0EB4B0}"/>
              </a:ext>
            </a:extLst>
          </p:cNvPr>
          <p:cNvPicPr>
            <a:picLocks noChangeAspect="1"/>
          </p:cNvPicPr>
          <p:nvPr/>
        </p:nvPicPr>
        <p:blipFill>
          <a:blip r:embed="rId4"/>
          <a:stretch>
            <a:fillRect/>
          </a:stretch>
        </p:blipFill>
        <p:spPr>
          <a:xfrm>
            <a:off x="5509222" y="2656429"/>
            <a:ext cx="1176429" cy="1004591"/>
          </a:xfrm>
          <a:prstGeom prst="rect">
            <a:avLst/>
          </a:prstGeom>
        </p:spPr>
      </p:pic>
      <p:sp>
        <p:nvSpPr>
          <p:cNvPr id="11" name="文本框 10">
            <a:hlinkClick r:id="rId5" action="ppaction://hlinksldjump"/>
            <a:extLst>
              <a:ext uri="{FF2B5EF4-FFF2-40B4-BE49-F238E27FC236}">
                <a16:creationId xmlns:a16="http://schemas.microsoft.com/office/drawing/2014/main" id="{5378B813-0CCF-A242-95FA-7E58B4147148}"/>
              </a:ext>
            </a:extLst>
          </p:cNvPr>
          <p:cNvSpPr txBox="1"/>
          <p:nvPr/>
        </p:nvSpPr>
        <p:spPr>
          <a:xfrm>
            <a:off x="2581866" y="4822302"/>
            <a:ext cx="1722474"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Photosynthesis</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hlinkClick r:id="rId6" action="ppaction://hlinksldjump"/>
            <a:extLst>
              <a:ext uri="{FF2B5EF4-FFF2-40B4-BE49-F238E27FC236}">
                <a16:creationId xmlns:a16="http://schemas.microsoft.com/office/drawing/2014/main" id="{6F3A6649-4738-134C-B52D-29053FB32335}"/>
              </a:ext>
            </a:extLst>
          </p:cNvPr>
          <p:cNvSpPr txBox="1"/>
          <p:nvPr/>
        </p:nvSpPr>
        <p:spPr>
          <a:xfrm>
            <a:off x="5363712" y="4822302"/>
            <a:ext cx="1464576"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Calvin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Cycle</a:t>
            </a:r>
            <a:endParaRPr kumimoji="1" lang="zh-CN" altLang="en-US" b="1" dirty="0">
              <a:latin typeface="Times New Roman" panose="02020603050405020304" pitchFamily="18" charset="0"/>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735C1879-6385-EA4E-926A-D1A8079E23C1}"/>
              </a:ext>
            </a:extLst>
          </p:cNvPr>
          <p:cNvCxnSpPr>
            <a:cxnSpLocks/>
            <a:stCxn id="11" idx="3"/>
            <a:endCxn id="12" idx="1"/>
          </p:cNvCxnSpPr>
          <p:nvPr/>
        </p:nvCxnSpPr>
        <p:spPr>
          <a:xfrm>
            <a:off x="4304340" y="5006968"/>
            <a:ext cx="10593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BBE4D393-9429-F94C-A981-8F000F5C40D4}"/>
              </a:ext>
            </a:extLst>
          </p:cNvPr>
          <p:cNvSpPr txBox="1"/>
          <p:nvPr/>
        </p:nvSpPr>
        <p:spPr>
          <a:xfrm>
            <a:off x="4453438" y="4729969"/>
            <a:ext cx="503278"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ATP</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82C1A62-5755-BC4E-89F4-BDC97CFC10B8}"/>
              </a:ext>
            </a:extLst>
          </p:cNvPr>
          <p:cNvSpPr txBox="1"/>
          <p:nvPr/>
        </p:nvSpPr>
        <p:spPr>
          <a:xfrm>
            <a:off x="4207320" y="5019978"/>
            <a:ext cx="1093656"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NADPH</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H</a:t>
            </a:r>
            <a:r>
              <a:rPr kumimoji="1" lang="en-US" altLang="zh-CN" sz="1200" b="1" baseline="30000" dirty="0">
                <a:solidFill>
                  <a:srgbClr val="FF0000"/>
                </a:solidFill>
                <a:latin typeface="Times New Roman" panose="02020603050405020304" pitchFamily="18" charset="0"/>
                <a:cs typeface="Times New Roman" panose="02020603050405020304" pitchFamily="18" charset="0"/>
              </a:rPr>
              <a:t>+</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cxnSp>
        <p:nvCxnSpPr>
          <p:cNvPr id="21" name="直线箭头连接符 20">
            <a:extLst>
              <a:ext uri="{FF2B5EF4-FFF2-40B4-BE49-F238E27FC236}">
                <a16:creationId xmlns:a16="http://schemas.microsoft.com/office/drawing/2014/main" id="{FCCADA47-B222-9D40-8374-01D15B7972A4}"/>
              </a:ext>
            </a:extLst>
          </p:cNvPr>
          <p:cNvCxnSpPr>
            <a:cxnSpLocks/>
            <a:stCxn id="12" idx="0"/>
            <a:endCxn id="33" idx="2"/>
          </p:cNvCxnSpPr>
          <p:nvPr/>
        </p:nvCxnSpPr>
        <p:spPr>
          <a:xfrm flipV="1">
            <a:off x="6096000" y="3661020"/>
            <a:ext cx="1437" cy="11612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 name="闪电形 21">
            <a:extLst>
              <a:ext uri="{FF2B5EF4-FFF2-40B4-BE49-F238E27FC236}">
                <a16:creationId xmlns:a16="http://schemas.microsoft.com/office/drawing/2014/main" id="{01C421FF-D23E-4344-8010-BF1B17DAD9B2}"/>
              </a:ext>
            </a:extLst>
          </p:cNvPr>
          <p:cNvSpPr/>
          <p:nvPr/>
        </p:nvSpPr>
        <p:spPr>
          <a:xfrm>
            <a:off x="1522494" y="2313717"/>
            <a:ext cx="1690372" cy="2508585"/>
          </a:xfrm>
          <a:prstGeom prst="lightningBolt">
            <a:avLst/>
          </a:prstGeom>
          <a:solidFill>
            <a:srgbClr val="FFFF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6AD3D60F-481B-4D42-9E9C-37EEB81E1180}"/>
              </a:ext>
            </a:extLst>
          </p:cNvPr>
          <p:cNvSpPr txBox="1"/>
          <p:nvPr/>
        </p:nvSpPr>
        <p:spPr>
          <a:xfrm>
            <a:off x="1150763" y="2037813"/>
            <a:ext cx="72327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Light</a:t>
            </a:r>
            <a:endParaRPr kumimoji="1" lang="zh-CN" altLang="en-US" b="1" dirty="0">
              <a:latin typeface="Times New Roman" panose="02020603050405020304" pitchFamily="18" charset="0"/>
              <a:cs typeface="Times New Roman" panose="02020603050405020304" pitchFamily="18" charset="0"/>
            </a:endParaRPr>
          </a:p>
        </p:txBody>
      </p:sp>
      <p:sp>
        <p:nvSpPr>
          <p:cNvPr id="24" name="文本框 23">
            <a:hlinkClick r:id="rId7" action="ppaction://hlinksldjump"/>
            <a:extLst>
              <a:ext uri="{FF2B5EF4-FFF2-40B4-BE49-F238E27FC236}">
                <a16:creationId xmlns:a16="http://schemas.microsoft.com/office/drawing/2014/main" id="{3E8956DC-B6E9-9543-BF9D-E361F08BA476}"/>
              </a:ext>
            </a:extLst>
          </p:cNvPr>
          <p:cNvSpPr txBox="1"/>
          <p:nvPr/>
        </p:nvSpPr>
        <p:spPr>
          <a:xfrm>
            <a:off x="6090251" y="1504387"/>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1242AA5A-52A2-2841-9EA1-9309EE410CF8}"/>
              </a:ext>
            </a:extLst>
          </p:cNvPr>
          <p:cNvSpPr txBox="1"/>
          <p:nvPr/>
        </p:nvSpPr>
        <p:spPr>
          <a:xfrm>
            <a:off x="8982007" y="2365949"/>
            <a:ext cx="116570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Glycogen</a:t>
            </a:r>
            <a:r>
              <a:rPr kumimoji="1" lang="zh-CN" altLang="en-US" b="1" dirty="0">
                <a:latin typeface="Times New Roman" panose="02020603050405020304" pitchFamily="18" charset="0"/>
                <a:cs typeface="Times New Roman" panose="02020603050405020304" pitchFamily="18" charset="0"/>
              </a:rPr>
              <a:t> </a:t>
            </a:r>
          </a:p>
        </p:txBody>
      </p:sp>
      <p:sp>
        <p:nvSpPr>
          <p:cNvPr id="30" name="文本框 29">
            <a:hlinkClick r:id="rId8" action="ppaction://hlinksldjump"/>
            <a:extLst>
              <a:ext uri="{FF2B5EF4-FFF2-40B4-BE49-F238E27FC236}">
                <a16:creationId xmlns:a16="http://schemas.microsoft.com/office/drawing/2014/main" id="{F184342A-910A-C640-B22F-95CA904FC7FD}"/>
              </a:ext>
            </a:extLst>
          </p:cNvPr>
          <p:cNvSpPr txBox="1"/>
          <p:nvPr/>
        </p:nvSpPr>
        <p:spPr>
          <a:xfrm>
            <a:off x="7043058" y="2227450"/>
            <a:ext cx="1428596"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Glycogen</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32" name="直线箭头连接符 31">
            <a:extLst>
              <a:ext uri="{FF2B5EF4-FFF2-40B4-BE49-F238E27FC236}">
                <a16:creationId xmlns:a16="http://schemas.microsoft.com/office/drawing/2014/main" id="{255D5128-C3DE-5E4C-8F29-8E8F2F059F9F}"/>
              </a:ext>
            </a:extLst>
          </p:cNvPr>
          <p:cNvCxnSpPr>
            <a:stCxn id="4" idx="3"/>
            <a:endCxn id="27" idx="1"/>
          </p:cNvCxnSpPr>
          <p:nvPr/>
        </p:nvCxnSpPr>
        <p:spPr>
          <a:xfrm>
            <a:off x="6585213" y="2550615"/>
            <a:ext cx="23967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a:extLst>
              <a:ext uri="{FF2B5EF4-FFF2-40B4-BE49-F238E27FC236}">
                <a16:creationId xmlns:a16="http://schemas.microsoft.com/office/drawing/2014/main" id="{7050AD16-BC68-6B45-9716-44F1F922CA29}"/>
              </a:ext>
            </a:extLst>
          </p:cNvPr>
          <p:cNvPicPr>
            <a:picLocks noChangeAspect="1"/>
          </p:cNvPicPr>
          <p:nvPr/>
        </p:nvPicPr>
        <p:blipFill>
          <a:blip r:embed="rId9"/>
          <a:stretch>
            <a:fillRect/>
          </a:stretch>
        </p:blipFill>
        <p:spPr>
          <a:xfrm>
            <a:off x="7847686" y="2998693"/>
            <a:ext cx="3126263" cy="3090441"/>
          </a:xfrm>
          <a:prstGeom prst="rect">
            <a:avLst/>
          </a:prstGeom>
        </p:spPr>
      </p:pic>
      <p:sp>
        <p:nvSpPr>
          <p:cNvPr id="38" name="文本框 37">
            <a:extLst>
              <a:ext uri="{FF2B5EF4-FFF2-40B4-BE49-F238E27FC236}">
                <a16:creationId xmlns:a16="http://schemas.microsoft.com/office/drawing/2014/main" id="{540B34AE-06BD-684D-981A-DEEFB51AA421}"/>
              </a:ext>
            </a:extLst>
          </p:cNvPr>
          <p:cNvSpPr txBox="1"/>
          <p:nvPr/>
        </p:nvSpPr>
        <p:spPr>
          <a:xfrm>
            <a:off x="2864485" y="2366175"/>
            <a:ext cx="133882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Acetyl-CoA</a:t>
            </a:r>
            <a:endParaRPr kumimoji="1" lang="zh-CN" altLang="en-US" b="1"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FABD4AEC-B2E4-BC49-B957-B0CAC43BD3B7}"/>
              </a:ext>
            </a:extLst>
          </p:cNvPr>
          <p:cNvCxnSpPr>
            <a:stCxn id="38" idx="3"/>
            <a:endCxn id="4" idx="1"/>
          </p:cNvCxnSpPr>
          <p:nvPr/>
        </p:nvCxnSpPr>
        <p:spPr>
          <a:xfrm flipV="1">
            <a:off x="4203313" y="2550615"/>
            <a:ext cx="1414969" cy="2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10" action="ppaction://hlinksldjump"/>
            <a:extLst>
              <a:ext uri="{FF2B5EF4-FFF2-40B4-BE49-F238E27FC236}">
                <a16:creationId xmlns:a16="http://schemas.microsoft.com/office/drawing/2014/main" id="{9BB60439-82CC-704D-9A03-70FACB86BE2A}"/>
              </a:ext>
            </a:extLst>
          </p:cNvPr>
          <p:cNvSpPr/>
          <p:nvPr/>
        </p:nvSpPr>
        <p:spPr>
          <a:xfrm>
            <a:off x="4168245" y="2222479"/>
            <a:ext cx="1261884"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Glyoxylate cycle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68731E81-F299-E140-B293-DADD7C1590D8}"/>
              </a:ext>
            </a:extLst>
          </p:cNvPr>
          <p:cNvSpPr txBox="1"/>
          <p:nvPr/>
        </p:nvSpPr>
        <p:spPr>
          <a:xfrm>
            <a:off x="4353806" y="2572051"/>
            <a:ext cx="806631" cy="276999"/>
          </a:xfrm>
          <a:prstGeom prst="rect">
            <a:avLst/>
          </a:prstGeom>
          <a:noFill/>
        </p:spPr>
        <p:txBody>
          <a:bodyPr wrap="none" rtlCol="0">
            <a:spAutoFit/>
          </a:bodyPr>
          <a:lstStyle>
            <a:defPPr>
              <a:defRPr lang="zh-CN"/>
            </a:defPPr>
            <a:lvl1pPr>
              <a:defRPr kumimoji="1" sz="12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plants</a:t>
            </a:r>
            <a:r>
              <a:rPr lang="zh-CN" altLang="en-US" dirty="0">
                <a:solidFill>
                  <a:srgbClr val="FF0000"/>
                </a:solidFill>
              </a:rPr>
              <a:t> </a:t>
            </a:r>
          </a:p>
        </p:txBody>
      </p:sp>
      <p:cxnSp>
        <p:nvCxnSpPr>
          <p:cNvPr id="53" name="直线箭头连接符 52">
            <a:extLst>
              <a:ext uri="{FF2B5EF4-FFF2-40B4-BE49-F238E27FC236}">
                <a16:creationId xmlns:a16="http://schemas.microsoft.com/office/drawing/2014/main" id="{44C8AFE6-F88F-4544-BCE9-483BF32A648D}"/>
              </a:ext>
            </a:extLst>
          </p:cNvPr>
          <p:cNvCxnSpPr>
            <a:cxnSpLocks/>
            <a:stCxn id="55" idx="3"/>
            <a:endCxn id="60" idx="1"/>
          </p:cNvCxnSpPr>
          <p:nvPr/>
        </p:nvCxnSpPr>
        <p:spPr>
          <a:xfrm>
            <a:off x="4976953" y="1806878"/>
            <a:ext cx="6899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1B85749F-45ED-814A-850A-F4CE6E7E2B1C}"/>
              </a:ext>
            </a:extLst>
          </p:cNvPr>
          <p:cNvSpPr txBox="1"/>
          <p:nvPr/>
        </p:nvSpPr>
        <p:spPr>
          <a:xfrm>
            <a:off x="4099790" y="1622212"/>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60" name="图片 59">
            <a:extLst>
              <a:ext uri="{FF2B5EF4-FFF2-40B4-BE49-F238E27FC236}">
                <a16:creationId xmlns:a16="http://schemas.microsoft.com/office/drawing/2014/main" id="{DD731E7F-41BA-D248-ABDD-D5DE3BB5B08F}"/>
              </a:ext>
            </a:extLst>
          </p:cNvPr>
          <p:cNvPicPr>
            <a:picLocks noChangeAspect="1"/>
          </p:cNvPicPr>
          <p:nvPr/>
        </p:nvPicPr>
        <p:blipFill>
          <a:blip r:embed="rId11"/>
          <a:stretch>
            <a:fillRect/>
          </a:stretch>
        </p:blipFill>
        <p:spPr>
          <a:xfrm>
            <a:off x="5666947" y="1643511"/>
            <a:ext cx="319781" cy="326733"/>
          </a:xfrm>
          <a:prstGeom prst="rect">
            <a:avLst/>
          </a:prstGeom>
        </p:spPr>
      </p:pic>
      <p:sp>
        <p:nvSpPr>
          <p:cNvPr id="67" name="文本框 66">
            <a:extLst>
              <a:ext uri="{FF2B5EF4-FFF2-40B4-BE49-F238E27FC236}">
                <a16:creationId xmlns:a16="http://schemas.microsoft.com/office/drawing/2014/main" id="{6AF29BC5-057F-B944-B432-E7ABB1FC2921}"/>
              </a:ext>
            </a:extLst>
          </p:cNvPr>
          <p:cNvSpPr txBox="1"/>
          <p:nvPr/>
        </p:nvSpPr>
        <p:spPr>
          <a:xfrm>
            <a:off x="3959841" y="1252164"/>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603050405020304" pitchFamily="18" charset="0"/>
                <a:cs typeface="Times New Roman" panose="02020603050405020304" pitchFamily="18" charset="0"/>
              </a:defRPr>
            </a:lvl1pPr>
          </a:lstStyle>
          <a:p>
            <a:r>
              <a:rPr lang="en-US" altLang="zh-CN" dirty="0"/>
              <a:t>glucagon</a:t>
            </a:r>
            <a:endParaRPr lang="zh-CN" altLang="en-US" dirty="0"/>
          </a:p>
        </p:txBody>
      </p:sp>
      <p:pic>
        <p:nvPicPr>
          <p:cNvPr id="68" name="图片 67">
            <a:extLst>
              <a:ext uri="{FF2B5EF4-FFF2-40B4-BE49-F238E27FC236}">
                <a16:creationId xmlns:a16="http://schemas.microsoft.com/office/drawing/2014/main" id="{D84C7CE7-9A2E-054F-A3CA-D5C73C53886A}"/>
              </a:ext>
            </a:extLst>
          </p:cNvPr>
          <p:cNvPicPr>
            <a:picLocks noChangeAspect="1"/>
          </p:cNvPicPr>
          <p:nvPr/>
        </p:nvPicPr>
        <p:blipFill>
          <a:blip r:embed="rId12"/>
          <a:stretch>
            <a:fillRect/>
          </a:stretch>
        </p:blipFill>
        <p:spPr>
          <a:xfrm>
            <a:off x="5673071" y="1272978"/>
            <a:ext cx="320403" cy="327523"/>
          </a:xfrm>
          <a:prstGeom prst="rect">
            <a:avLst/>
          </a:prstGeom>
        </p:spPr>
      </p:pic>
      <p:cxnSp>
        <p:nvCxnSpPr>
          <p:cNvPr id="70" name="直线箭头连接符 69">
            <a:extLst>
              <a:ext uri="{FF2B5EF4-FFF2-40B4-BE49-F238E27FC236}">
                <a16:creationId xmlns:a16="http://schemas.microsoft.com/office/drawing/2014/main" id="{27046E01-E889-A746-99A9-0EDCA43D2FB4}"/>
              </a:ext>
            </a:extLst>
          </p:cNvPr>
          <p:cNvCxnSpPr>
            <a:cxnSpLocks/>
            <a:stCxn id="67" idx="3"/>
            <a:endCxn id="68" idx="1"/>
          </p:cNvCxnSpPr>
          <p:nvPr/>
        </p:nvCxnSpPr>
        <p:spPr>
          <a:xfrm flipV="1">
            <a:off x="5029365" y="1436740"/>
            <a:ext cx="643706" cy="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80" name="图片 79">
            <a:extLst>
              <a:ext uri="{FF2B5EF4-FFF2-40B4-BE49-F238E27FC236}">
                <a16:creationId xmlns:a16="http://schemas.microsoft.com/office/drawing/2014/main" id="{274DC94E-929F-BF44-9F76-B20DE5FD4668}"/>
              </a:ext>
            </a:extLst>
          </p:cNvPr>
          <p:cNvPicPr>
            <a:picLocks noChangeAspect="1"/>
          </p:cNvPicPr>
          <p:nvPr/>
        </p:nvPicPr>
        <p:blipFill>
          <a:blip r:embed="rId13"/>
          <a:stretch>
            <a:fillRect/>
          </a:stretch>
        </p:blipFill>
        <p:spPr>
          <a:xfrm>
            <a:off x="7424462" y="999198"/>
            <a:ext cx="2328637" cy="1023700"/>
          </a:xfrm>
          <a:prstGeom prst="rect">
            <a:avLst/>
          </a:prstGeom>
        </p:spPr>
      </p:pic>
      <p:pic>
        <p:nvPicPr>
          <p:cNvPr id="82" name="图片 81">
            <a:extLst>
              <a:ext uri="{FF2B5EF4-FFF2-40B4-BE49-F238E27FC236}">
                <a16:creationId xmlns:a16="http://schemas.microsoft.com/office/drawing/2014/main" id="{73CAEEB8-885A-2046-B6AB-E96ADFE5EBA2}"/>
              </a:ext>
            </a:extLst>
          </p:cNvPr>
          <p:cNvPicPr>
            <a:picLocks noChangeAspect="1"/>
          </p:cNvPicPr>
          <p:nvPr/>
        </p:nvPicPr>
        <p:blipFill>
          <a:blip r:embed="rId14"/>
          <a:stretch>
            <a:fillRect/>
          </a:stretch>
        </p:blipFill>
        <p:spPr>
          <a:xfrm>
            <a:off x="2698252" y="1683136"/>
            <a:ext cx="1338829" cy="621398"/>
          </a:xfrm>
          <a:prstGeom prst="rect">
            <a:avLst/>
          </a:prstGeom>
        </p:spPr>
      </p:pic>
      <p:sp>
        <p:nvSpPr>
          <p:cNvPr id="86" name="灯片编号占位符 85">
            <a:extLst>
              <a:ext uri="{FF2B5EF4-FFF2-40B4-BE49-F238E27FC236}">
                <a16:creationId xmlns:a16="http://schemas.microsoft.com/office/drawing/2014/main" id="{A9C97B47-41D7-4748-9853-B58756E08A83}"/>
              </a:ext>
            </a:extLst>
          </p:cNvPr>
          <p:cNvSpPr>
            <a:spLocks noGrp="1"/>
          </p:cNvSpPr>
          <p:nvPr>
            <p:ph type="sldNum" sz="quarter" idx="12"/>
          </p:nvPr>
        </p:nvSpPr>
        <p:spPr/>
        <p:txBody>
          <a:bodyPr/>
          <a:lstStyle/>
          <a:p>
            <a:fld id="{95179704-EFDC-584D-9064-A59D55EEFD70}" type="slidenum">
              <a:rPr kumimoji="1" lang="zh-CN" altLang="en-US" smtClean="0"/>
              <a:t>37</a:t>
            </a:fld>
            <a:endParaRPr kumimoji="1" lang="zh-CN" altLang="en-US"/>
          </a:p>
        </p:txBody>
      </p:sp>
      <p:sp>
        <p:nvSpPr>
          <p:cNvPr id="34" name="操作按钮: 后退或上一个 33">
            <a:hlinkClick r:id="rId15" action="ppaction://hlinksldjump" highlightClick="1"/>
            <a:extLst>
              <a:ext uri="{FF2B5EF4-FFF2-40B4-BE49-F238E27FC236}">
                <a16:creationId xmlns:a16="http://schemas.microsoft.com/office/drawing/2014/main" id="{6114613C-07BD-0A43-9357-C76399CF7A5E}"/>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116602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0338F-5F11-3A45-B032-C570FAE05181}"/>
              </a:ext>
            </a:extLst>
          </p:cNvPr>
          <p:cNvPicPr>
            <a:picLocks noChangeAspect="1"/>
          </p:cNvPicPr>
          <p:nvPr/>
        </p:nvPicPr>
        <p:blipFill>
          <a:blip r:embed="rId3">
            <a:alphaModFix amt="44000"/>
          </a:blip>
          <a:stretch>
            <a:fillRect/>
          </a:stretch>
        </p:blipFill>
        <p:spPr>
          <a:xfrm>
            <a:off x="2628287" y="1520956"/>
            <a:ext cx="5728920" cy="3263012"/>
          </a:xfrm>
          <a:prstGeom prst="rect">
            <a:avLst/>
          </a:prstGeom>
        </p:spPr>
      </p:pic>
      <p:sp>
        <p:nvSpPr>
          <p:cNvPr id="4" name="文本框 3">
            <a:extLst>
              <a:ext uri="{FF2B5EF4-FFF2-40B4-BE49-F238E27FC236}">
                <a16:creationId xmlns:a16="http://schemas.microsoft.com/office/drawing/2014/main" id="{B31226FF-5CC7-C845-B360-CEA197AEBE48}"/>
              </a:ext>
            </a:extLst>
          </p:cNvPr>
          <p:cNvSpPr txBox="1"/>
          <p:nvPr/>
        </p:nvSpPr>
        <p:spPr>
          <a:xfrm>
            <a:off x="3774731" y="184586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C328EFA-22CE-8D4B-9B12-D3399ED411BB}"/>
              </a:ext>
            </a:extLst>
          </p:cNvPr>
          <p:cNvSpPr txBox="1"/>
          <p:nvPr/>
        </p:nvSpPr>
        <p:spPr>
          <a:xfrm>
            <a:off x="3774731" y="851740"/>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11D11AB-1E1F-9E46-96C3-FBDB9C5E93EC}"/>
              </a:ext>
            </a:extLst>
          </p:cNvPr>
          <p:cNvSpPr txBox="1"/>
          <p:nvPr/>
        </p:nvSpPr>
        <p:spPr>
          <a:xfrm>
            <a:off x="3582372" y="2918216"/>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AD86F4B-8CE6-234E-84D2-B9E78428002D}"/>
              </a:ext>
            </a:extLst>
          </p:cNvPr>
          <p:cNvSpPr txBox="1"/>
          <p:nvPr/>
        </p:nvSpPr>
        <p:spPr>
          <a:xfrm>
            <a:off x="3877324" y="3724588"/>
            <a:ext cx="877163" cy="369332"/>
          </a:xfrm>
          <a:prstGeom prst="rect">
            <a:avLst/>
          </a:prstGeom>
          <a:noFill/>
          <a:ln>
            <a:noFill/>
          </a:ln>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8715E8-21C1-AD47-82AC-3B8E0D8E4A32}"/>
              </a:ext>
            </a:extLst>
          </p:cNvPr>
          <p:cNvSpPr txBox="1"/>
          <p:nvPr/>
        </p:nvSpPr>
        <p:spPr>
          <a:xfrm>
            <a:off x="4601895" y="-24384"/>
            <a:ext cx="3081293" cy="584775"/>
          </a:xfrm>
          <a:prstGeom prst="rect">
            <a:avLst/>
          </a:prstGeom>
          <a:noFill/>
        </p:spPr>
        <p:txBody>
          <a:bodyPr wrap="none" rtlCol="0">
            <a:spAutoFit/>
          </a:bodyPr>
          <a:lstStyle/>
          <a:p>
            <a:pPr algn="l"/>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2C7D749-49E1-3B4F-9EC9-540DF9D35B8F}"/>
              </a:ext>
            </a:extLst>
          </p:cNvPr>
          <p:cNvSpPr txBox="1"/>
          <p:nvPr/>
        </p:nvSpPr>
        <p:spPr>
          <a:xfrm>
            <a:off x="3877324" y="4248491"/>
            <a:ext cx="87716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29B9E48-974F-034D-9C61-530362CA7BAE}"/>
              </a:ext>
            </a:extLst>
          </p:cNvPr>
          <p:cNvSpPr txBox="1"/>
          <p:nvPr/>
        </p:nvSpPr>
        <p:spPr>
          <a:xfrm>
            <a:off x="3582372" y="5124402"/>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1222CDD-DEBA-A84F-8B40-9F2EC6487664}"/>
              </a:ext>
            </a:extLst>
          </p:cNvPr>
          <p:cNvSpPr txBox="1"/>
          <p:nvPr/>
        </p:nvSpPr>
        <p:spPr>
          <a:xfrm>
            <a:off x="5261971" y="5756762"/>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cxnSp>
        <p:nvCxnSpPr>
          <p:cNvPr id="12" name="直线箭头连接符 11">
            <a:extLst>
              <a:ext uri="{FF2B5EF4-FFF2-40B4-BE49-F238E27FC236}">
                <a16:creationId xmlns:a16="http://schemas.microsoft.com/office/drawing/2014/main" id="{B2E7A823-62DE-644D-803F-AC474A07A160}"/>
              </a:ext>
            </a:extLst>
          </p:cNvPr>
          <p:cNvCxnSpPr>
            <a:stCxn id="5" idx="2"/>
            <a:endCxn id="4" idx="0"/>
          </p:cNvCxnSpPr>
          <p:nvPr/>
        </p:nvCxnSpPr>
        <p:spPr>
          <a:xfrm>
            <a:off x="4315905" y="1221072"/>
            <a:ext cx="0" cy="6247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BD90E1CB-7473-2A49-AAC5-23FBA439F0F5}"/>
              </a:ext>
            </a:extLst>
          </p:cNvPr>
          <p:cNvCxnSpPr>
            <a:stCxn id="4" idx="2"/>
            <a:endCxn id="6" idx="0"/>
          </p:cNvCxnSpPr>
          <p:nvPr/>
        </p:nvCxnSpPr>
        <p:spPr>
          <a:xfrm>
            <a:off x="4315905" y="2215196"/>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C5E1FE68-42E7-B94C-8F27-647244F3B73C}"/>
              </a:ext>
            </a:extLst>
          </p:cNvPr>
          <p:cNvCxnSpPr>
            <a:cxnSpLocks/>
            <a:endCxn id="7" idx="0"/>
          </p:cNvCxnSpPr>
          <p:nvPr/>
        </p:nvCxnSpPr>
        <p:spPr>
          <a:xfrm>
            <a:off x="4315906" y="3286710"/>
            <a:ext cx="0" cy="43787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7E09256A-4023-324C-AA08-A28F2813DCBE}"/>
              </a:ext>
            </a:extLst>
          </p:cNvPr>
          <p:cNvCxnSpPr>
            <a:cxnSpLocks/>
            <a:stCxn id="7" idx="2"/>
            <a:endCxn id="8" idx="0"/>
          </p:cNvCxnSpPr>
          <p:nvPr/>
        </p:nvCxnSpPr>
        <p:spPr>
          <a:xfrm>
            <a:off x="4315906" y="4093920"/>
            <a:ext cx="0" cy="1545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EDEAC5F1-C96E-6B46-9754-0B348E320A38}"/>
              </a:ext>
            </a:extLst>
          </p:cNvPr>
          <p:cNvCxnSpPr>
            <a:cxnSpLocks/>
            <a:stCxn id="9" idx="2"/>
            <a:endCxn id="10" idx="1"/>
          </p:cNvCxnSpPr>
          <p:nvPr/>
        </p:nvCxnSpPr>
        <p:spPr>
          <a:xfrm>
            <a:off x="4315906" y="5493734"/>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E0249F7F-BCA5-E347-9E54-6906E17CB9A7}"/>
              </a:ext>
            </a:extLst>
          </p:cNvPr>
          <p:cNvCxnSpPr>
            <a:cxnSpLocks/>
            <a:stCxn id="8" idx="2"/>
            <a:endCxn id="9" idx="0"/>
          </p:cNvCxnSpPr>
          <p:nvPr/>
        </p:nvCxnSpPr>
        <p:spPr>
          <a:xfrm>
            <a:off x="4315906" y="4617823"/>
            <a:ext cx="0" cy="5065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弧 45">
            <a:extLst>
              <a:ext uri="{FF2B5EF4-FFF2-40B4-BE49-F238E27FC236}">
                <a16:creationId xmlns:a16="http://schemas.microsoft.com/office/drawing/2014/main" id="{26C42FBB-EB3E-8546-A9AE-9D38142CB46D}"/>
              </a:ext>
            </a:extLst>
          </p:cNvPr>
          <p:cNvSpPr/>
          <p:nvPr/>
        </p:nvSpPr>
        <p:spPr>
          <a:xfrm>
            <a:off x="3814993" y="2243394"/>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704C5B59-F72E-E54B-BF45-1C0BB967F503}"/>
              </a:ext>
            </a:extLst>
          </p:cNvPr>
          <p:cNvSpPr txBox="1"/>
          <p:nvPr/>
        </p:nvSpPr>
        <p:spPr>
          <a:xfrm>
            <a:off x="3643927" y="2086434"/>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98" name="弧 97">
            <a:extLst>
              <a:ext uri="{FF2B5EF4-FFF2-40B4-BE49-F238E27FC236}">
                <a16:creationId xmlns:a16="http://schemas.microsoft.com/office/drawing/2014/main" id="{DA89AE27-19B7-3E4A-AD05-7654079870CD}"/>
              </a:ext>
            </a:extLst>
          </p:cNvPr>
          <p:cNvSpPr/>
          <p:nvPr/>
        </p:nvSpPr>
        <p:spPr>
          <a:xfrm>
            <a:off x="3922323" y="3313300"/>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1" name="文本框 100">
            <a:extLst>
              <a:ext uri="{FF2B5EF4-FFF2-40B4-BE49-F238E27FC236}">
                <a16:creationId xmlns:a16="http://schemas.microsoft.com/office/drawing/2014/main" id="{5BBFDFEB-598F-394B-8869-02D1C1675573}"/>
              </a:ext>
            </a:extLst>
          </p:cNvPr>
          <p:cNvSpPr txBox="1"/>
          <p:nvPr/>
        </p:nvSpPr>
        <p:spPr>
          <a:xfrm>
            <a:off x="3251627" y="3194299"/>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E43D2C62-317E-AE44-AD09-00EACAE773BC}"/>
              </a:ext>
            </a:extLst>
          </p:cNvPr>
          <p:cNvSpPr txBox="1"/>
          <p:nvPr/>
        </p:nvSpPr>
        <p:spPr>
          <a:xfrm>
            <a:off x="3539734" y="349788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4" name="弧 103">
            <a:extLst>
              <a:ext uri="{FF2B5EF4-FFF2-40B4-BE49-F238E27FC236}">
                <a16:creationId xmlns:a16="http://schemas.microsoft.com/office/drawing/2014/main" id="{8E51AFF3-25A8-F649-85CF-70F744F3C45F}"/>
              </a:ext>
            </a:extLst>
          </p:cNvPr>
          <p:cNvSpPr/>
          <p:nvPr/>
        </p:nvSpPr>
        <p:spPr>
          <a:xfrm>
            <a:off x="3927968" y="468881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5" name="文本框 104">
            <a:extLst>
              <a:ext uri="{FF2B5EF4-FFF2-40B4-BE49-F238E27FC236}">
                <a16:creationId xmlns:a16="http://schemas.microsoft.com/office/drawing/2014/main" id="{A7167EBA-AC44-194E-9C4E-E957262DC0B6}"/>
              </a:ext>
            </a:extLst>
          </p:cNvPr>
          <p:cNvSpPr txBox="1"/>
          <p:nvPr/>
        </p:nvSpPr>
        <p:spPr>
          <a:xfrm>
            <a:off x="3176256" y="48814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43BBB226-1E17-B24F-BC81-07262F1BA092}"/>
              </a:ext>
            </a:extLst>
          </p:cNvPr>
          <p:cNvSpPr txBox="1"/>
          <p:nvPr/>
        </p:nvSpPr>
        <p:spPr>
          <a:xfrm>
            <a:off x="3539734" y="455943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7" name="弧 106">
            <a:extLst>
              <a:ext uri="{FF2B5EF4-FFF2-40B4-BE49-F238E27FC236}">
                <a16:creationId xmlns:a16="http://schemas.microsoft.com/office/drawing/2014/main" id="{4C395A8E-E1EC-1F4E-B988-F5D333CE2670}"/>
              </a:ext>
            </a:extLst>
          </p:cNvPr>
          <p:cNvSpPr/>
          <p:nvPr/>
        </p:nvSpPr>
        <p:spPr>
          <a:xfrm>
            <a:off x="3922323" y="245489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8DE406BB-0A00-B341-841A-C5DCCA33CAA0}"/>
              </a:ext>
            </a:extLst>
          </p:cNvPr>
          <p:cNvSpPr txBox="1"/>
          <p:nvPr/>
        </p:nvSpPr>
        <p:spPr>
          <a:xfrm>
            <a:off x="3583994" y="2330146"/>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5E9FB419-201E-3340-862E-107CEAEB8600}"/>
              </a:ext>
            </a:extLst>
          </p:cNvPr>
          <p:cNvSpPr txBox="1"/>
          <p:nvPr/>
        </p:nvSpPr>
        <p:spPr>
          <a:xfrm>
            <a:off x="3387449" y="2635712"/>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15" name="弧 114">
            <a:extLst>
              <a:ext uri="{FF2B5EF4-FFF2-40B4-BE49-F238E27FC236}">
                <a16:creationId xmlns:a16="http://schemas.microsoft.com/office/drawing/2014/main" id="{D7BAA112-C930-E546-8B03-5FE706E68C45}"/>
              </a:ext>
            </a:extLst>
          </p:cNvPr>
          <p:cNvSpPr/>
          <p:nvPr/>
        </p:nvSpPr>
        <p:spPr>
          <a:xfrm rot="18407305">
            <a:off x="4261857" y="560580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6" name="文本框 115">
            <a:extLst>
              <a:ext uri="{FF2B5EF4-FFF2-40B4-BE49-F238E27FC236}">
                <a16:creationId xmlns:a16="http://schemas.microsoft.com/office/drawing/2014/main" id="{8E87644E-8C9C-834E-B857-952E886E68DD}"/>
              </a:ext>
            </a:extLst>
          </p:cNvPr>
          <p:cNvSpPr txBox="1"/>
          <p:nvPr/>
        </p:nvSpPr>
        <p:spPr>
          <a:xfrm rot="18768826">
            <a:off x="3888848" y="5671989"/>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1BB9BC3B-9DC9-1742-9652-D73CEBC8A7B6}"/>
              </a:ext>
            </a:extLst>
          </p:cNvPr>
          <p:cNvSpPr txBox="1"/>
          <p:nvPr/>
        </p:nvSpPr>
        <p:spPr>
          <a:xfrm rot="18772570">
            <a:off x="3984123" y="5963701"/>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sp>
        <p:nvSpPr>
          <p:cNvPr id="122" name="弧 121">
            <a:extLst>
              <a:ext uri="{FF2B5EF4-FFF2-40B4-BE49-F238E27FC236}">
                <a16:creationId xmlns:a16="http://schemas.microsoft.com/office/drawing/2014/main" id="{C46008EF-7CF3-BF41-AABD-45AF2DC39EE9}"/>
              </a:ext>
            </a:extLst>
          </p:cNvPr>
          <p:cNvSpPr/>
          <p:nvPr/>
        </p:nvSpPr>
        <p:spPr>
          <a:xfrm rot="2040365">
            <a:off x="4651776" y="5777107"/>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4" name="文本框 123">
            <a:extLst>
              <a:ext uri="{FF2B5EF4-FFF2-40B4-BE49-F238E27FC236}">
                <a16:creationId xmlns:a16="http://schemas.microsoft.com/office/drawing/2014/main" id="{156F2014-CD5A-7543-8158-EAC4FDDBCBFC}"/>
              </a:ext>
            </a:extLst>
          </p:cNvPr>
          <p:cNvSpPr txBox="1"/>
          <p:nvPr/>
        </p:nvSpPr>
        <p:spPr>
          <a:xfrm rot="17899322">
            <a:off x="4750980" y="601736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27" name="文本框 126">
            <a:hlinkClick r:id="rId4" action="ppaction://hlinksldjump"/>
            <a:extLst>
              <a:ext uri="{FF2B5EF4-FFF2-40B4-BE49-F238E27FC236}">
                <a16:creationId xmlns:a16="http://schemas.microsoft.com/office/drawing/2014/main" id="{191BB8D1-B123-5A47-A705-2DB493E19586}"/>
              </a:ext>
            </a:extLst>
          </p:cNvPr>
          <p:cNvSpPr txBox="1"/>
          <p:nvPr/>
        </p:nvSpPr>
        <p:spPr>
          <a:xfrm>
            <a:off x="4281787" y="2347346"/>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0454E5DA-AFDB-744E-AC09-3DE5733E91EA}"/>
              </a:ext>
            </a:extLst>
          </p:cNvPr>
          <p:cNvSpPr txBox="1"/>
          <p:nvPr/>
        </p:nvSpPr>
        <p:spPr>
          <a:xfrm>
            <a:off x="4314817" y="3238989"/>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9" name="文本框 128">
            <a:hlinkClick r:id="rId5" action="ppaction://hlinksldjump"/>
            <a:extLst>
              <a:ext uri="{FF2B5EF4-FFF2-40B4-BE49-F238E27FC236}">
                <a16:creationId xmlns:a16="http://schemas.microsoft.com/office/drawing/2014/main" id="{8CCEBCF5-36DE-BC45-BC4B-09AB40948F9D}"/>
              </a:ext>
            </a:extLst>
          </p:cNvPr>
          <p:cNvSpPr txBox="1"/>
          <p:nvPr/>
        </p:nvSpPr>
        <p:spPr>
          <a:xfrm>
            <a:off x="4751821" y="5349844"/>
            <a:ext cx="1182382"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0" name="文本框 129">
            <a:extLst>
              <a:ext uri="{FF2B5EF4-FFF2-40B4-BE49-F238E27FC236}">
                <a16:creationId xmlns:a16="http://schemas.microsoft.com/office/drawing/2014/main" id="{C3A67D88-9329-DB4C-AC45-7AF6178D5382}"/>
              </a:ext>
            </a:extLst>
          </p:cNvPr>
          <p:cNvSpPr txBox="1"/>
          <p:nvPr/>
        </p:nvSpPr>
        <p:spPr>
          <a:xfrm>
            <a:off x="4314816" y="4544555"/>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Cytosolic</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1" name="文本框 130">
            <a:extLst>
              <a:ext uri="{FF2B5EF4-FFF2-40B4-BE49-F238E27FC236}">
                <a16:creationId xmlns:a16="http://schemas.microsoft.com/office/drawing/2014/main" id="{B94D0CF7-B6EE-CF47-938C-7F41FC9AA643}"/>
              </a:ext>
            </a:extLst>
          </p:cNvPr>
          <p:cNvSpPr txBox="1"/>
          <p:nvPr/>
        </p:nvSpPr>
        <p:spPr>
          <a:xfrm>
            <a:off x="6250085" y="851740"/>
            <a:ext cx="92845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Lactate</a:t>
            </a:r>
            <a:endParaRPr kumimoji="1" lang="zh-CN" altLang="en-US" b="1" dirty="0">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1C12EC52-F123-1D40-A759-7FB1C6B1FC24}"/>
              </a:ext>
            </a:extLst>
          </p:cNvPr>
          <p:cNvSpPr txBox="1"/>
          <p:nvPr/>
        </p:nvSpPr>
        <p:spPr>
          <a:xfrm>
            <a:off x="6173140" y="1426481"/>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634F5482-ED02-3E44-B1E1-46C30AA1BF1D}"/>
              </a:ext>
            </a:extLst>
          </p:cNvPr>
          <p:cNvSpPr txBox="1"/>
          <p:nvPr/>
        </p:nvSpPr>
        <p:spPr>
          <a:xfrm>
            <a:off x="6173140" y="2136907"/>
            <a:ext cx="108234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135" name="直线箭头连接符 134">
            <a:extLst>
              <a:ext uri="{FF2B5EF4-FFF2-40B4-BE49-F238E27FC236}">
                <a16:creationId xmlns:a16="http://schemas.microsoft.com/office/drawing/2014/main" id="{F5E323F1-9428-974B-8F37-64773FF781B0}"/>
              </a:ext>
            </a:extLst>
          </p:cNvPr>
          <p:cNvCxnSpPr>
            <a:cxnSpLocks/>
            <a:stCxn id="132" idx="2"/>
            <a:endCxn id="134" idx="0"/>
          </p:cNvCxnSpPr>
          <p:nvPr/>
        </p:nvCxnSpPr>
        <p:spPr>
          <a:xfrm>
            <a:off x="6714314" y="1795813"/>
            <a:ext cx="0" cy="3410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文本框 136">
            <a:extLst>
              <a:ext uri="{FF2B5EF4-FFF2-40B4-BE49-F238E27FC236}">
                <a16:creationId xmlns:a16="http://schemas.microsoft.com/office/drawing/2014/main" id="{06DB4726-5F61-4A44-8881-A4BF737F9B15}"/>
              </a:ext>
            </a:extLst>
          </p:cNvPr>
          <p:cNvSpPr txBox="1"/>
          <p:nvPr/>
        </p:nvSpPr>
        <p:spPr>
          <a:xfrm>
            <a:off x="5989062" y="3169407"/>
            <a:ext cx="146706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cxnSp>
        <p:nvCxnSpPr>
          <p:cNvPr id="138" name="直线箭头连接符 137">
            <a:extLst>
              <a:ext uri="{FF2B5EF4-FFF2-40B4-BE49-F238E27FC236}">
                <a16:creationId xmlns:a16="http://schemas.microsoft.com/office/drawing/2014/main" id="{E7C21793-B390-7A4C-A64B-EA10A7EE42E6}"/>
              </a:ext>
            </a:extLst>
          </p:cNvPr>
          <p:cNvCxnSpPr>
            <a:cxnSpLocks/>
            <a:endCxn id="137" idx="0"/>
          </p:cNvCxnSpPr>
          <p:nvPr/>
        </p:nvCxnSpPr>
        <p:spPr>
          <a:xfrm>
            <a:off x="6714314" y="2506239"/>
            <a:ext cx="8282" cy="663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弧 138">
            <a:extLst>
              <a:ext uri="{FF2B5EF4-FFF2-40B4-BE49-F238E27FC236}">
                <a16:creationId xmlns:a16="http://schemas.microsoft.com/office/drawing/2014/main" id="{A7082E2E-FCB2-4F4A-AE4D-F40793A3B61B}"/>
              </a:ext>
            </a:extLst>
          </p:cNvPr>
          <p:cNvSpPr/>
          <p:nvPr/>
        </p:nvSpPr>
        <p:spPr>
          <a:xfrm>
            <a:off x="6221683" y="2494585"/>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0" name="文本框 139">
            <a:extLst>
              <a:ext uri="{FF2B5EF4-FFF2-40B4-BE49-F238E27FC236}">
                <a16:creationId xmlns:a16="http://schemas.microsoft.com/office/drawing/2014/main" id="{0D862600-AD50-4B4B-A2BB-E6CBA990820E}"/>
              </a:ext>
            </a:extLst>
          </p:cNvPr>
          <p:cNvSpPr txBox="1"/>
          <p:nvPr/>
        </p:nvSpPr>
        <p:spPr>
          <a:xfrm>
            <a:off x="6050617" y="2337625"/>
            <a:ext cx="466794"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41" name="弧 140">
            <a:extLst>
              <a:ext uri="{FF2B5EF4-FFF2-40B4-BE49-F238E27FC236}">
                <a16:creationId xmlns:a16="http://schemas.microsoft.com/office/drawing/2014/main" id="{071CC5EA-A765-6A4B-B866-9161EBDE1874}"/>
              </a:ext>
            </a:extLst>
          </p:cNvPr>
          <p:cNvSpPr/>
          <p:nvPr/>
        </p:nvSpPr>
        <p:spPr>
          <a:xfrm>
            <a:off x="6329013" y="270608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2" name="文本框 141">
            <a:extLst>
              <a:ext uri="{FF2B5EF4-FFF2-40B4-BE49-F238E27FC236}">
                <a16:creationId xmlns:a16="http://schemas.microsoft.com/office/drawing/2014/main" id="{07A8914D-92EF-E140-B691-503105FE683E}"/>
              </a:ext>
            </a:extLst>
          </p:cNvPr>
          <p:cNvSpPr txBox="1"/>
          <p:nvPr/>
        </p:nvSpPr>
        <p:spPr>
          <a:xfrm>
            <a:off x="5990684" y="2581337"/>
            <a:ext cx="481029"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19872F4D-0999-2249-877E-47FC2AC2F420}"/>
              </a:ext>
            </a:extLst>
          </p:cNvPr>
          <p:cNvSpPr txBox="1"/>
          <p:nvPr/>
        </p:nvSpPr>
        <p:spPr>
          <a:xfrm>
            <a:off x="5794139" y="2886903"/>
            <a:ext cx="726481"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44" name="文本框 143">
            <a:hlinkClick r:id="rId4" action="ppaction://hlinksldjump"/>
            <a:extLst>
              <a:ext uri="{FF2B5EF4-FFF2-40B4-BE49-F238E27FC236}">
                <a16:creationId xmlns:a16="http://schemas.microsoft.com/office/drawing/2014/main" id="{B74E397F-46F0-7E4D-A32B-796FB70934F9}"/>
              </a:ext>
            </a:extLst>
          </p:cNvPr>
          <p:cNvSpPr txBox="1"/>
          <p:nvPr/>
        </p:nvSpPr>
        <p:spPr>
          <a:xfrm>
            <a:off x="6688477" y="2598537"/>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786E3A62-BB63-6A41-B598-F7C45939462A}"/>
              </a:ext>
            </a:extLst>
          </p:cNvPr>
          <p:cNvSpPr txBox="1"/>
          <p:nvPr/>
        </p:nvSpPr>
        <p:spPr>
          <a:xfrm>
            <a:off x="6412254" y="4160517"/>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294E9206-C12D-2946-BEB2-FBFDA6EA44B9}"/>
              </a:ext>
            </a:extLst>
          </p:cNvPr>
          <p:cNvSpPr txBox="1"/>
          <p:nvPr/>
        </p:nvSpPr>
        <p:spPr>
          <a:xfrm>
            <a:off x="6758407" y="3532134"/>
            <a:ext cx="125652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59" name="弧 158">
            <a:extLst>
              <a:ext uri="{FF2B5EF4-FFF2-40B4-BE49-F238E27FC236}">
                <a16:creationId xmlns:a16="http://schemas.microsoft.com/office/drawing/2014/main" id="{E29D7384-05EF-AB43-A6FD-E5F11FD8BF1D}"/>
              </a:ext>
            </a:extLst>
          </p:cNvPr>
          <p:cNvSpPr/>
          <p:nvPr/>
        </p:nvSpPr>
        <p:spPr>
          <a:xfrm>
            <a:off x="6333299" y="355016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163" name="直线箭头连接符 162">
            <a:extLst>
              <a:ext uri="{FF2B5EF4-FFF2-40B4-BE49-F238E27FC236}">
                <a16:creationId xmlns:a16="http://schemas.microsoft.com/office/drawing/2014/main" id="{4EBB4A2B-2EE9-404F-97D5-6CEA6DD9F6C0}"/>
              </a:ext>
            </a:extLst>
          </p:cNvPr>
          <p:cNvCxnSpPr>
            <a:cxnSpLocks/>
            <a:stCxn id="137" idx="2"/>
            <a:endCxn id="149" idx="0"/>
          </p:cNvCxnSpPr>
          <p:nvPr/>
        </p:nvCxnSpPr>
        <p:spPr>
          <a:xfrm>
            <a:off x="6722596" y="3538739"/>
            <a:ext cx="0" cy="621778"/>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89A9659D-99AA-254D-9976-0DB8FDF851CF}"/>
              </a:ext>
            </a:extLst>
          </p:cNvPr>
          <p:cNvSpPr txBox="1"/>
          <p:nvPr/>
        </p:nvSpPr>
        <p:spPr>
          <a:xfrm>
            <a:off x="6064017" y="3402354"/>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7B3B4C5F-82CF-F44C-AB75-6C7E448E4252}"/>
              </a:ext>
            </a:extLst>
          </p:cNvPr>
          <p:cNvSpPr txBox="1"/>
          <p:nvPr/>
        </p:nvSpPr>
        <p:spPr>
          <a:xfrm>
            <a:off x="5774493" y="3730630"/>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cxnSp>
        <p:nvCxnSpPr>
          <p:cNvPr id="173" name="直线箭头连接符 172">
            <a:extLst>
              <a:ext uri="{FF2B5EF4-FFF2-40B4-BE49-F238E27FC236}">
                <a16:creationId xmlns:a16="http://schemas.microsoft.com/office/drawing/2014/main" id="{DAE5770E-2634-A14F-BCCC-0D02F10AC143}"/>
              </a:ext>
            </a:extLst>
          </p:cNvPr>
          <p:cNvCxnSpPr>
            <a:endCxn id="10" idx="3"/>
          </p:cNvCxnSpPr>
          <p:nvPr/>
        </p:nvCxnSpPr>
        <p:spPr>
          <a:xfrm flipH="1">
            <a:off x="5882654" y="4538411"/>
            <a:ext cx="836956" cy="140301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4" name="弧 173">
            <a:extLst>
              <a:ext uri="{FF2B5EF4-FFF2-40B4-BE49-F238E27FC236}">
                <a16:creationId xmlns:a16="http://schemas.microsoft.com/office/drawing/2014/main" id="{551C5365-0DFE-2C45-ADEF-3E5143642CDD}"/>
              </a:ext>
            </a:extLst>
          </p:cNvPr>
          <p:cNvSpPr/>
          <p:nvPr/>
        </p:nvSpPr>
        <p:spPr>
          <a:xfrm rot="6371444">
            <a:off x="6374496" y="386308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75" name="文本框 174">
            <a:extLst>
              <a:ext uri="{FF2B5EF4-FFF2-40B4-BE49-F238E27FC236}">
                <a16:creationId xmlns:a16="http://schemas.microsoft.com/office/drawing/2014/main" id="{F285CE9C-ABDC-6141-96E6-BE77CF4FB89B}"/>
              </a:ext>
            </a:extLst>
          </p:cNvPr>
          <p:cNvSpPr txBox="1"/>
          <p:nvPr/>
        </p:nvSpPr>
        <p:spPr>
          <a:xfrm>
            <a:off x="6152446" y="4047349"/>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88" name="灯片编号占位符 187">
            <a:extLst>
              <a:ext uri="{FF2B5EF4-FFF2-40B4-BE49-F238E27FC236}">
                <a16:creationId xmlns:a16="http://schemas.microsoft.com/office/drawing/2014/main" id="{02D244C9-1503-6E44-8D6E-FF89C09B9301}"/>
              </a:ext>
            </a:extLst>
          </p:cNvPr>
          <p:cNvSpPr>
            <a:spLocks noGrp="1"/>
          </p:cNvSpPr>
          <p:nvPr>
            <p:ph type="sldNum" sz="quarter" idx="12"/>
          </p:nvPr>
        </p:nvSpPr>
        <p:spPr/>
        <p:txBody>
          <a:bodyPr/>
          <a:lstStyle/>
          <a:p>
            <a:fld id="{95179704-EFDC-584D-9064-A59D55EEFD70}" type="slidenum">
              <a:rPr kumimoji="1" lang="zh-CN" altLang="en-US" smtClean="0"/>
              <a:t>38</a:t>
            </a:fld>
            <a:endParaRPr kumimoji="1" lang="zh-CN" altLang="en-US"/>
          </a:p>
        </p:txBody>
      </p:sp>
      <p:sp>
        <p:nvSpPr>
          <p:cNvPr id="191" name="文本框 190">
            <a:extLst>
              <a:ext uri="{FF2B5EF4-FFF2-40B4-BE49-F238E27FC236}">
                <a16:creationId xmlns:a16="http://schemas.microsoft.com/office/drawing/2014/main" id="{718C7585-8BB3-8A49-A615-12F3D2CB5C41}"/>
              </a:ext>
            </a:extLst>
          </p:cNvPr>
          <p:cNvSpPr txBox="1"/>
          <p:nvPr/>
        </p:nvSpPr>
        <p:spPr>
          <a:xfrm>
            <a:off x="6959669" y="5750847"/>
            <a:ext cx="267252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1,6-biphosphate</a:t>
            </a:r>
            <a:endParaRPr kumimoji="1" lang="zh-CN" altLang="en-US" b="1" dirty="0">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C01F7442-6638-C947-AC79-69744AE6D2E2}"/>
              </a:ext>
            </a:extLst>
          </p:cNvPr>
          <p:cNvSpPr txBox="1"/>
          <p:nvPr/>
        </p:nvSpPr>
        <p:spPr>
          <a:xfrm>
            <a:off x="7905502" y="4580545"/>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278BF682-A387-E342-9FE1-6EE1CB33D1E7}"/>
              </a:ext>
            </a:extLst>
          </p:cNvPr>
          <p:cNvSpPr txBox="1"/>
          <p:nvPr/>
        </p:nvSpPr>
        <p:spPr>
          <a:xfrm>
            <a:off x="9268654" y="3429000"/>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grpSp>
        <p:nvGrpSpPr>
          <p:cNvPr id="194" name="组合 193">
            <a:extLst>
              <a:ext uri="{FF2B5EF4-FFF2-40B4-BE49-F238E27FC236}">
                <a16:creationId xmlns:a16="http://schemas.microsoft.com/office/drawing/2014/main" id="{BC7EE3ED-A809-B849-9768-20FAC48843F1}"/>
              </a:ext>
            </a:extLst>
          </p:cNvPr>
          <p:cNvGrpSpPr/>
          <p:nvPr/>
        </p:nvGrpSpPr>
        <p:grpSpPr>
          <a:xfrm>
            <a:off x="6018929" y="5858916"/>
            <a:ext cx="895009" cy="147344"/>
            <a:chOff x="2636106" y="516231"/>
            <a:chExt cx="913918" cy="147344"/>
          </a:xfrm>
        </p:grpSpPr>
        <p:cxnSp>
          <p:nvCxnSpPr>
            <p:cNvPr id="195" name="直线连接符 194">
              <a:extLst>
                <a:ext uri="{FF2B5EF4-FFF2-40B4-BE49-F238E27FC236}">
                  <a16:creationId xmlns:a16="http://schemas.microsoft.com/office/drawing/2014/main" id="{CF9435B5-396F-9849-9777-7E92471DC24F}"/>
                </a:ext>
              </a:extLst>
            </p:cNvPr>
            <p:cNvCxnSpPr>
              <a:cxnSpLocks/>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6" name="直线连接符 195">
              <a:extLst>
                <a:ext uri="{FF2B5EF4-FFF2-40B4-BE49-F238E27FC236}">
                  <a16:creationId xmlns:a16="http://schemas.microsoft.com/office/drawing/2014/main" id="{07197EFB-F608-E549-89E8-88D10EC41F87}"/>
                </a:ext>
              </a:extLst>
            </p:cNvPr>
            <p:cNvCxnSpPr>
              <a:cxnSpLocks/>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97" name="直线连接符 196">
              <a:extLst>
                <a:ext uri="{FF2B5EF4-FFF2-40B4-BE49-F238E27FC236}">
                  <a16:creationId xmlns:a16="http://schemas.microsoft.com/office/drawing/2014/main" id="{52E4EA2F-45C3-034D-8ED4-95FBCD39F5A6}"/>
                </a:ext>
              </a:extLst>
            </p:cNvPr>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8" name="直线连接符 197">
              <a:extLst>
                <a:ext uri="{FF2B5EF4-FFF2-40B4-BE49-F238E27FC236}">
                  <a16:creationId xmlns:a16="http://schemas.microsoft.com/office/drawing/2014/main" id="{FDD76B00-46AF-044C-B8A8-C7E2204EB339}"/>
                </a:ext>
              </a:extLst>
            </p:cNvPr>
            <p:cNvCxnSpPr>
              <a:cxnSpLocks/>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sp>
        <p:nvSpPr>
          <p:cNvPr id="199" name="文本框 198">
            <a:hlinkClick r:id="rId6" action="ppaction://hlinksldjump"/>
            <a:extLst>
              <a:ext uri="{FF2B5EF4-FFF2-40B4-BE49-F238E27FC236}">
                <a16:creationId xmlns:a16="http://schemas.microsoft.com/office/drawing/2014/main" id="{A228ED5F-F0F4-5F4C-9AD4-E10A41720356}"/>
              </a:ext>
            </a:extLst>
          </p:cNvPr>
          <p:cNvSpPr txBox="1"/>
          <p:nvPr/>
        </p:nvSpPr>
        <p:spPr>
          <a:xfrm>
            <a:off x="6059388" y="5903778"/>
            <a:ext cx="853119" cy="276999"/>
          </a:xfrm>
          <a:prstGeom prst="rect">
            <a:avLst/>
          </a:prstGeom>
          <a:noFill/>
          <a:ln>
            <a:solidFill>
              <a:schemeClr val="accent1"/>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Glycolysis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0" name="文本框 199">
            <a:hlinkClick r:id="rId7" action="ppaction://hlinksldjump"/>
            <a:extLst>
              <a:ext uri="{FF2B5EF4-FFF2-40B4-BE49-F238E27FC236}">
                <a16:creationId xmlns:a16="http://schemas.microsoft.com/office/drawing/2014/main" id="{4617887C-937B-3541-A5C1-DA394E379F53}"/>
              </a:ext>
            </a:extLst>
          </p:cNvPr>
          <p:cNvSpPr txBox="1"/>
          <p:nvPr/>
        </p:nvSpPr>
        <p:spPr>
          <a:xfrm>
            <a:off x="5957780" y="5641038"/>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2" name="直线箭头连接符 201">
            <a:extLst>
              <a:ext uri="{FF2B5EF4-FFF2-40B4-BE49-F238E27FC236}">
                <a16:creationId xmlns:a16="http://schemas.microsoft.com/office/drawing/2014/main" id="{8279E733-07B5-4D40-97A3-F3724699E418}"/>
              </a:ext>
            </a:extLst>
          </p:cNvPr>
          <p:cNvCxnSpPr>
            <a:stCxn id="191" idx="0"/>
            <a:endCxn id="192" idx="2"/>
          </p:cNvCxnSpPr>
          <p:nvPr/>
        </p:nvCxnSpPr>
        <p:spPr>
          <a:xfrm flipV="1">
            <a:off x="8295932" y="4949877"/>
            <a:ext cx="724619" cy="80097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4" name="直线箭头连接符 203">
            <a:extLst>
              <a:ext uri="{FF2B5EF4-FFF2-40B4-BE49-F238E27FC236}">
                <a16:creationId xmlns:a16="http://schemas.microsoft.com/office/drawing/2014/main" id="{64791CC0-D711-3340-9718-76FAEBFAAEC2}"/>
              </a:ext>
            </a:extLst>
          </p:cNvPr>
          <p:cNvCxnSpPr>
            <a:stCxn id="192" idx="0"/>
            <a:endCxn id="193" idx="2"/>
          </p:cNvCxnSpPr>
          <p:nvPr/>
        </p:nvCxnSpPr>
        <p:spPr>
          <a:xfrm flipV="1">
            <a:off x="9020551" y="3798332"/>
            <a:ext cx="731569" cy="78221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07" name="文本框 206">
            <a:hlinkClick r:id="rId8" action="ppaction://hlinksldjump"/>
            <a:extLst>
              <a:ext uri="{FF2B5EF4-FFF2-40B4-BE49-F238E27FC236}">
                <a16:creationId xmlns:a16="http://schemas.microsoft.com/office/drawing/2014/main" id="{103C8C3B-56EF-DE4B-8C03-B88E65EFF573}"/>
              </a:ext>
            </a:extLst>
          </p:cNvPr>
          <p:cNvSpPr txBox="1"/>
          <p:nvPr/>
        </p:nvSpPr>
        <p:spPr>
          <a:xfrm>
            <a:off x="8616515" y="5317389"/>
            <a:ext cx="114024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Fructose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9" name="直线箭头连接符 208">
            <a:extLst>
              <a:ext uri="{FF2B5EF4-FFF2-40B4-BE49-F238E27FC236}">
                <a16:creationId xmlns:a16="http://schemas.microsoft.com/office/drawing/2014/main" id="{0C50F74F-664D-1C4F-A313-71BBD38A3B6E}"/>
              </a:ext>
            </a:extLst>
          </p:cNvPr>
          <p:cNvCxnSpPr>
            <a:cxnSpLocks/>
            <a:stCxn id="191" idx="0"/>
          </p:cNvCxnSpPr>
          <p:nvPr/>
        </p:nvCxnSpPr>
        <p:spPr>
          <a:xfrm flipV="1">
            <a:off x="8295932" y="5055140"/>
            <a:ext cx="628223" cy="69570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11" name="文本框 210">
            <a:hlinkClick r:id="rId9" action="ppaction://hlinksldjump"/>
            <a:extLst>
              <a:ext uri="{FF2B5EF4-FFF2-40B4-BE49-F238E27FC236}">
                <a16:creationId xmlns:a16="http://schemas.microsoft.com/office/drawing/2014/main" id="{0A458A79-16A3-E443-997D-A631DE90D2C6}"/>
              </a:ext>
            </a:extLst>
          </p:cNvPr>
          <p:cNvSpPr txBox="1"/>
          <p:nvPr/>
        </p:nvSpPr>
        <p:spPr>
          <a:xfrm>
            <a:off x="9346277" y="4120734"/>
            <a:ext cx="1122217"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endParaRPr kumimoji="1" lang="en-US" altLang="zh-CN" sz="1200" b="1" dirty="0">
              <a:solidFill>
                <a:schemeClr val="accent1"/>
              </a:solidFill>
              <a:latin typeface="Times New Roman" panose="02020603050405020304" pitchFamily="18" charset="0"/>
              <a:cs typeface="Times New Roman" panose="02020603050405020304" pitchFamily="18" charset="0"/>
            </a:endParaRP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74" name="操作按钮: 后退或上一个 73">
            <a:hlinkClick r:id="rId10" action="ppaction://hlinksldjump" highlightClick="1"/>
            <a:extLst>
              <a:ext uri="{FF2B5EF4-FFF2-40B4-BE49-F238E27FC236}">
                <a16:creationId xmlns:a16="http://schemas.microsoft.com/office/drawing/2014/main" id="{2B62CC54-A072-F942-B25A-229F9DC22A92}"/>
              </a:ext>
            </a:extLst>
          </p:cNvPr>
          <p:cNvSpPr/>
          <p:nvPr/>
        </p:nvSpPr>
        <p:spPr>
          <a:xfrm>
            <a:off x="182437" y="610220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cxnSp>
        <p:nvCxnSpPr>
          <p:cNvPr id="75" name="直线箭头连接符 74">
            <a:extLst>
              <a:ext uri="{FF2B5EF4-FFF2-40B4-BE49-F238E27FC236}">
                <a16:creationId xmlns:a16="http://schemas.microsoft.com/office/drawing/2014/main" id="{64E249BF-FD08-9744-99FA-6DEE9BDD89F6}"/>
              </a:ext>
            </a:extLst>
          </p:cNvPr>
          <p:cNvCxnSpPr>
            <a:cxnSpLocks/>
            <a:stCxn id="131" idx="2"/>
            <a:endCxn id="132" idx="0"/>
          </p:cNvCxnSpPr>
          <p:nvPr/>
        </p:nvCxnSpPr>
        <p:spPr>
          <a:xfrm flipH="1">
            <a:off x="6714314" y="1221072"/>
            <a:ext cx="1" cy="205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65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D269A8-F9F7-8A4B-86DF-418B7A8E8CF6}"/>
              </a:ext>
            </a:extLst>
          </p:cNvPr>
          <p:cNvSpPr>
            <a:spLocks noGrp="1"/>
          </p:cNvSpPr>
          <p:nvPr>
            <p:ph type="sldNum" sz="quarter" idx="12"/>
          </p:nvPr>
        </p:nvSpPr>
        <p:spPr/>
        <p:txBody>
          <a:bodyPr/>
          <a:lstStyle/>
          <a:p>
            <a:fld id="{95179704-EFDC-584D-9064-A59D55EEFD70}" type="slidenum">
              <a:rPr kumimoji="1" lang="zh-CN" altLang="en-US" smtClean="0"/>
              <a:t>39</a:t>
            </a:fld>
            <a:endParaRPr kumimoji="1" lang="zh-CN" altLang="en-US"/>
          </a:p>
        </p:txBody>
      </p:sp>
      <p:sp>
        <p:nvSpPr>
          <p:cNvPr id="3" name="文本框 2">
            <a:extLst>
              <a:ext uri="{FF2B5EF4-FFF2-40B4-BE49-F238E27FC236}">
                <a16:creationId xmlns:a16="http://schemas.microsoft.com/office/drawing/2014/main" id="{FAA4B100-4E47-3946-A77E-1D4644C8E186}"/>
              </a:ext>
            </a:extLst>
          </p:cNvPr>
          <p:cNvSpPr txBox="1"/>
          <p:nvPr/>
        </p:nvSpPr>
        <p:spPr>
          <a:xfrm>
            <a:off x="3974951" y="26700"/>
            <a:ext cx="395813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Pyruvate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6D3C2D1-C10E-D141-AC09-1DBBA7FDC38A}"/>
              </a:ext>
            </a:extLst>
          </p:cNvPr>
          <p:cNvSpPr txBox="1"/>
          <p:nvPr/>
        </p:nvSpPr>
        <p:spPr>
          <a:xfrm>
            <a:off x="369181" y="939169"/>
            <a:ext cx="6336419" cy="923330"/>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Biotin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crucial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part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which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carries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group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transport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to</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substrate.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this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process,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one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unit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consumed.</a:t>
            </a:r>
            <a:r>
              <a:rPr kumimoji="1" lang="zh-CN" altLang="en-US" b="1" dirty="0">
                <a:latin typeface="Times New Roman" panose="02020603050405020304" pitchFamily="18" charset="0"/>
                <a:cs typeface="Times New Roman" panose="02020603050405020304" pitchFamily="18" charset="0"/>
              </a:rPr>
              <a:t>  </a:t>
            </a:r>
          </a:p>
        </p:txBody>
      </p:sp>
      <p:pic>
        <p:nvPicPr>
          <p:cNvPr id="6" name="Picture 6">
            <a:extLst>
              <a:ext uri="{FF2B5EF4-FFF2-40B4-BE49-F238E27FC236}">
                <a16:creationId xmlns:a16="http://schemas.microsoft.com/office/drawing/2014/main" id="{6EFE4060-40C3-8F40-AF0B-6222677FC98F}"/>
              </a:ext>
            </a:extLst>
          </p:cNvPr>
          <p:cNvPicPr>
            <a:picLocks noChangeAspect="1" noChangeArrowheads="1"/>
          </p:cNvPicPr>
          <p:nvPr/>
        </p:nvPicPr>
        <p:blipFill>
          <a:blip r:embed="rId2"/>
          <a:srcRect/>
          <a:stretch>
            <a:fillRect/>
          </a:stretch>
        </p:blipFill>
        <p:spPr bwMode="auto">
          <a:xfrm>
            <a:off x="1099457" y="1908665"/>
            <a:ext cx="4835819" cy="4230877"/>
          </a:xfrm>
          <a:prstGeom prst="rect">
            <a:avLst/>
          </a:prstGeom>
          <a:noFill/>
          <a:ln w="9525">
            <a:noFill/>
            <a:miter lim="800000"/>
            <a:headEnd/>
            <a:tailEnd/>
          </a:ln>
        </p:spPr>
      </p:pic>
      <p:sp>
        <p:nvSpPr>
          <p:cNvPr id="8" name="矩形 7">
            <a:extLst>
              <a:ext uri="{FF2B5EF4-FFF2-40B4-BE49-F238E27FC236}">
                <a16:creationId xmlns:a16="http://schemas.microsoft.com/office/drawing/2014/main" id="{6AE7C812-18FB-7248-B4EB-53F4CF4D25E6}"/>
              </a:ext>
            </a:extLst>
          </p:cNvPr>
          <p:cNvSpPr/>
          <p:nvPr/>
        </p:nvSpPr>
        <p:spPr>
          <a:xfrm>
            <a:off x="369181" y="523670"/>
            <a:ext cx="11169676" cy="369332"/>
          </a:xfrm>
          <a:prstGeom prst="rect">
            <a:avLst/>
          </a:prstGeom>
        </p:spPr>
        <p:txBody>
          <a:bodyPr wrap="square">
            <a:spAutoFit/>
          </a:bodyPr>
          <a:lstStyle/>
          <a:p>
            <a:r>
              <a:rPr lang="en-US" altLang="zh-CN" b="1" baseline="0" dirty="0">
                <a:solidFill>
                  <a:srgbClr val="FF0000"/>
                </a:solidFill>
                <a:latin typeface="Times New Roman" panose="02020603050405020304" pitchFamily="18" charset="0"/>
                <a:cs typeface="Times New Roman" panose="02020603050405020304" pitchFamily="18" charset="0"/>
              </a:rPr>
              <a:t>Pyruvate carboxylase:</a:t>
            </a:r>
            <a:r>
              <a:rPr lang="en-US" altLang="zh-CN" b="1" baseline="0" dirty="0">
                <a:latin typeface="Times New Roman" panose="02020603050405020304" pitchFamily="18" charset="0"/>
                <a:cs typeface="Times New Roman" panose="02020603050405020304" pitchFamily="18" charset="0"/>
              </a:rPr>
              <a:t> the first regulatory enzyme in</a:t>
            </a:r>
            <a:r>
              <a:rPr lang="zh-CN" altLang="en-US" b="1" baseline="0" dirty="0">
                <a:latin typeface="Times New Roman" panose="02020603050405020304" pitchFamily="18" charset="0"/>
                <a:cs typeface="Times New Roman" panose="02020603050405020304" pitchFamily="18" charset="0"/>
              </a:rPr>
              <a:t> </a:t>
            </a:r>
            <a:r>
              <a:rPr lang="en-US" altLang="zh-CN" b="1" baseline="0" dirty="0">
                <a:latin typeface="Times New Roman" panose="02020603050405020304" pitchFamily="18" charset="0"/>
                <a:cs typeface="Times New Roman" panose="02020603050405020304" pitchFamily="18" charset="0"/>
              </a:rPr>
              <a:t>gluconeogenesis, requires </a:t>
            </a:r>
            <a:r>
              <a:rPr lang="en-US" altLang="zh-CN" b="1" i="1" baseline="0" dirty="0">
                <a:latin typeface="Times New Roman" panose="02020603050405020304" pitchFamily="18" charset="0"/>
                <a:cs typeface="Times New Roman" panose="02020603050405020304" pitchFamily="18" charset="0"/>
              </a:rPr>
              <a:t>acetyl-CoA</a:t>
            </a:r>
            <a:r>
              <a:rPr lang="en-US" altLang="zh-CN" b="1" baseline="0" dirty="0">
                <a:latin typeface="Times New Roman" panose="02020603050405020304" pitchFamily="18" charset="0"/>
                <a:cs typeface="Times New Roman" panose="02020603050405020304" pitchFamily="18" charset="0"/>
              </a:rPr>
              <a:t> as a positive effector</a:t>
            </a:r>
          </a:p>
        </p:txBody>
      </p:sp>
      <p:pic>
        <p:nvPicPr>
          <p:cNvPr id="1026" name="Picture 2">
            <a:extLst>
              <a:ext uri="{FF2B5EF4-FFF2-40B4-BE49-F238E27FC236}">
                <a16:creationId xmlns:a16="http://schemas.microsoft.com/office/drawing/2014/main" id="{97D2FCD8-94CC-2741-A9D9-068F3DF96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23912"/>
            <a:ext cx="46482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B04F3F3-B5B5-124D-BDD6-8F899D46AA22}"/>
              </a:ext>
            </a:extLst>
          </p:cNvPr>
          <p:cNvSpPr txBox="1"/>
          <p:nvPr/>
        </p:nvSpPr>
        <p:spPr>
          <a:xfrm>
            <a:off x="8820115" y="6356350"/>
            <a:ext cx="3371885"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https://</a:t>
            </a:r>
            <a:r>
              <a:rPr kumimoji="1" lang="en-US" altLang="zh-CN" sz="1200" dirty="0" err="1">
                <a:latin typeface="Times New Roman" panose="02020603050405020304" pitchFamily="18" charset="0"/>
                <a:cs typeface="Times New Roman" panose="02020603050405020304" pitchFamily="18" charset="0"/>
              </a:rPr>
              <a:t>en.wikipedia.org</a:t>
            </a:r>
            <a:r>
              <a:rPr kumimoji="1" lang="en-US" altLang="zh-CN" sz="1200" dirty="0">
                <a:latin typeface="Times New Roman" panose="02020603050405020304" pitchFamily="18" charset="0"/>
                <a:cs typeface="Times New Roman" panose="02020603050405020304" pitchFamily="18" charset="0"/>
              </a:rPr>
              <a:t>/wiki/</a:t>
            </a:r>
            <a:r>
              <a:rPr kumimoji="1" lang="en-US" altLang="zh-CN" sz="1200" dirty="0" err="1">
                <a:latin typeface="Times New Roman" panose="02020603050405020304" pitchFamily="18" charset="0"/>
                <a:cs typeface="Times New Roman" panose="02020603050405020304" pitchFamily="18" charset="0"/>
              </a:rPr>
              <a:t>Pyruvate_carboxylase</a:t>
            </a:r>
            <a:endParaRPr kumimoji="1" lang="zh-CN" altLang="en-US" sz="1200" dirty="0">
              <a:latin typeface="Times New Roman" panose="02020603050405020304" pitchFamily="18" charset="0"/>
              <a:cs typeface="Times New Roman" panose="02020603050405020304" pitchFamily="18" charset="0"/>
            </a:endParaRPr>
          </a:p>
        </p:txBody>
      </p:sp>
      <p:sp>
        <p:nvSpPr>
          <p:cNvPr id="12" name="操作按钮: 后退或上一个 11">
            <a:hlinkClick r:id="rId4" action="ppaction://hlinksldjump" highlightClick="1"/>
            <a:extLst>
              <a:ext uri="{FF2B5EF4-FFF2-40B4-BE49-F238E27FC236}">
                <a16:creationId xmlns:a16="http://schemas.microsoft.com/office/drawing/2014/main" id="{B95526D8-CA5E-E849-A4D9-876CEE81AD3A}"/>
              </a:ext>
            </a:extLst>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40027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片 163"/>
          <p:cNvPicPr>
            <a:picLocks noChangeAspect="1"/>
          </p:cNvPicPr>
          <p:nvPr/>
        </p:nvPicPr>
        <p:blipFill>
          <a:blip r:embed="rId3">
            <a:alphaModFix amt="44000"/>
          </a:blip>
          <a:srcRect l="22691"/>
          <a:stretch>
            <a:fillRect/>
          </a:stretch>
        </p:blipFill>
        <p:spPr>
          <a:xfrm>
            <a:off x="20955" y="619125"/>
            <a:ext cx="6311900" cy="6190615"/>
          </a:xfrm>
          <a:prstGeom prst="rect">
            <a:avLst/>
          </a:prstGeom>
        </p:spPr>
      </p:pic>
      <p:sp>
        <p:nvSpPr>
          <p:cNvPr id="4" name="文本框 3"/>
          <p:cNvSpPr txBox="1"/>
          <p:nvPr/>
        </p:nvSpPr>
        <p:spPr>
          <a:xfrm>
            <a:off x="8385612" y="1876999"/>
            <a:ext cx="96693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Glucose</a:t>
            </a:r>
            <a:endParaRPr kumimoji="1" lang="zh-CN" altLang="en-US"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822844" y="1879742"/>
            <a:ext cx="1097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Glycogen</a:t>
            </a:r>
          </a:p>
        </p:txBody>
      </p:sp>
      <p:sp>
        <p:nvSpPr>
          <p:cNvPr id="7" name="文本框 6"/>
          <p:cNvSpPr txBox="1"/>
          <p:nvPr/>
        </p:nvSpPr>
        <p:spPr>
          <a:xfrm>
            <a:off x="27095" y="368382"/>
            <a:ext cx="12150039" cy="58356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degradation</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of</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carbohydrate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 </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cxnSp>
        <p:nvCxnSpPr>
          <p:cNvPr id="9" name="直线箭头连接符 8"/>
          <p:cNvCxnSpPr>
            <a:stCxn id="6" idx="1"/>
            <a:endCxn id="4" idx="3"/>
          </p:cNvCxnSpPr>
          <p:nvPr/>
        </p:nvCxnSpPr>
        <p:spPr>
          <a:xfrm flipH="1" flipV="1">
            <a:off x="9352915" y="2061845"/>
            <a:ext cx="1470025" cy="19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p:cNvPicPr>
            <a:picLocks noChangeAspect="1"/>
          </p:cNvPicPr>
          <p:nvPr/>
        </p:nvPicPr>
        <p:blipFill>
          <a:blip r:embed="rId4"/>
          <a:stretch>
            <a:fillRect/>
          </a:stretch>
        </p:blipFill>
        <p:spPr>
          <a:xfrm>
            <a:off x="8253095" y="824230"/>
            <a:ext cx="1231900" cy="1052830"/>
          </a:xfrm>
          <a:prstGeom prst="rect">
            <a:avLst/>
          </a:prstGeom>
        </p:spPr>
      </p:pic>
      <p:sp>
        <p:nvSpPr>
          <p:cNvPr id="24" name="文本框 23">
            <a:hlinkClick r:id="rId5" action="ppaction://hlinksldjump"/>
          </p:cNvPr>
          <p:cNvSpPr txBox="1"/>
          <p:nvPr/>
        </p:nvSpPr>
        <p:spPr>
          <a:xfrm>
            <a:off x="8917940" y="3374390"/>
            <a:ext cx="2435860" cy="645160"/>
          </a:xfrm>
          <a:prstGeom prst="rect">
            <a:avLst/>
          </a:prstGeom>
          <a:noFill/>
          <a:ln>
            <a:solidFill>
              <a:schemeClr val="accent5"/>
            </a:solidFill>
          </a:ln>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the pentose phosphate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pathway</a:t>
            </a:r>
          </a:p>
        </p:txBody>
      </p:sp>
      <p:sp>
        <p:nvSpPr>
          <p:cNvPr id="27" name="文本框 26"/>
          <p:cNvSpPr txBox="1"/>
          <p:nvPr/>
        </p:nvSpPr>
        <p:spPr>
          <a:xfrm>
            <a:off x="7812337" y="6165154"/>
            <a:ext cx="21132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Ribose-5-phosphate</a:t>
            </a:r>
          </a:p>
        </p:txBody>
      </p:sp>
      <p:sp>
        <p:nvSpPr>
          <p:cNvPr id="30" name="文本框 29">
            <a:hlinkClick r:id="rId6" action="ppaction://hlinksldjump"/>
          </p:cNvPr>
          <p:cNvSpPr txBox="1"/>
          <p:nvPr/>
        </p:nvSpPr>
        <p:spPr>
          <a:xfrm>
            <a:off x="9352280" y="1417320"/>
            <a:ext cx="1292860" cy="645160"/>
          </a:xfrm>
          <a:prstGeom prst="rect">
            <a:avLst/>
          </a:prstGeom>
          <a:noFill/>
          <a:ln>
            <a:solidFill>
              <a:schemeClr val="accent5"/>
            </a:solidFill>
          </a:ln>
        </p:spPr>
        <p:txBody>
          <a:bodyPr wrap="square" rtlCol="0">
            <a:spAutoFit/>
          </a:bodyPr>
          <a:lstStyle/>
          <a:p>
            <a:pPr algn="l"/>
            <a:r>
              <a:rPr kumimoji="1" lang="en-US" altLang="zh-CN" b="1" dirty="0">
                <a:solidFill>
                  <a:schemeClr val="accent1"/>
                </a:solidFill>
                <a:latin typeface="Times New Roman" panose="02020503050405090304" pitchFamily="18" charset="0"/>
                <a:cs typeface="Times New Roman" panose="02020503050405090304" pitchFamily="18" charset="0"/>
              </a:rPr>
              <a:t>Glycogen</a:t>
            </a:r>
            <a:r>
              <a:rPr kumimoji="1" lang="zh-CN" altLang="en-US" b="1" dirty="0">
                <a:solidFill>
                  <a:schemeClr val="accent1"/>
                </a:solidFill>
                <a:latin typeface="Times New Roman" panose="02020503050405090304" pitchFamily="18" charset="0"/>
                <a:cs typeface="Times New Roman" panose="02020503050405090304" pitchFamily="18" charset="0"/>
              </a:rPr>
              <a:t> </a:t>
            </a:r>
          </a:p>
          <a:p>
            <a:pPr algn="l"/>
            <a:r>
              <a:rPr kumimoji="1" lang="en-US" altLang="zh-CN" b="1" dirty="0">
                <a:solidFill>
                  <a:schemeClr val="accent1"/>
                </a:solidFill>
                <a:latin typeface="Times New Roman" panose="02020503050405090304" pitchFamily="18" charset="0"/>
                <a:cs typeface="Times New Roman" panose="02020503050405090304" pitchFamily="18" charset="0"/>
              </a:rPr>
              <a:t>breakdown</a:t>
            </a:r>
          </a:p>
        </p:txBody>
      </p:sp>
      <p:cxnSp>
        <p:nvCxnSpPr>
          <p:cNvPr id="32" name="直线箭头连接符 31"/>
          <p:cNvCxnSpPr>
            <a:stCxn id="4" idx="2"/>
            <a:endCxn id="27" idx="0"/>
          </p:cNvCxnSpPr>
          <p:nvPr/>
        </p:nvCxnSpPr>
        <p:spPr>
          <a:xfrm flipH="1">
            <a:off x="8869045" y="2246630"/>
            <a:ext cx="635" cy="3918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p:cNvPicPr>
            <a:picLocks noChangeAspect="1"/>
          </p:cNvPicPr>
          <p:nvPr/>
        </p:nvPicPr>
        <p:blipFill>
          <a:blip r:embed="rId7"/>
          <a:stretch>
            <a:fillRect/>
          </a:stretch>
        </p:blipFill>
        <p:spPr>
          <a:xfrm>
            <a:off x="10753090" y="723265"/>
            <a:ext cx="1167130" cy="1155065"/>
          </a:xfrm>
          <a:prstGeom prst="rect">
            <a:avLst/>
          </a:prstGeom>
        </p:spPr>
      </p:pic>
      <p:sp>
        <p:nvSpPr>
          <p:cNvPr id="38" name="文本框 37"/>
          <p:cNvSpPr txBox="1"/>
          <p:nvPr/>
        </p:nvSpPr>
        <p:spPr>
          <a:xfrm>
            <a:off x="5337810" y="1877225"/>
            <a:ext cx="10718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0" name="直线箭头连接符 39"/>
          <p:cNvCxnSpPr>
            <a:stCxn id="4" idx="1"/>
            <a:endCxn id="38" idx="3"/>
          </p:cNvCxnSpPr>
          <p:nvPr/>
        </p:nvCxnSpPr>
        <p:spPr>
          <a:xfrm flipH="1" flipV="1">
            <a:off x="6409690" y="2061210"/>
            <a:ext cx="1976120" cy="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8" action="ppaction://hlinksldjump"/>
          </p:cNvPr>
          <p:cNvSpPr/>
          <p:nvPr/>
        </p:nvSpPr>
        <p:spPr>
          <a:xfrm>
            <a:off x="6805930" y="1628775"/>
            <a:ext cx="118364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a:t>
            </a: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co</a:t>
            </a:r>
            <a:r>
              <a:rPr kumimoji="1" lang="en-US" altLang="zh-CN" b="1" dirty="0">
                <a:solidFill>
                  <a:schemeClr val="accent1"/>
                </a:solidFill>
                <a:latin typeface="Times New Roman" panose="02020503050405090304" pitchFamily="18" charset="0"/>
                <a:cs typeface="Times New Roman" panose="02020503050405090304" pitchFamily="18" charset="0"/>
              </a:rPr>
              <a:t>lysis</a:t>
            </a:r>
          </a:p>
        </p:txBody>
      </p:sp>
      <p:sp>
        <p:nvSpPr>
          <p:cNvPr id="86" name="灯片编号占位符 85"/>
          <p:cNvSpPr>
            <a:spLocks noGrp="1"/>
          </p:cNvSpPr>
          <p:nvPr>
            <p:ph type="sldNum" sz="quarter" idx="12"/>
          </p:nvPr>
        </p:nvSpPr>
        <p:spPr/>
        <p:txBody>
          <a:bodyPr/>
          <a:lstStyle/>
          <a:p>
            <a:fld id="{95179704-EFDC-584D-9064-A59D55EEFD70}" type="slidenum">
              <a:rPr kumimoji="1" lang="zh-CN" altLang="en-US" smtClean="0"/>
              <a:t>4</a:t>
            </a:fld>
            <a:endParaRPr kumimoji="1" lang="zh-CN" altLang="en-US"/>
          </a:p>
        </p:txBody>
      </p:sp>
      <p:cxnSp>
        <p:nvCxnSpPr>
          <p:cNvPr id="83" name="曲线连接符 82"/>
          <p:cNvCxnSpPr>
            <a:stCxn id="38" idx="2"/>
            <a:endCxn id="88" idx="1"/>
          </p:cNvCxnSpPr>
          <p:nvPr/>
        </p:nvCxnSpPr>
        <p:spPr>
          <a:xfrm rot="5400000" flipV="1">
            <a:off x="5443538" y="2675573"/>
            <a:ext cx="2072640" cy="121221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cxnSp>
        <p:nvCxnSpPr>
          <p:cNvPr id="84" name="曲线连接符 83"/>
          <p:cNvCxnSpPr>
            <a:stCxn id="38" idx="2"/>
            <a:endCxn id="89" idx="1"/>
          </p:cNvCxnSpPr>
          <p:nvPr/>
        </p:nvCxnSpPr>
        <p:spPr>
          <a:xfrm rot="5400000" flipV="1">
            <a:off x="4888548" y="3230563"/>
            <a:ext cx="3261360" cy="1290955"/>
          </a:xfrm>
          <a:prstGeom prst="curvedConnector2">
            <a:avLst/>
          </a:prstGeom>
          <a:ln w="12700" cmpd="sng">
            <a:tailEnd type="arrow"/>
          </a:ln>
        </p:spPr>
        <p:style>
          <a:lnRef idx="1">
            <a:schemeClr val="dk1"/>
          </a:lnRef>
          <a:fillRef idx="0">
            <a:schemeClr val="dk1"/>
          </a:fillRef>
          <a:effectRef idx="0">
            <a:schemeClr val="dk1"/>
          </a:effectRef>
          <a:fontRef idx="minor">
            <a:schemeClr val="tx1"/>
          </a:fontRef>
        </p:style>
      </p:cxnSp>
      <p:sp>
        <p:nvSpPr>
          <p:cNvPr id="87" name="矩形 86">
            <a:hlinkClick r:id="rId9" action="ppaction://hlinksldjump"/>
          </p:cNvPr>
          <p:cNvSpPr/>
          <p:nvPr/>
        </p:nvSpPr>
        <p:spPr>
          <a:xfrm>
            <a:off x="6148705" y="3097530"/>
            <a:ext cx="155448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Fermentation</a:t>
            </a:r>
          </a:p>
        </p:txBody>
      </p:sp>
      <p:sp>
        <p:nvSpPr>
          <p:cNvPr id="88" name="文本框 87"/>
          <p:cNvSpPr txBox="1"/>
          <p:nvPr/>
        </p:nvSpPr>
        <p:spPr>
          <a:xfrm>
            <a:off x="7085965" y="4134015"/>
            <a:ext cx="116713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lactic acid</a:t>
            </a:r>
          </a:p>
        </p:txBody>
      </p:sp>
      <p:sp>
        <p:nvSpPr>
          <p:cNvPr id="89" name="文本框 88"/>
          <p:cNvSpPr txBox="1"/>
          <p:nvPr/>
        </p:nvSpPr>
        <p:spPr>
          <a:xfrm>
            <a:off x="7164705" y="5322735"/>
            <a:ext cx="1367155"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ethyl + CO2</a:t>
            </a:r>
          </a:p>
        </p:txBody>
      </p:sp>
      <p:pic>
        <p:nvPicPr>
          <p:cNvPr id="101" name="图片 100"/>
          <p:cNvPicPr>
            <a:picLocks noChangeAspect="1"/>
          </p:cNvPicPr>
          <p:nvPr/>
        </p:nvPicPr>
        <p:blipFill>
          <a:blip r:embed="rId10"/>
          <a:srcRect l="3649" t="20811" r="9515" b="23591"/>
          <a:stretch>
            <a:fillRect/>
          </a:stretch>
        </p:blipFill>
        <p:spPr>
          <a:xfrm>
            <a:off x="7374890" y="4763135"/>
            <a:ext cx="946785" cy="408305"/>
          </a:xfrm>
          <a:prstGeom prst="rect">
            <a:avLst/>
          </a:prstGeom>
        </p:spPr>
      </p:pic>
      <p:pic>
        <p:nvPicPr>
          <p:cNvPr id="102" name="图片 101"/>
          <p:cNvPicPr>
            <a:picLocks noChangeAspect="1"/>
          </p:cNvPicPr>
          <p:nvPr/>
        </p:nvPicPr>
        <p:blipFill>
          <a:blip r:embed="rId11"/>
          <a:stretch>
            <a:fillRect/>
          </a:stretch>
        </p:blipFill>
        <p:spPr>
          <a:xfrm>
            <a:off x="7246620" y="3465830"/>
            <a:ext cx="1203325" cy="747395"/>
          </a:xfrm>
          <a:prstGeom prst="rect">
            <a:avLst/>
          </a:prstGeom>
        </p:spPr>
      </p:pic>
      <p:cxnSp>
        <p:nvCxnSpPr>
          <p:cNvPr id="103" name="直线箭头连接符 39"/>
          <p:cNvCxnSpPr>
            <a:stCxn id="38" idx="1"/>
            <a:endCxn id="41" idx="3"/>
          </p:cNvCxnSpPr>
          <p:nvPr/>
        </p:nvCxnSpPr>
        <p:spPr>
          <a:xfrm flipH="1">
            <a:off x="4590415" y="2061210"/>
            <a:ext cx="7473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文本框 143"/>
          <p:cNvSpPr txBox="1"/>
          <p:nvPr/>
        </p:nvSpPr>
        <p:spPr>
          <a:xfrm>
            <a:off x="4185285" y="2247900"/>
            <a:ext cx="640080" cy="36830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pic>
        <p:nvPicPr>
          <p:cNvPr id="150" name="图片 149"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flipH="1" flipV="1">
            <a:off x="3069590" y="2321560"/>
            <a:ext cx="553085" cy="1466215"/>
          </a:xfrm>
          <a:prstGeom prst="rect">
            <a:avLst/>
          </a:prstGeom>
        </p:spPr>
      </p:pic>
      <p:grpSp>
        <p:nvGrpSpPr>
          <p:cNvPr id="193" name="组合 192"/>
          <p:cNvGrpSpPr/>
          <p:nvPr/>
        </p:nvGrpSpPr>
        <p:grpSpPr>
          <a:xfrm>
            <a:off x="13970" y="1877060"/>
            <a:ext cx="5909945" cy="3938270"/>
            <a:chOff x="22" y="2956"/>
            <a:chExt cx="9307" cy="6202"/>
          </a:xfrm>
        </p:grpSpPr>
        <p:grpSp>
          <p:nvGrpSpPr>
            <p:cNvPr id="47" name="组合 46"/>
            <p:cNvGrpSpPr/>
            <p:nvPr/>
          </p:nvGrpSpPr>
          <p:grpSpPr>
            <a:xfrm>
              <a:off x="169" y="2956"/>
              <a:ext cx="7060" cy="584"/>
              <a:chOff x="-1229" y="7128"/>
              <a:chExt cx="7060" cy="584"/>
            </a:xfrm>
          </p:grpSpPr>
          <p:sp>
            <p:nvSpPr>
              <p:cNvPr id="41" name="文本框 40"/>
              <p:cNvSpPr txBox="1"/>
              <p:nvPr/>
            </p:nvSpPr>
            <p:spPr>
              <a:xfrm>
                <a:off x="4143" y="7128"/>
                <a:ext cx="16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Pyruvate</a:t>
                </a:r>
                <a:endParaRPr kumimoji="1" lang="zh-CN" altLang="en-US" b="1" dirty="0">
                  <a:latin typeface="Times New Roman" panose="02020503050405090304" pitchFamily="18" charset="0"/>
                  <a:cs typeface="Times New Roman" panose="02020503050405090304" pitchFamily="18" charset="0"/>
                </a:endParaRPr>
              </a:p>
            </p:txBody>
          </p:sp>
          <p:cxnSp>
            <p:nvCxnSpPr>
              <p:cNvPr id="45" name="直线箭头连接符 31"/>
              <p:cNvCxnSpPr>
                <a:stCxn id="41" idx="1"/>
                <a:endCxn id="46" idx="3"/>
              </p:cNvCxnSpPr>
              <p:nvPr/>
            </p:nvCxnSpPr>
            <p:spPr>
              <a:xfrm flipH="1">
                <a:off x="859" y="7418"/>
                <a:ext cx="3284" cy="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1229" y="7132"/>
                <a:ext cx="208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p>
            </p:txBody>
          </p:sp>
        </p:grpSp>
        <p:pic>
          <p:nvPicPr>
            <p:cNvPr id="155" name="图片 154"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860000" flipH="1" flipV="1">
              <a:off x="3433" y="2387"/>
              <a:ext cx="740" cy="2985"/>
            </a:xfrm>
            <a:prstGeom prst="rect">
              <a:avLst/>
            </a:prstGeom>
          </p:spPr>
        </p:pic>
        <p:sp>
          <p:nvSpPr>
            <p:cNvPr id="158" name="文本框 157"/>
            <p:cNvSpPr txBox="1"/>
            <p:nvPr/>
          </p:nvSpPr>
          <p:spPr>
            <a:xfrm>
              <a:off x="7847" y="5071"/>
              <a:ext cx="100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nvGrpSpPr>
            <p:cNvPr id="167" name="组合 166"/>
            <p:cNvGrpSpPr/>
            <p:nvPr/>
          </p:nvGrpSpPr>
          <p:grpSpPr>
            <a:xfrm>
              <a:off x="22" y="4120"/>
              <a:ext cx="9307" cy="5038"/>
              <a:chOff x="22" y="4120"/>
              <a:chExt cx="9307" cy="5038"/>
            </a:xfrm>
          </p:grpSpPr>
          <p:grpSp>
            <p:nvGrpSpPr>
              <p:cNvPr id="152" name="组合 151"/>
              <p:cNvGrpSpPr/>
              <p:nvPr/>
            </p:nvGrpSpPr>
            <p:grpSpPr>
              <a:xfrm>
                <a:off x="22" y="4120"/>
                <a:ext cx="9307" cy="5038"/>
                <a:chOff x="22" y="4123"/>
                <a:chExt cx="8896" cy="4713"/>
              </a:xfrm>
            </p:grpSpPr>
            <p:grpSp>
              <p:nvGrpSpPr>
                <p:cNvPr id="148" name="组合 147"/>
                <p:cNvGrpSpPr/>
                <p:nvPr/>
              </p:nvGrpSpPr>
              <p:grpSpPr>
                <a:xfrm>
                  <a:off x="1746" y="4123"/>
                  <a:ext cx="7172" cy="4436"/>
                  <a:chOff x="1248" y="4371"/>
                  <a:chExt cx="7172" cy="4436"/>
                </a:xfrm>
              </p:grpSpPr>
              <p:grpSp>
                <p:nvGrpSpPr>
                  <p:cNvPr id="132" name="组合 131"/>
                  <p:cNvGrpSpPr/>
                  <p:nvPr/>
                </p:nvGrpSpPr>
                <p:grpSpPr>
                  <a:xfrm>
                    <a:off x="1248" y="4371"/>
                    <a:ext cx="6181" cy="4436"/>
                    <a:chOff x="6692" y="644"/>
                    <a:chExt cx="6181" cy="3817"/>
                  </a:xfrm>
                </p:grpSpPr>
                <p:grpSp>
                  <p:nvGrpSpPr>
                    <p:cNvPr id="127" name="组合 126"/>
                    <p:cNvGrpSpPr/>
                    <p:nvPr/>
                  </p:nvGrpSpPr>
                  <p:grpSpPr>
                    <a:xfrm>
                      <a:off x="6692" y="644"/>
                      <a:ext cx="6033" cy="3817"/>
                      <a:chOff x="6746" y="1012"/>
                      <a:chExt cx="6033" cy="3817"/>
                    </a:xfrm>
                  </p:grpSpPr>
                  <p:grpSp>
                    <p:nvGrpSpPr>
                      <p:cNvPr id="121" name="组合 120"/>
                      <p:cNvGrpSpPr/>
                      <p:nvPr/>
                    </p:nvGrpSpPr>
                    <p:grpSpPr>
                      <a:xfrm>
                        <a:off x="6746" y="1012"/>
                        <a:ext cx="6033" cy="3817"/>
                        <a:chOff x="6746" y="1216"/>
                        <a:chExt cx="6033" cy="3817"/>
                      </a:xfrm>
                    </p:grpSpPr>
                    <p:grpSp>
                      <p:nvGrpSpPr>
                        <p:cNvPr id="74" name="组合 73"/>
                        <p:cNvGrpSpPr/>
                        <p:nvPr/>
                      </p:nvGrpSpPr>
                      <p:grpSpPr>
                        <a:xfrm>
                          <a:off x="6746" y="1216"/>
                          <a:ext cx="6033" cy="3705"/>
                          <a:chOff x="6330" y="1222"/>
                          <a:chExt cx="6033" cy="3705"/>
                        </a:xfrm>
                      </p:grpSpPr>
                      <p:sp>
                        <p:nvSpPr>
                          <p:cNvPr id="50" name="文本框 49"/>
                          <p:cNvSpPr txBox="1"/>
                          <p:nvPr/>
                        </p:nvSpPr>
                        <p:spPr>
                          <a:xfrm>
                            <a:off x="6330" y="1222"/>
                            <a:ext cx="21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oxaloacetate</a:t>
                            </a:r>
                          </a:p>
                        </p:txBody>
                      </p:sp>
                      <p:sp>
                        <p:nvSpPr>
                          <p:cNvPr id="51" name="文本框 50"/>
                          <p:cNvSpPr txBox="1"/>
                          <p:nvPr/>
                        </p:nvSpPr>
                        <p:spPr>
                          <a:xfrm>
                            <a:off x="10207" y="2054"/>
                            <a:ext cx="1288"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p>
                        </p:txBody>
                      </p:sp>
                      <p:pic>
                        <p:nvPicPr>
                          <p:cNvPr id="72" name="图片 71"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760000" flipH="1" flipV="1">
                            <a:off x="10362" y="2926"/>
                            <a:ext cx="847" cy="3154"/>
                          </a:xfrm>
                          <a:prstGeom prst="rect">
                            <a:avLst/>
                          </a:prstGeom>
                        </p:spPr>
                      </p:pic>
                    </p:grpSp>
                    <p:sp>
                      <p:nvSpPr>
                        <p:cNvPr id="93" name="文本框 92"/>
                        <p:cNvSpPr txBox="1"/>
                        <p:nvPr/>
                      </p:nvSpPr>
                      <p:spPr>
                        <a:xfrm>
                          <a:off x="7735" y="4566"/>
                          <a:ext cx="2357" cy="467"/>
                        </a:xfrm>
                        <a:prstGeom prst="rect">
                          <a:avLst/>
                        </a:prstGeom>
                        <a:noFill/>
                      </p:spPr>
                      <p:txBody>
                        <a:bodyPr wrap="square" rtlCol="0">
                          <a:spAutoFit/>
                        </a:bodyPr>
                        <a:lstStyle/>
                        <a:p>
                          <a:pPr algn="l"/>
                          <a:r>
                            <a:rPr kumimoji="1" lang="en-US" altLang="zh-CN" b="1" dirty="0">
                              <a:latin typeface="Times New Roman" panose="02020503050405090304" pitchFamily="18" charset="0"/>
                              <a:cs typeface="Times New Roman" panose="02020503050405090304" pitchFamily="18" charset="0"/>
                            </a:rPr>
                            <a:t>succinyl-CoA</a:t>
                          </a:r>
                        </a:p>
                      </p:txBody>
                    </p:sp>
                  </p:grpSp>
                  <p:sp>
                    <p:nvSpPr>
                      <p:cNvPr id="76" name="矩形 75">
                        <a:hlinkClick r:id="rId14" action="ppaction://hlinksldjump"/>
                      </p:cNvPr>
                      <p:cNvSpPr/>
                      <p:nvPr/>
                    </p:nvSpPr>
                    <p:spPr>
                      <a:xfrm>
                        <a:off x="7158" y="2716"/>
                        <a:ext cx="2934" cy="467"/>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Citric acid cycle</a:t>
                        </a:r>
                      </a:p>
                    </p:txBody>
                  </p:sp>
                </p:grpSp>
                <p:pic>
                  <p:nvPicPr>
                    <p:cNvPr id="128" name="图片 127"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H="1" flipV="1">
                      <a:off x="11948" y="1651"/>
                      <a:ext cx="453" cy="1396"/>
                    </a:xfrm>
                    <a:prstGeom prst="rect">
                      <a:avLst/>
                    </a:prstGeom>
                  </p:spPr>
                </p:pic>
              </p:grpSp>
              <p:sp>
                <p:nvSpPr>
                  <p:cNvPr id="146" name="文本框 145"/>
                  <p:cNvSpPr txBox="1"/>
                  <p:nvPr/>
                </p:nvSpPr>
                <p:spPr>
                  <a:xfrm>
                    <a:off x="5532" y="6731"/>
                    <a:ext cx="2888" cy="547"/>
                  </a:xfrm>
                  <a:prstGeom prst="rect">
                    <a:avLst/>
                  </a:prstGeom>
                  <a:noFill/>
                </p:spPr>
                <p:txBody>
                  <a:bodyPr wrap="square" rtlCol="0" anchor="t">
                    <a:spAutoFit/>
                  </a:bodyPr>
                  <a:lstStyle/>
                  <a:p>
                    <a:pPr algn="l"/>
                    <a:r>
                      <a:rPr kumimoji="1" lang="en-US" altLang="zh-CN" b="1" dirty="0">
                        <a:latin typeface="Times New Roman" panose="02020503050405090304" pitchFamily="18" charset="0"/>
                        <a:cs typeface="Times New Roman" panose="02020503050405090304" pitchFamily="18" charset="0"/>
                      </a:rPr>
                      <a:t>ɑ-ketoglutarate</a:t>
                    </a:r>
                  </a:p>
                </p:txBody>
              </p:sp>
            </p:grpSp>
            <p:sp>
              <p:nvSpPr>
                <p:cNvPr id="149" name="左弧形箭头 148"/>
                <p:cNvSpPr/>
                <p:nvPr/>
              </p:nvSpPr>
              <p:spPr>
                <a:xfrm rot="21180000" flipV="1">
                  <a:off x="22" y="4396"/>
                  <a:ext cx="2237" cy="4440"/>
                </a:xfrm>
                <a:prstGeom prst="curv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6" name="组合 165"/>
              <p:cNvGrpSpPr/>
              <p:nvPr/>
            </p:nvGrpSpPr>
            <p:grpSpPr>
              <a:xfrm>
                <a:off x="6555" y="5425"/>
                <a:ext cx="2300" cy="3618"/>
                <a:chOff x="6555" y="5425"/>
                <a:chExt cx="2300" cy="3618"/>
              </a:xfrm>
            </p:grpSpPr>
            <p:pic>
              <p:nvPicPr>
                <p:cNvPr id="156" name="图片 155"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020000" flipV="1">
                  <a:off x="6555" y="8099"/>
                  <a:ext cx="1418" cy="944"/>
                </a:xfrm>
                <a:prstGeom prst="rect">
                  <a:avLst/>
                </a:prstGeom>
              </p:spPr>
            </p:pic>
            <p:pic>
              <p:nvPicPr>
                <p:cNvPr id="157" name="图片 156" descr="363754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00000" flipV="1">
                  <a:off x="7464" y="5048"/>
                  <a:ext cx="707" cy="1460"/>
                </a:xfrm>
                <a:prstGeom prst="rect">
                  <a:avLst/>
                </a:prstGeom>
              </p:spPr>
            </p:pic>
            <p:sp>
              <p:nvSpPr>
                <p:cNvPr id="159" name="文本框 158"/>
                <p:cNvSpPr txBox="1"/>
                <p:nvPr/>
              </p:nvSpPr>
              <p:spPr>
                <a:xfrm>
                  <a:off x="7847" y="7742"/>
                  <a:ext cx="1008" cy="580"/>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CO2</a:t>
                  </a:r>
                </a:p>
              </p:txBody>
            </p:sp>
          </p:grpSp>
        </p:grpSp>
      </p:grpSp>
      <p:pic>
        <p:nvPicPr>
          <p:cNvPr id="160" name="图片 159"/>
          <p:cNvPicPr>
            <a:picLocks noChangeAspect="1"/>
          </p:cNvPicPr>
          <p:nvPr/>
        </p:nvPicPr>
        <p:blipFill>
          <a:blip r:embed="rId15"/>
          <a:srcRect t="37358" r="23755"/>
          <a:stretch>
            <a:fillRect/>
          </a:stretch>
        </p:blipFill>
        <p:spPr>
          <a:xfrm>
            <a:off x="9484995" y="4991100"/>
            <a:ext cx="2025650" cy="1279525"/>
          </a:xfrm>
          <a:prstGeom prst="rect">
            <a:avLst/>
          </a:prstGeom>
        </p:spPr>
      </p:pic>
      <p:sp>
        <p:nvSpPr>
          <p:cNvPr id="161" name="矩形 160"/>
          <p:cNvSpPr/>
          <p:nvPr/>
        </p:nvSpPr>
        <p:spPr>
          <a:xfrm>
            <a:off x="10822940" y="4502150"/>
            <a:ext cx="1097280" cy="9448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3" name="矩形 162"/>
          <p:cNvSpPr/>
          <p:nvPr/>
        </p:nvSpPr>
        <p:spPr>
          <a:xfrm>
            <a:off x="11294745" y="5393690"/>
            <a:ext cx="153670" cy="3683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65" name="图片 164"/>
          <p:cNvPicPr>
            <a:picLocks noChangeAspect="1"/>
          </p:cNvPicPr>
          <p:nvPr/>
        </p:nvPicPr>
        <p:blipFill>
          <a:blip r:embed="rId16"/>
          <a:stretch>
            <a:fillRect/>
          </a:stretch>
        </p:blipFill>
        <p:spPr>
          <a:xfrm>
            <a:off x="148590" y="1266825"/>
            <a:ext cx="1217930" cy="564515"/>
          </a:xfrm>
          <a:prstGeom prst="rect">
            <a:avLst/>
          </a:prstGeom>
        </p:spPr>
      </p:pic>
      <p:cxnSp>
        <p:nvCxnSpPr>
          <p:cNvPr id="190" name="曲线连接符 189"/>
          <p:cNvCxnSpPr>
            <a:stCxn id="41" idx="1"/>
            <a:endCxn id="144" idx="1"/>
          </p:cNvCxnSpPr>
          <p:nvPr/>
        </p:nvCxnSpPr>
        <p:spPr>
          <a:xfrm rot="10800000" flipH="1" flipV="1">
            <a:off x="3518535" y="2061210"/>
            <a:ext cx="666750" cy="370840"/>
          </a:xfrm>
          <a:prstGeom prst="curvedConnector3">
            <a:avLst>
              <a:gd name="adj1" fmla="val -35714"/>
            </a:avLst>
          </a:prstGeom>
          <a:ln w="12700" cmpd="sng">
            <a:tailEnd type="arrow"/>
          </a:ln>
        </p:spPr>
        <p:style>
          <a:lnRef idx="1">
            <a:schemeClr val="dk1"/>
          </a:lnRef>
          <a:fillRef idx="0">
            <a:schemeClr val="dk1"/>
          </a:fillRef>
          <a:effectRef idx="0">
            <a:schemeClr val="dk1"/>
          </a:effectRef>
          <a:fontRef idx="minor">
            <a:schemeClr val="tx1"/>
          </a:fontRef>
        </p:style>
      </p:cxnSp>
      <p:sp>
        <p:nvSpPr>
          <p:cNvPr id="191" name="矩形 190">
            <a:hlinkClick r:id="rId17" action="ppaction://hlinksldjump"/>
          </p:cNvPr>
          <p:cNvSpPr/>
          <p:nvPr/>
        </p:nvSpPr>
        <p:spPr>
          <a:xfrm>
            <a:off x="1506855" y="1140460"/>
            <a:ext cx="2011680" cy="922020"/>
          </a:xfrm>
          <a:prstGeom prst="rect">
            <a:avLst/>
          </a:prstGeom>
          <a:noFill/>
          <a:ln>
            <a:noFill/>
          </a:ln>
        </p:spPr>
        <p:txBody>
          <a:bodyPr wrap="square" rtlCol="0">
            <a:spAutoFit/>
          </a:bodyPr>
          <a:lstStyle/>
          <a:p>
            <a:pPr algn="ctr"/>
            <a:r>
              <a:rPr kumimoji="1" lang="en-US" altLang="zh-CN" b="1" dirty="0">
                <a:solidFill>
                  <a:schemeClr val="accent1"/>
                </a:solidFill>
                <a:latin typeface="Times New Roman" panose="02020503050405090304" pitchFamily="18" charset="0"/>
                <a:cs typeface="Times New Roman" panose="02020503050405090304" pitchFamily="18" charset="0"/>
              </a:rPr>
              <a:t>Oxidative decarboxylation of pyruvate</a:t>
            </a:r>
          </a:p>
        </p:txBody>
      </p:sp>
      <p:pic>
        <p:nvPicPr>
          <p:cNvPr id="192" name="图片 191"/>
          <p:cNvPicPr>
            <a:picLocks noChangeAspect="1"/>
          </p:cNvPicPr>
          <p:nvPr/>
        </p:nvPicPr>
        <p:blipFill>
          <a:blip r:embed="rId18">
            <a:lum contrast="18000"/>
          </a:blip>
          <a:stretch>
            <a:fillRect/>
          </a:stretch>
        </p:blipFill>
        <p:spPr>
          <a:xfrm>
            <a:off x="5241290" y="1140460"/>
            <a:ext cx="1264285" cy="674370"/>
          </a:xfrm>
          <a:prstGeom prst="rect">
            <a:avLst/>
          </a:prstGeom>
        </p:spPr>
      </p:pic>
      <p:sp>
        <p:nvSpPr>
          <p:cNvPr id="194" name="文本框 193">
            <a:hlinkClick r:id="rId19" action="ppaction://hlinksldjump"/>
          </p:cNvPr>
          <p:cNvSpPr txBox="1"/>
          <p:nvPr/>
        </p:nvSpPr>
        <p:spPr>
          <a:xfrm>
            <a:off x="6304280" y="2077085"/>
            <a:ext cx="2227580" cy="645160"/>
          </a:xfrm>
          <a:prstGeom prst="rect">
            <a:avLst/>
          </a:prstGeom>
          <a:noFill/>
          <a:ln>
            <a:solidFill>
              <a:schemeClr val="accent5"/>
            </a:solidFill>
          </a:ln>
        </p:spPr>
        <p:txBody>
          <a:bodyPr wrap="none" rtlCol="0">
            <a:spAutoFit/>
          </a:bodyPr>
          <a:lstStyle/>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Entry of some </a:t>
            </a:r>
          </a:p>
          <a:p>
            <a:pPr algn="ctr"/>
            <a:r>
              <a:rPr kumimoji="1" lang="en-US" altLang="zh-CN" b="1" dirty="0">
                <a:solidFill>
                  <a:schemeClr val="accent5">
                    <a:lumMod val="75000"/>
                  </a:schemeClr>
                </a:solidFill>
                <a:latin typeface="Times New Roman" panose="02020503050405090304" pitchFamily="18" charset="0"/>
                <a:cs typeface="Times New Roman" panose="02020503050405090304" pitchFamily="18" charset="0"/>
              </a:rPr>
              <a:t>other carbohydrates </a:t>
            </a:r>
          </a:p>
        </p:txBody>
      </p:sp>
      <p:sp>
        <p:nvSpPr>
          <p:cNvPr id="62" name="操作按钮: 后退或上一个 61">
            <a:hlinkClick r:id="rId20" action="ppaction://hlinksldjump" highlightClick="1"/>
            <a:extLst>
              <a:ext uri="{FF2B5EF4-FFF2-40B4-BE49-F238E27FC236}">
                <a16:creationId xmlns:a16="http://schemas.microsoft.com/office/drawing/2014/main" id="{7CD1B161-5287-2948-B065-128DFF21B622}"/>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634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55927A6E-F037-3B43-8EAF-2AB04BA342DE}"/>
              </a:ext>
            </a:extLst>
          </p:cNvPr>
          <p:cNvPicPr>
            <a:picLocks noChangeAspect="1" noChangeArrowheads="1"/>
          </p:cNvPicPr>
          <p:nvPr/>
        </p:nvPicPr>
        <p:blipFill>
          <a:blip r:embed="rId2"/>
          <a:srcRect/>
          <a:stretch>
            <a:fillRect/>
          </a:stretch>
        </p:blipFill>
        <p:spPr bwMode="auto">
          <a:xfrm>
            <a:off x="5554599" y="955076"/>
            <a:ext cx="6112002" cy="4551415"/>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E095D5DE-8FCB-8647-B145-B46B8C09DC50}"/>
              </a:ext>
            </a:extLst>
          </p:cNvPr>
          <p:cNvSpPr>
            <a:spLocks noGrp="1"/>
          </p:cNvSpPr>
          <p:nvPr>
            <p:ph type="sldNum" sz="quarter" idx="12"/>
          </p:nvPr>
        </p:nvSpPr>
        <p:spPr/>
        <p:txBody>
          <a:bodyPr/>
          <a:lstStyle/>
          <a:p>
            <a:fld id="{95179704-EFDC-584D-9064-A59D55EEFD70}" type="slidenum">
              <a:rPr kumimoji="1" lang="zh-CN" altLang="en-US" smtClean="0"/>
              <a:t>40</a:t>
            </a:fld>
            <a:endParaRPr kumimoji="1" lang="zh-CN" altLang="en-US"/>
          </a:p>
        </p:txBody>
      </p:sp>
      <p:sp>
        <p:nvSpPr>
          <p:cNvPr id="8" name="文本框 7">
            <a:extLst>
              <a:ext uri="{FF2B5EF4-FFF2-40B4-BE49-F238E27FC236}">
                <a16:creationId xmlns:a16="http://schemas.microsoft.com/office/drawing/2014/main" id="{F090B40C-DDD4-C349-8621-ADE418E7159A}"/>
              </a:ext>
            </a:extLst>
          </p:cNvPr>
          <p:cNvSpPr txBox="1"/>
          <p:nvPr/>
        </p:nvSpPr>
        <p:spPr>
          <a:xfrm>
            <a:off x="4254085" y="14990"/>
            <a:ext cx="368382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PEP</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622D43A-77B7-4249-9B4E-C45BA40D1889}"/>
              </a:ext>
            </a:extLst>
          </p:cNvPr>
          <p:cNvSpPr txBox="1"/>
          <p:nvPr/>
        </p:nvSpPr>
        <p:spPr>
          <a:xfrm>
            <a:off x="525399" y="1035502"/>
            <a:ext cx="4224677"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both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oxaloacetate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PEP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oxidation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Therefore,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doesn’t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bring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out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malate.</a:t>
            </a:r>
            <a:r>
              <a:rPr kumimoji="1" lang="zh-CN" altLang="en-US" sz="2400" b="1" dirty="0">
                <a:latin typeface="Times New Roman" panose="02020603050405020304" pitchFamily="18" charset="0"/>
                <a:cs typeface="Times New Roman" panose="02020603050405020304" pitchFamily="18" charset="0"/>
              </a:rPr>
              <a:t> </a:t>
            </a:r>
          </a:p>
        </p:txBody>
      </p:sp>
      <p:sp>
        <p:nvSpPr>
          <p:cNvPr id="13" name="椭圆 12">
            <a:extLst>
              <a:ext uri="{FF2B5EF4-FFF2-40B4-BE49-F238E27FC236}">
                <a16:creationId xmlns:a16="http://schemas.microsoft.com/office/drawing/2014/main" id="{E018E519-C208-694C-9AAD-06751EBF1BC7}"/>
              </a:ext>
            </a:extLst>
          </p:cNvPr>
          <p:cNvSpPr/>
          <p:nvPr/>
        </p:nvSpPr>
        <p:spPr>
          <a:xfrm>
            <a:off x="9224682" y="2904565"/>
            <a:ext cx="887506" cy="41685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操作按钮: 后退或上一个 13">
            <a:hlinkClick r:id="rId3" action="ppaction://hlinksldjump" highlightClick="1"/>
            <a:extLst>
              <a:ext uri="{FF2B5EF4-FFF2-40B4-BE49-F238E27FC236}">
                <a16:creationId xmlns:a16="http://schemas.microsoft.com/office/drawing/2014/main" id="{BC9EA89E-55E7-C146-9163-30056275B1F3}"/>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58306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191FF0-3DCB-C74C-87E5-262ED5420025}"/>
              </a:ext>
            </a:extLst>
          </p:cNvPr>
          <p:cNvSpPr>
            <a:spLocks noGrp="1"/>
          </p:cNvSpPr>
          <p:nvPr>
            <p:ph type="sldNum" sz="quarter" idx="12"/>
          </p:nvPr>
        </p:nvSpPr>
        <p:spPr/>
        <p:txBody>
          <a:bodyPr/>
          <a:lstStyle/>
          <a:p>
            <a:fld id="{95179704-EFDC-584D-9064-A59D55EEFD70}" type="slidenum">
              <a:rPr kumimoji="1" lang="zh-CN" altLang="en-US" smtClean="0"/>
              <a:t>41</a:t>
            </a:fld>
            <a:endParaRPr kumimoji="1" lang="zh-CN" altLang="en-US"/>
          </a:p>
        </p:txBody>
      </p:sp>
      <p:sp>
        <p:nvSpPr>
          <p:cNvPr id="3" name="文本框 2">
            <a:extLst>
              <a:ext uri="{FF2B5EF4-FFF2-40B4-BE49-F238E27FC236}">
                <a16:creationId xmlns:a16="http://schemas.microsoft.com/office/drawing/2014/main" id="{12B67E8F-43A0-4746-8BDD-4EA38F7105E2}"/>
              </a:ext>
            </a:extLst>
          </p:cNvPr>
          <p:cNvSpPr txBox="1"/>
          <p:nvPr/>
        </p:nvSpPr>
        <p:spPr>
          <a:xfrm>
            <a:off x="3912549" y="0"/>
            <a:ext cx="4366901" cy="584775"/>
          </a:xfrm>
          <a:prstGeom prst="rect">
            <a:avLst/>
          </a:prstGeom>
          <a:noFill/>
        </p:spPr>
        <p:txBody>
          <a:bodyPr wrap="none" rtlCol="0">
            <a:spAutoFit/>
          </a:bodyPr>
          <a:lstStyle/>
          <a:p>
            <a:pPr algn="ctr"/>
            <a:r>
              <a:rPr kumimoji="1" lang="en-US" altLang="zh-CN" sz="3200" b="1" dirty="0">
                <a:solidFill>
                  <a:schemeClr val="accent1"/>
                </a:solidFill>
                <a:latin typeface="Times New Roman" panose="02020603050405020304" pitchFamily="18" charset="0"/>
                <a:cs typeface="Times New Roman" panose="02020603050405020304" pitchFamily="18" charset="0"/>
              </a:rPr>
              <a:t>Glucose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6-biphophatase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6CD3388-6EEE-2546-8619-8EDB4CDAFA73}"/>
              </a:ext>
            </a:extLst>
          </p:cNvPr>
          <p:cNvSpPr txBox="1"/>
          <p:nvPr/>
        </p:nvSpPr>
        <p:spPr>
          <a:xfrm>
            <a:off x="232694" y="790687"/>
            <a:ext cx="5067493" cy="4893647"/>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catalyzes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important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irreversible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from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6-phosphate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to</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makes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final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product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membrane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endoplasm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reticulum</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absent</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in</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muscle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cells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muscle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mainly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consumed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itself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hepatocyte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should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concentration.</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Picture 5" descr="An image depicting hydroysis of glucose 6-phosphate by glucose 6-phosphatase of the ER.&#10;There is a large purple box representing cytosol. Inside that box is a large oval white image and jetting out at the bottom of the box, which represents ER lumen; it is surrounded by yellow line with blue edges. G6P is outside these lines and has an arrow going down, with G6P transporter (t1) in the middle. The arrow then points right to G6P. From G6P, one arrow with two ends points to glucose and Pi. On top of the arrow (before they split) sits an orange ovular shape representing glucose 6-phosphate. Glucose has an arrow pointing right, using glucose transporter (T2) to break through the ER lumen. The arrow points to glucose, which then points right to GLUT2, which breaks through the plasma membrane, and goes right and down through an orange box representing the capillary. The capillary's caption states, &quot;Increased blood glucose concentration. From the Pi inside the ER lumen, and arrow breaks through the ER lumen, using a P1 transporter (T3), to P1. ">
            <a:extLst>
              <a:ext uri="{FF2B5EF4-FFF2-40B4-BE49-F238E27FC236}">
                <a16:creationId xmlns:a16="http://schemas.microsoft.com/office/drawing/2014/main" id="{97CA0714-34BC-214F-8D2B-C9AC2539B9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0188" y="790687"/>
            <a:ext cx="6310520" cy="31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C4310C4-3245-A446-87F3-5247AE9F3790}"/>
              </a:ext>
            </a:extLst>
          </p:cNvPr>
          <p:cNvPicPr>
            <a:picLocks noChangeAspect="1"/>
          </p:cNvPicPr>
          <p:nvPr/>
        </p:nvPicPr>
        <p:blipFill>
          <a:blip r:embed="rId3"/>
          <a:stretch>
            <a:fillRect/>
          </a:stretch>
        </p:blipFill>
        <p:spPr>
          <a:xfrm>
            <a:off x="5306506" y="3975507"/>
            <a:ext cx="5759076" cy="2017216"/>
          </a:xfrm>
          <a:prstGeom prst="rect">
            <a:avLst/>
          </a:prstGeom>
        </p:spPr>
      </p:pic>
      <p:sp>
        <p:nvSpPr>
          <p:cNvPr id="8" name="操作按钮: 后退或上一个 7">
            <a:hlinkClick r:id="rId4" action="ppaction://hlinksldjump" highlightClick="1"/>
            <a:extLst>
              <a:ext uri="{FF2B5EF4-FFF2-40B4-BE49-F238E27FC236}">
                <a16:creationId xmlns:a16="http://schemas.microsoft.com/office/drawing/2014/main" id="{019C69CA-6790-6943-8946-3A3367F5B34B}"/>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54591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F47E59-CD1E-D24B-87F7-99AD8B72AA49}"/>
              </a:ext>
            </a:extLst>
          </p:cNvPr>
          <p:cNvSpPr>
            <a:spLocks noGrp="1"/>
          </p:cNvSpPr>
          <p:nvPr>
            <p:ph type="sldNum" sz="quarter" idx="12"/>
          </p:nvPr>
        </p:nvSpPr>
        <p:spPr/>
        <p:txBody>
          <a:bodyPr/>
          <a:lstStyle/>
          <a:p>
            <a:fld id="{95179704-EFDC-584D-9064-A59D55EEFD70}" type="slidenum">
              <a:rPr kumimoji="1" lang="zh-CN" altLang="en-US" smtClean="0"/>
              <a:t>42</a:t>
            </a:fld>
            <a:endParaRPr kumimoji="1" lang="zh-CN" altLang="en-US"/>
          </a:p>
        </p:txBody>
      </p:sp>
      <p:sp>
        <p:nvSpPr>
          <p:cNvPr id="3" name="文本框 2">
            <a:extLst>
              <a:ext uri="{FF2B5EF4-FFF2-40B4-BE49-F238E27FC236}">
                <a16:creationId xmlns:a16="http://schemas.microsoft.com/office/drawing/2014/main" id="{4EF4412C-ADFB-2943-BFC2-3142D8F9446C}"/>
              </a:ext>
            </a:extLst>
          </p:cNvPr>
          <p:cNvSpPr txBox="1"/>
          <p:nvPr/>
        </p:nvSpPr>
        <p:spPr>
          <a:xfrm>
            <a:off x="2768005" y="0"/>
            <a:ext cx="665598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Fructose 1,6-phosphatase and PFK-2</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E55135E-D963-6549-A5BB-8A30D26C6B58}"/>
              </a:ext>
            </a:extLst>
          </p:cNvPr>
          <p:cNvSpPr txBox="1"/>
          <p:nvPr/>
        </p:nvSpPr>
        <p:spPr>
          <a:xfrm>
            <a:off x="4962292" y="612616"/>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1,6-biphosphate </a:t>
            </a:r>
            <a:endParaRPr kumimoji="1" lang="zh-CN" altLang="en-US" b="1" dirty="0">
              <a:latin typeface="Times New Roman" panose="02020603050405020304" pitchFamily="18" charset="0"/>
              <a:cs typeface="Times New Roman" panose="02020603050405020304" pitchFamily="18" charset="0"/>
            </a:endParaRPr>
          </a:p>
        </p:txBody>
      </p:sp>
      <p:cxnSp>
        <p:nvCxnSpPr>
          <p:cNvPr id="6" name="直线箭头连接符 5">
            <a:extLst>
              <a:ext uri="{FF2B5EF4-FFF2-40B4-BE49-F238E27FC236}">
                <a16:creationId xmlns:a16="http://schemas.microsoft.com/office/drawing/2014/main" id="{80E4BCA1-825B-3C48-B61F-07B7316ADDFB}"/>
              </a:ext>
            </a:extLst>
          </p:cNvPr>
          <p:cNvCxnSpPr>
            <a:cxnSpLocks/>
            <a:stCxn id="5" idx="3"/>
            <a:endCxn id="9" idx="1"/>
          </p:cNvCxnSpPr>
          <p:nvPr/>
        </p:nvCxnSpPr>
        <p:spPr>
          <a:xfrm>
            <a:off x="7692527" y="797282"/>
            <a:ext cx="223370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227167E2-214F-1344-A829-5F379D305262}"/>
              </a:ext>
            </a:extLst>
          </p:cNvPr>
          <p:cNvSpPr txBox="1"/>
          <p:nvPr/>
        </p:nvSpPr>
        <p:spPr>
          <a:xfrm>
            <a:off x="9926229" y="612616"/>
            <a:ext cx="23647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6-phosphate </a:t>
            </a:r>
            <a:endParaRPr kumimoji="1" lang="zh-CN" altLang="en-US" b="1" dirty="0">
              <a:latin typeface="Times New Roman" panose="02020603050405020304" pitchFamily="18" charset="0"/>
              <a:cs typeface="Times New Roman" panose="02020603050405020304" pitchFamily="18" charset="0"/>
            </a:endParaRPr>
          </a:p>
        </p:txBody>
      </p:sp>
      <p:sp>
        <p:nvSpPr>
          <p:cNvPr id="14" name="弧 13">
            <a:extLst>
              <a:ext uri="{FF2B5EF4-FFF2-40B4-BE49-F238E27FC236}">
                <a16:creationId xmlns:a16="http://schemas.microsoft.com/office/drawing/2014/main" id="{8B3411C3-922E-AC4C-93A6-E3463134153E}"/>
              </a:ext>
            </a:extLst>
          </p:cNvPr>
          <p:cNvSpPr/>
          <p:nvPr/>
        </p:nvSpPr>
        <p:spPr>
          <a:xfrm rot="1222862">
            <a:off x="9340468" y="81193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B626B14-FA35-2C47-9088-B7CCDB9F4085}"/>
              </a:ext>
            </a:extLst>
          </p:cNvPr>
          <p:cNvSpPr txBox="1"/>
          <p:nvPr/>
        </p:nvSpPr>
        <p:spPr>
          <a:xfrm>
            <a:off x="9620929" y="981948"/>
            <a:ext cx="3898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Pi</a:t>
            </a:r>
            <a:endParaRPr kumimoji="1" lang="zh-CN" altLang="en-US"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2B00A3F-72B9-A44F-A802-3F1784CA667C}"/>
              </a:ext>
            </a:extLst>
          </p:cNvPr>
          <p:cNvSpPr txBox="1"/>
          <p:nvPr/>
        </p:nvSpPr>
        <p:spPr>
          <a:xfrm>
            <a:off x="7868574" y="490696"/>
            <a:ext cx="1850186" cy="276999"/>
          </a:xfrm>
          <a:prstGeom prst="rect">
            <a:avLst/>
          </a:prstGeom>
          <a:noFill/>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Fructose 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C8834F8-EAB9-234A-9E45-630F0D04E603}"/>
              </a:ext>
            </a:extLst>
          </p:cNvPr>
          <p:cNvSpPr txBox="1"/>
          <p:nvPr/>
        </p:nvSpPr>
        <p:spPr>
          <a:xfrm>
            <a:off x="7692527" y="2964702"/>
            <a:ext cx="255711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6-biphosphate </a:t>
            </a:r>
            <a:endParaRPr kumimoji="1" lang="zh-CN" altLang="en-US"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9E72A87-6905-034A-A42E-42A4AD1A2919}"/>
              </a:ext>
            </a:extLst>
          </p:cNvPr>
          <p:cNvSpPr txBox="1"/>
          <p:nvPr/>
        </p:nvSpPr>
        <p:spPr>
          <a:xfrm>
            <a:off x="7607853" y="1642970"/>
            <a:ext cx="253787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2,6-phosphate </a:t>
            </a:r>
            <a:endParaRPr kumimoji="1" lang="zh-CN" altLang="en-US" b="1" dirty="0">
              <a:latin typeface="Times New Roman" panose="02020603050405020304" pitchFamily="18" charset="0"/>
              <a:cs typeface="Times New Roman" panose="02020603050405020304" pitchFamily="18" charset="0"/>
            </a:endParaRPr>
          </a:p>
        </p:txBody>
      </p:sp>
      <p:grpSp>
        <p:nvGrpSpPr>
          <p:cNvPr id="40" name="组合 39">
            <a:extLst>
              <a:ext uri="{FF2B5EF4-FFF2-40B4-BE49-F238E27FC236}">
                <a16:creationId xmlns:a16="http://schemas.microsoft.com/office/drawing/2014/main" id="{5125893F-DE42-774F-AAC8-663014A4BEC0}"/>
              </a:ext>
            </a:extLst>
          </p:cNvPr>
          <p:cNvGrpSpPr/>
          <p:nvPr/>
        </p:nvGrpSpPr>
        <p:grpSpPr>
          <a:xfrm>
            <a:off x="8850064" y="1977386"/>
            <a:ext cx="77637" cy="982871"/>
            <a:chOff x="8610600" y="3131311"/>
            <a:chExt cx="77637" cy="982871"/>
          </a:xfrm>
        </p:grpSpPr>
        <p:cxnSp>
          <p:nvCxnSpPr>
            <p:cNvPr id="21" name="直线箭头连接符 20">
              <a:extLst>
                <a:ext uri="{FF2B5EF4-FFF2-40B4-BE49-F238E27FC236}">
                  <a16:creationId xmlns:a16="http://schemas.microsoft.com/office/drawing/2014/main" id="{55D3B4C4-1CA0-E844-8116-0F72AEA5C5E9}"/>
                </a:ext>
              </a:extLst>
            </p:cNvPr>
            <p:cNvCxnSpPr>
              <a:cxnSpLocks/>
            </p:cNvCxnSpPr>
            <p:nvPr/>
          </p:nvCxnSpPr>
          <p:spPr>
            <a:xfrm flipV="1">
              <a:off x="8610600" y="3131311"/>
              <a:ext cx="1" cy="9828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94E755D8-733E-E148-9B69-8A4CA4A81FAE}"/>
                </a:ext>
              </a:extLst>
            </p:cNvPr>
            <p:cNvCxnSpPr>
              <a:cxnSpLocks/>
            </p:cNvCxnSpPr>
            <p:nvPr/>
          </p:nvCxnSpPr>
          <p:spPr>
            <a:xfrm flipH="1" flipV="1">
              <a:off x="8688236" y="3131311"/>
              <a:ext cx="1" cy="982871"/>
            </a:xfrm>
            <a:prstGeom prst="straightConnector1">
              <a:avLst/>
            </a:prstGeom>
            <a:ln w="12700">
              <a:headEnd type="triangle"/>
              <a:tailEnd type="none"/>
            </a:ln>
          </p:spPr>
          <p:style>
            <a:lnRef idx="1">
              <a:schemeClr val="dk1"/>
            </a:lnRef>
            <a:fillRef idx="0">
              <a:schemeClr val="dk1"/>
            </a:fillRef>
            <a:effectRef idx="0">
              <a:schemeClr val="dk1"/>
            </a:effectRef>
            <a:fontRef idx="minor">
              <a:schemeClr val="tx1"/>
            </a:fontRef>
          </p:style>
        </p:cxnSp>
      </p:grpSp>
      <p:sp>
        <p:nvSpPr>
          <p:cNvPr id="41" name="文本框 40">
            <a:extLst>
              <a:ext uri="{FF2B5EF4-FFF2-40B4-BE49-F238E27FC236}">
                <a16:creationId xmlns:a16="http://schemas.microsoft.com/office/drawing/2014/main" id="{F158B92C-896B-B440-B10F-327687726915}"/>
              </a:ext>
            </a:extLst>
          </p:cNvPr>
          <p:cNvSpPr txBox="1"/>
          <p:nvPr/>
        </p:nvSpPr>
        <p:spPr>
          <a:xfrm>
            <a:off x="8064579" y="2330321"/>
            <a:ext cx="673582" cy="461665"/>
          </a:xfrm>
          <a:prstGeom prst="rect">
            <a:avLst/>
          </a:prstGeom>
          <a:noFill/>
        </p:spPr>
        <p:txBody>
          <a:bodyPr wrap="non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PFK-2</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C995CFE-88FD-7D45-BE5A-CB597B80D5C4}"/>
              </a:ext>
            </a:extLst>
          </p:cNvPr>
          <p:cNvSpPr txBox="1"/>
          <p:nvPr/>
        </p:nvSpPr>
        <p:spPr>
          <a:xfrm>
            <a:off x="8962984" y="2211659"/>
            <a:ext cx="1390185" cy="646331"/>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Fructose </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2,6-biphosphatase 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EA0C94D9-8B3A-F84A-910F-A00E3F0FBE6A}"/>
              </a:ext>
            </a:extLst>
          </p:cNvPr>
          <p:cNvPicPr>
            <a:picLocks noChangeAspect="1"/>
          </p:cNvPicPr>
          <p:nvPr/>
        </p:nvPicPr>
        <p:blipFill>
          <a:blip r:embed="rId2"/>
          <a:stretch>
            <a:fillRect/>
          </a:stretch>
        </p:blipFill>
        <p:spPr>
          <a:xfrm>
            <a:off x="8755282" y="818094"/>
            <a:ext cx="243013" cy="248296"/>
          </a:xfrm>
          <a:prstGeom prst="rect">
            <a:avLst/>
          </a:prstGeom>
        </p:spPr>
      </p:pic>
      <p:cxnSp>
        <p:nvCxnSpPr>
          <p:cNvPr id="46" name="直线箭头连接符 45">
            <a:extLst>
              <a:ext uri="{FF2B5EF4-FFF2-40B4-BE49-F238E27FC236}">
                <a16:creationId xmlns:a16="http://schemas.microsoft.com/office/drawing/2014/main" id="{F5046CBB-6655-3A4A-9974-892F1E2CCB1F}"/>
              </a:ext>
            </a:extLst>
          </p:cNvPr>
          <p:cNvCxnSpPr>
            <a:cxnSpLocks/>
            <a:stCxn id="22" idx="0"/>
            <a:endCxn id="45" idx="2"/>
          </p:cNvCxnSpPr>
          <p:nvPr/>
        </p:nvCxnSpPr>
        <p:spPr>
          <a:xfrm flipH="1" flipV="1">
            <a:off x="8876789" y="1066390"/>
            <a:ext cx="1" cy="5765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ABDB5B1B-2B5B-AD4A-A483-1D8A2F1A7DA3}"/>
              </a:ext>
            </a:extLst>
          </p:cNvPr>
          <p:cNvSpPr txBox="1"/>
          <p:nvPr/>
        </p:nvSpPr>
        <p:spPr>
          <a:xfrm>
            <a:off x="10920355" y="2350158"/>
            <a:ext cx="1133644"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Glucagon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50" name="图片 49">
            <a:extLst>
              <a:ext uri="{FF2B5EF4-FFF2-40B4-BE49-F238E27FC236}">
                <a16:creationId xmlns:a16="http://schemas.microsoft.com/office/drawing/2014/main" id="{6D5ACAAA-802D-514F-9995-0B5A66E50C31}"/>
              </a:ext>
            </a:extLst>
          </p:cNvPr>
          <p:cNvPicPr>
            <a:picLocks noChangeAspect="1"/>
          </p:cNvPicPr>
          <p:nvPr/>
        </p:nvPicPr>
        <p:blipFill>
          <a:blip r:embed="rId3"/>
          <a:stretch>
            <a:fillRect/>
          </a:stretch>
        </p:blipFill>
        <p:spPr>
          <a:xfrm>
            <a:off x="10249637" y="2414602"/>
            <a:ext cx="235217" cy="240444"/>
          </a:xfrm>
          <a:prstGeom prst="rect">
            <a:avLst/>
          </a:prstGeom>
        </p:spPr>
      </p:pic>
      <p:pic>
        <p:nvPicPr>
          <p:cNvPr id="53" name="图片 52">
            <a:extLst>
              <a:ext uri="{FF2B5EF4-FFF2-40B4-BE49-F238E27FC236}">
                <a16:creationId xmlns:a16="http://schemas.microsoft.com/office/drawing/2014/main" id="{63CDE9F7-C080-2C49-B48C-9B1F7C91FD9E}"/>
              </a:ext>
            </a:extLst>
          </p:cNvPr>
          <p:cNvPicPr>
            <a:picLocks noChangeAspect="1"/>
          </p:cNvPicPr>
          <p:nvPr/>
        </p:nvPicPr>
        <p:blipFill>
          <a:blip r:embed="rId3"/>
          <a:stretch>
            <a:fillRect/>
          </a:stretch>
        </p:blipFill>
        <p:spPr>
          <a:xfrm>
            <a:off x="7829362" y="2440931"/>
            <a:ext cx="235217" cy="240444"/>
          </a:xfrm>
          <a:prstGeom prst="rect">
            <a:avLst/>
          </a:prstGeom>
        </p:spPr>
      </p:pic>
      <p:cxnSp>
        <p:nvCxnSpPr>
          <p:cNvPr id="57" name="直线箭头连接符 56">
            <a:extLst>
              <a:ext uri="{FF2B5EF4-FFF2-40B4-BE49-F238E27FC236}">
                <a16:creationId xmlns:a16="http://schemas.microsoft.com/office/drawing/2014/main" id="{E19E4880-8EC3-3E49-B9C9-68460A07767A}"/>
              </a:ext>
            </a:extLst>
          </p:cNvPr>
          <p:cNvCxnSpPr>
            <a:stCxn id="49" idx="1"/>
            <a:endCxn id="50" idx="3"/>
          </p:cNvCxnSpPr>
          <p:nvPr/>
        </p:nvCxnSpPr>
        <p:spPr>
          <a:xfrm flipH="1">
            <a:off x="10484854" y="2534824"/>
            <a:ext cx="43550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891223D9-FCE0-0D4C-ACF8-EB00B9249739}"/>
              </a:ext>
            </a:extLst>
          </p:cNvPr>
          <p:cNvSpPr txBox="1"/>
          <p:nvPr/>
        </p:nvSpPr>
        <p:spPr>
          <a:xfrm>
            <a:off x="6495976" y="2381746"/>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cxnSp>
        <p:nvCxnSpPr>
          <p:cNvPr id="61" name="直线箭头连接符 60">
            <a:extLst>
              <a:ext uri="{FF2B5EF4-FFF2-40B4-BE49-F238E27FC236}">
                <a16:creationId xmlns:a16="http://schemas.microsoft.com/office/drawing/2014/main" id="{FBD03834-D0DA-9447-8485-FC5A9B6440DD}"/>
              </a:ext>
            </a:extLst>
          </p:cNvPr>
          <p:cNvCxnSpPr>
            <a:stCxn id="59" idx="3"/>
            <a:endCxn id="53" idx="1"/>
          </p:cNvCxnSpPr>
          <p:nvPr/>
        </p:nvCxnSpPr>
        <p:spPr>
          <a:xfrm flipV="1">
            <a:off x="7373139" y="2561153"/>
            <a:ext cx="456223" cy="5259"/>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E68C5C8F-BD0E-FF47-A564-7723674F5216}"/>
              </a:ext>
            </a:extLst>
          </p:cNvPr>
          <p:cNvSpPr txBox="1"/>
          <p:nvPr/>
        </p:nvSpPr>
        <p:spPr>
          <a:xfrm>
            <a:off x="5040923" y="4290646"/>
            <a:ext cx="184731" cy="369332"/>
          </a:xfrm>
          <a:prstGeom prst="rect">
            <a:avLst/>
          </a:prstGeom>
          <a:noFill/>
        </p:spPr>
        <p:txBody>
          <a:bodyPr wrap="none" rtlCol="0">
            <a:spAutoFit/>
          </a:bodyPr>
          <a:lstStyle/>
          <a:p>
            <a:pPr algn="l"/>
            <a:endParaRPr kumimoji="1" lang="zh-CN" altLang="en-US" b="1" dirty="0">
              <a:latin typeface="Times New Roman" panose="02020603050405020304" pitchFamily="18" charset="0"/>
              <a:cs typeface="Times New Roman" panose="02020603050405020304" pitchFamily="18" charset="0"/>
            </a:endParaRPr>
          </a:p>
        </p:txBody>
      </p:sp>
      <p:pic>
        <p:nvPicPr>
          <p:cNvPr id="67" name="Picture 5">
            <a:extLst>
              <a:ext uri="{FF2B5EF4-FFF2-40B4-BE49-F238E27FC236}">
                <a16:creationId xmlns:a16="http://schemas.microsoft.com/office/drawing/2014/main" id="{0D461ABD-73C9-EF44-8F71-35D192DE7AF7}"/>
              </a:ext>
            </a:extLst>
          </p:cNvPr>
          <p:cNvPicPr>
            <a:picLocks noChangeAspect="1" noChangeArrowheads="1"/>
          </p:cNvPicPr>
          <p:nvPr/>
        </p:nvPicPr>
        <p:blipFill>
          <a:blip r:embed="rId4"/>
          <a:srcRect/>
          <a:stretch>
            <a:fillRect/>
          </a:stretch>
        </p:blipFill>
        <p:spPr bwMode="auto">
          <a:xfrm>
            <a:off x="6431578" y="3239955"/>
            <a:ext cx="5176266" cy="3242266"/>
          </a:xfrm>
          <a:prstGeom prst="rect">
            <a:avLst/>
          </a:prstGeom>
          <a:noFill/>
          <a:ln w="9525">
            <a:noFill/>
            <a:miter lim="800000"/>
            <a:headEnd/>
            <a:tailEnd/>
          </a:ln>
        </p:spPr>
      </p:pic>
      <p:sp>
        <p:nvSpPr>
          <p:cNvPr id="68" name="文本框 67">
            <a:extLst>
              <a:ext uri="{FF2B5EF4-FFF2-40B4-BE49-F238E27FC236}">
                <a16:creationId xmlns:a16="http://schemas.microsoft.com/office/drawing/2014/main" id="{7E0A5BFC-02A7-E94A-A841-39695F20AAC6}"/>
              </a:ext>
            </a:extLst>
          </p:cNvPr>
          <p:cNvSpPr txBox="1"/>
          <p:nvPr/>
        </p:nvSpPr>
        <p:spPr>
          <a:xfrm>
            <a:off x="596557" y="1009789"/>
            <a:ext cx="4710951" cy="5262979"/>
          </a:xfrm>
          <a:prstGeom prst="rect">
            <a:avLst/>
          </a:prstGeom>
          <a:noFill/>
        </p:spPr>
        <p:txBody>
          <a:bodyPr wrap="square" rtlCol="0">
            <a:spAutoFit/>
          </a:bodyPr>
          <a:lstStyle/>
          <a:p>
            <a:pPr algn="l"/>
            <a:r>
              <a:rPr kumimoji="1" lang="en-US" altLang="zh-CN" sz="2800" b="1" dirty="0">
                <a:solidFill>
                  <a:srgbClr val="FF0000"/>
                </a:solidFill>
                <a:latin typeface="Times New Roman" panose="02020603050405020304" pitchFamily="18" charset="0"/>
                <a:cs typeface="Times New Roman" panose="02020603050405020304" pitchFamily="18" charset="0"/>
              </a:rPr>
              <a:t>Fructose 2,6-biphosphate</a:t>
            </a:r>
            <a:r>
              <a:rPr kumimoji="1" lang="en-US" altLang="zh-CN" sz="2800" b="1" dirty="0">
                <a:latin typeface="Times New Roman" panose="02020603050405020304" pitchFamily="18" charset="0"/>
                <a:cs typeface="Times New Roman" panose="02020603050405020304" pitchFamily="18" charset="0"/>
              </a:rPr>
              <a:t> plays a central role in the regulation of gluconeogenesis and glycolysis. PFK-2 is a single enzyme which contains </a:t>
            </a:r>
            <a:r>
              <a:rPr kumimoji="1" lang="en-US" altLang="zh-CN" sz="2800" b="1" dirty="0">
                <a:solidFill>
                  <a:srgbClr val="FF0000"/>
                </a:solidFill>
                <a:latin typeface="Times New Roman" panose="02020603050405020304" pitchFamily="18" charset="0"/>
                <a:cs typeface="Times New Roman" panose="02020603050405020304" pitchFamily="18" charset="0"/>
              </a:rPr>
              <a:t>two reverse activity</a:t>
            </a:r>
            <a:r>
              <a:rPr kumimoji="1" lang="en-US" altLang="zh-CN" sz="2800" b="1" dirty="0">
                <a:latin typeface="Times New Roman" panose="02020603050405020304" pitchFamily="18" charset="0"/>
                <a:cs typeface="Times New Roman" panose="02020603050405020304" pitchFamily="18" charset="0"/>
              </a:rPr>
              <a:t>, kinase and phosphatase activity. </a:t>
            </a:r>
            <a:r>
              <a:rPr kumimoji="1" lang="en-US" altLang="zh-CN" sz="2800" b="1" dirty="0">
                <a:solidFill>
                  <a:schemeClr val="accent2"/>
                </a:solidFill>
                <a:latin typeface="Times New Roman" panose="02020603050405020304" pitchFamily="18" charset="0"/>
                <a:cs typeface="Times New Roman" panose="02020603050405020304" pitchFamily="18" charset="0"/>
              </a:rPr>
              <a:t>Insulin</a:t>
            </a:r>
            <a:r>
              <a:rPr kumimoji="1" lang="en-US" altLang="zh-CN" sz="2800" b="1" dirty="0">
                <a:latin typeface="Times New Roman" panose="02020603050405020304" pitchFamily="18" charset="0"/>
                <a:cs typeface="Times New Roman" panose="02020603050405020304" pitchFamily="18" charset="0"/>
              </a:rPr>
              <a:t> and </a:t>
            </a:r>
            <a:r>
              <a:rPr kumimoji="1" lang="en-US" altLang="zh-CN" sz="2800" b="1" dirty="0">
                <a:solidFill>
                  <a:schemeClr val="accent2"/>
                </a:solidFill>
                <a:latin typeface="Times New Roman" panose="02020603050405020304" pitchFamily="18" charset="0"/>
                <a:cs typeface="Times New Roman" panose="02020603050405020304" pitchFamily="18" charset="0"/>
              </a:rPr>
              <a:t>glucagon</a:t>
            </a:r>
            <a:r>
              <a:rPr kumimoji="1" lang="en-US" altLang="zh-CN" sz="2800" b="1" dirty="0">
                <a:latin typeface="Times New Roman" panose="02020603050405020304" pitchFamily="18" charset="0"/>
                <a:cs typeface="Times New Roman" panose="02020603050405020304" pitchFamily="18" charset="0"/>
              </a:rPr>
              <a:t> regulate the relative activity of PFK-2 reversible phosphorylation.</a:t>
            </a:r>
          </a:p>
          <a:p>
            <a:pPr algn="l"/>
            <a:r>
              <a:rPr kumimoji="1" lang="en-US" altLang="zh-CN" sz="2800" b="1" dirty="0">
                <a:latin typeface="Times New Roman" panose="02020603050405020304" pitchFamily="18" charset="0"/>
                <a:cs typeface="Times New Roman" panose="02020603050405020304" pitchFamily="18" charset="0"/>
              </a:rPr>
              <a:t>Some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details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are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showed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figure.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 </a:t>
            </a:r>
          </a:p>
        </p:txBody>
      </p:sp>
      <p:sp>
        <p:nvSpPr>
          <p:cNvPr id="69" name="操作按钮: 后退或上一个 68">
            <a:hlinkClick r:id="rId5" action="ppaction://hlinksldjump" highlightClick="1"/>
            <a:extLst>
              <a:ext uri="{FF2B5EF4-FFF2-40B4-BE49-F238E27FC236}">
                <a16:creationId xmlns:a16="http://schemas.microsoft.com/office/drawing/2014/main" id="{A5BD5B21-98C1-F64E-8306-F42F41590952}"/>
              </a:ext>
            </a:extLst>
          </p:cNvPr>
          <p:cNvSpPr/>
          <p:nvPr/>
        </p:nvSpPr>
        <p:spPr>
          <a:xfrm>
            <a:off x="276605" y="6172181"/>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0" name="图片 69">
            <a:extLst>
              <a:ext uri="{FF2B5EF4-FFF2-40B4-BE49-F238E27FC236}">
                <a16:creationId xmlns:a16="http://schemas.microsoft.com/office/drawing/2014/main" id="{B542F0AA-0D6E-8E40-99B4-038D0E163635}"/>
              </a:ext>
            </a:extLst>
          </p:cNvPr>
          <p:cNvPicPr>
            <a:picLocks noChangeAspect="1"/>
          </p:cNvPicPr>
          <p:nvPr/>
        </p:nvPicPr>
        <p:blipFill>
          <a:blip r:embed="rId6"/>
          <a:stretch>
            <a:fillRect/>
          </a:stretch>
        </p:blipFill>
        <p:spPr>
          <a:xfrm>
            <a:off x="5429015" y="1243107"/>
            <a:ext cx="1830898" cy="1087214"/>
          </a:xfrm>
          <a:prstGeom prst="rect">
            <a:avLst/>
          </a:prstGeom>
        </p:spPr>
      </p:pic>
    </p:spTree>
    <p:extLst>
      <p:ext uri="{BB962C8B-B14F-4D97-AF65-F5344CB8AC3E}">
        <p14:creationId xmlns:p14="http://schemas.microsoft.com/office/powerpoint/2010/main" val="3899870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857ECEA6-0DD5-A447-8A76-3285D4A267E2}"/>
              </a:ext>
            </a:extLst>
          </p:cNvPr>
          <p:cNvPicPr>
            <a:picLocks noChangeAspect="1"/>
          </p:cNvPicPr>
          <p:nvPr/>
        </p:nvPicPr>
        <p:blipFill>
          <a:blip r:embed="rId2"/>
          <a:stretch>
            <a:fillRect/>
          </a:stretch>
        </p:blipFill>
        <p:spPr>
          <a:xfrm>
            <a:off x="9543061" y="608622"/>
            <a:ext cx="1176077" cy="1105039"/>
          </a:xfrm>
          <a:prstGeom prst="rect">
            <a:avLst/>
          </a:prstGeom>
        </p:spPr>
      </p:pic>
      <p:sp>
        <p:nvSpPr>
          <p:cNvPr id="2" name="灯片编号占位符 1">
            <a:extLst>
              <a:ext uri="{FF2B5EF4-FFF2-40B4-BE49-F238E27FC236}">
                <a16:creationId xmlns:a16="http://schemas.microsoft.com/office/drawing/2014/main" id="{91CB9D41-362C-A34D-9E5E-F6BDEF63D26B}"/>
              </a:ext>
            </a:extLst>
          </p:cNvPr>
          <p:cNvSpPr>
            <a:spLocks noGrp="1"/>
          </p:cNvSpPr>
          <p:nvPr>
            <p:ph type="sldNum" sz="quarter" idx="12"/>
          </p:nvPr>
        </p:nvSpPr>
        <p:spPr/>
        <p:txBody>
          <a:bodyPr/>
          <a:lstStyle/>
          <a:p>
            <a:fld id="{95179704-EFDC-584D-9064-A59D55EEFD70}" type="slidenum">
              <a:rPr kumimoji="1" lang="zh-CN" altLang="en-US" smtClean="0"/>
              <a:t>43</a:t>
            </a:fld>
            <a:endParaRPr kumimoji="1" lang="zh-CN" altLang="en-US"/>
          </a:p>
        </p:txBody>
      </p:sp>
      <p:sp>
        <p:nvSpPr>
          <p:cNvPr id="3" name="文本框 2">
            <a:extLst>
              <a:ext uri="{FF2B5EF4-FFF2-40B4-BE49-F238E27FC236}">
                <a16:creationId xmlns:a16="http://schemas.microsoft.com/office/drawing/2014/main" id="{895A5E95-E283-A548-BC8A-CF93FF365067}"/>
              </a:ext>
            </a:extLst>
          </p:cNvPr>
          <p:cNvSpPr txBox="1"/>
          <p:nvPr/>
        </p:nvSpPr>
        <p:spPr>
          <a:xfrm>
            <a:off x="3451397" y="0"/>
            <a:ext cx="542546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Reverse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Process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Glycolysis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5" name="文本框 4">
            <a:extLst>
              <a:ext uri="{FF2B5EF4-FFF2-40B4-BE49-F238E27FC236}">
                <a16:creationId xmlns:a16="http://schemas.microsoft.com/office/drawing/2014/main" id="{D80F4E48-E73F-1B4F-AC4A-4B9CBFA4F9E2}"/>
              </a:ext>
            </a:extLst>
          </p:cNvPr>
          <p:cNvSpPr txBox="1"/>
          <p:nvPr/>
        </p:nvSpPr>
        <p:spPr>
          <a:xfrm>
            <a:off x="768632" y="1599005"/>
            <a:ext cx="570990"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PEP</a:t>
            </a:r>
            <a:endParaRPr kumimoji="1" lang="zh-CN" altLang="en-US" sz="1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54D5A7C-8B86-4340-8B8F-7BA88628A6A3}"/>
              </a:ext>
            </a:extLst>
          </p:cNvPr>
          <p:cNvPicPr>
            <a:picLocks noChangeAspect="1"/>
          </p:cNvPicPr>
          <p:nvPr/>
        </p:nvPicPr>
        <p:blipFill>
          <a:blip r:embed="rId3"/>
          <a:stretch>
            <a:fillRect/>
          </a:stretch>
        </p:blipFill>
        <p:spPr>
          <a:xfrm>
            <a:off x="644577" y="584775"/>
            <a:ext cx="1039799" cy="1014230"/>
          </a:xfrm>
          <a:prstGeom prst="rect">
            <a:avLst/>
          </a:prstGeom>
        </p:spPr>
      </p:pic>
      <p:grpSp>
        <p:nvGrpSpPr>
          <p:cNvPr id="7" name="组合 6">
            <a:extLst>
              <a:ext uri="{FF2B5EF4-FFF2-40B4-BE49-F238E27FC236}">
                <a16:creationId xmlns:a16="http://schemas.microsoft.com/office/drawing/2014/main" id="{99599CCB-87EA-0942-9F93-D327520B9BF6}"/>
              </a:ext>
            </a:extLst>
          </p:cNvPr>
          <p:cNvGrpSpPr/>
          <p:nvPr/>
        </p:nvGrpSpPr>
        <p:grpSpPr>
          <a:xfrm>
            <a:off x="1825018" y="1012081"/>
            <a:ext cx="895009" cy="147344"/>
            <a:chOff x="2636106" y="516231"/>
            <a:chExt cx="913918" cy="147344"/>
          </a:xfrm>
        </p:grpSpPr>
        <p:cxnSp>
          <p:nvCxnSpPr>
            <p:cNvPr id="8" name="直线连接符 7">
              <a:extLst>
                <a:ext uri="{FF2B5EF4-FFF2-40B4-BE49-F238E27FC236}">
                  <a16:creationId xmlns:a16="http://schemas.microsoft.com/office/drawing/2014/main" id="{AEFACBBA-12E8-5F41-A9EB-0A5F60A44944}"/>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9" name="直线连接符 8">
              <a:extLst>
                <a:ext uri="{FF2B5EF4-FFF2-40B4-BE49-F238E27FC236}">
                  <a16:creationId xmlns:a16="http://schemas.microsoft.com/office/drawing/2014/main" id="{91143F65-CE35-7742-BD7D-853FD109B502}"/>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0" name="直线连接符 9">
              <a:extLst>
                <a:ext uri="{FF2B5EF4-FFF2-40B4-BE49-F238E27FC236}">
                  <a16:creationId xmlns:a16="http://schemas.microsoft.com/office/drawing/2014/main" id="{B032C48B-CD3E-2143-9FE7-599D67E90E7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1" name="直线连接符 10">
              <a:extLst>
                <a:ext uri="{FF2B5EF4-FFF2-40B4-BE49-F238E27FC236}">
                  <a16:creationId xmlns:a16="http://schemas.microsoft.com/office/drawing/2014/main" id="{FBBAFE6C-B3B5-864A-BEAF-848A05BAFD27}"/>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12" name="图片 11">
            <a:extLst>
              <a:ext uri="{FF2B5EF4-FFF2-40B4-BE49-F238E27FC236}">
                <a16:creationId xmlns:a16="http://schemas.microsoft.com/office/drawing/2014/main" id="{6EAF59E5-A526-9F4A-A613-7CB22CB5476E}"/>
              </a:ext>
            </a:extLst>
          </p:cNvPr>
          <p:cNvPicPr>
            <a:picLocks noChangeAspect="1"/>
          </p:cNvPicPr>
          <p:nvPr/>
        </p:nvPicPr>
        <p:blipFill>
          <a:blip r:embed="rId4"/>
          <a:stretch>
            <a:fillRect/>
          </a:stretch>
        </p:blipFill>
        <p:spPr>
          <a:xfrm>
            <a:off x="2821100" y="584775"/>
            <a:ext cx="1263344" cy="1012348"/>
          </a:xfrm>
          <a:prstGeom prst="rect">
            <a:avLst/>
          </a:prstGeom>
        </p:spPr>
      </p:pic>
      <p:pic>
        <p:nvPicPr>
          <p:cNvPr id="14" name="图片 13">
            <a:extLst>
              <a:ext uri="{FF2B5EF4-FFF2-40B4-BE49-F238E27FC236}">
                <a16:creationId xmlns:a16="http://schemas.microsoft.com/office/drawing/2014/main" id="{CD32A652-F0AB-CA45-975C-23DFFD71FA26}"/>
              </a:ext>
            </a:extLst>
          </p:cNvPr>
          <p:cNvPicPr>
            <a:picLocks noChangeAspect="1"/>
          </p:cNvPicPr>
          <p:nvPr/>
        </p:nvPicPr>
        <p:blipFill>
          <a:blip r:embed="rId5"/>
          <a:stretch>
            <a:fillRect/>
          </a:stretch>
        </p:blipFill>
        <p:spPr>
          <a:xfrm>
            <a:off x="5024978" y="584775"/>
            <a:ext cx="1305177" cy="1012348"/>
          </a:xfrm>
          <a:prstGeom prst="rect">
            <a:avLst/>
          </a:prstGeom>
        </p:spPr>
      </p:pic>
      <p:grpSp>
        <p:nvGrpSpPr>
          <p:cNvPr id="15" name="组合 14">
            <a:extLst>
              <a:ext uri="{FF2B5EF4-FFF2-40B4-BE49-F238E27FC236}">
                <a16:creationId xmlns:a16="http://schemas.microsoft.com/office/drawing/2014/main" id="{0D866B98-FEEC-F640-9855-6DA36743C8F8}"/>
              </a:ext>
            </a:extLst>
          </p:cNvPr>
          <p:cNvGrpSpPr/>
          <p:nvPr/>
        </p:nvGrpSpPr>
        <p:grpSpPr>
          <a:xfrm>
            <a:off x="4185517" y="1017277"/>
            <a:ext cx="895009" cy="147344"/>
            <a:chOff x="2636106" y="516231"/>
            <a:chExt cx="913918" cy="147344"/>
          </a:xfrm>
        </p:grpSpPr>
        <p:cxnSp>
          <p:nvCxnSpPr>
            <p:cNvPr id="16" name="直线连接符 15">
              <a:extLst>
                <a:ext uri="{FF2B5EF4-FFF2-40B4-BE49-F238E27FC236}">
                  <a16:creationId xmlns:a16="http://schemas.microsoft.com/office/drawing/2014/main" id="{C449304E-7B81-9641-81EA-BBFF739964FC}"/>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FFF3D50C-6E76-1C4A-B766-4F2C7A836C47}"/>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0E956B02-72D9-7942-9BE1-6BCCE5F21416}"/>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F046E238-14D3-A54C-AD6E-763C0089D8D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DEE3E39-5C86-0A43-A116-5030A2FE6232}"/>
              </a:ext>
            </a:extLst>
          </p:cNvPr>
          <p:cNvPicPr>
            <a:picLocks noChangeAspect="1"/>
          </p:cNvPicPr>
          <p:nvPr/>
        </p:nvPicPr>
        <p:blipFill>
          <a:blip r:embed="rId6"/>
          <a:stretch>
            <a:fillRect/>
          </a:stretch>
        </p:blipFill>
        <p:spPr>
          <a:xfrm>
            <a:off x="7270689" y="547107"/>
            <a:ext cx="1145372" cy="1105042"/>
          </a:xfrm>
          <a:prstGeom prst="rect">
            <a:avLst/>
          </a:prstGeom>
        </p:spPr>
      </p:pic>
      <p:grpSp>
        <p:nvGrpSpPr>
          <p:cNvPr id="21" name="组合 20">
            <a:extLst>
              <a:ext uri="{FF2B5EF4-FFF2-40B4-BE49-F238E27FC236}">
                <a16:creationId xmlns:a16="http://schemas.microsoft.com/office/drawing/2014/main" id="{6A58E2CE-4912-F84D-9F6D-B8A67FF0DA6A}"/>
              </a:ext>
            </a:extLst>
          </p:cNvPr>
          <p:cNvGrpSpPr/>
          <p:nvPr/>
        </p:nvGrpSpPr>
        <p:grpSpPr>
          <a:xfrm>
            <a:off x="6274360" y="1022206"/>
            <a:ext cx="895009" cy="147344"/>
            <a:chOff x="2636106" y="516231"/>
            <a:chExt cx="913918" cy="147344"/>
          </a:xfrm>
        </p:grpSpPr>
        <p:cxnSp>
          <p:nvCxnSpPr>
            <p:cNvPr id="22" name="直线连接符 21">
              <a:extLst>
                <a:ext uri="{FF2B5EF4-FFF2-40B4-BE49-F238E27FC236}">
                  <a16:creationId xmlns:a16="http://schemas.microsoft.com/office/drawing/2014/main" id="{E6154AD6-CB6C-6F4C-8B0F-1DAB6A5531AA}"/>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11B179D6-05C5-E841-A6E3-36FCF21E3E6E}"/>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90FB112A-01BE-384E-B792-E91572FD39B0}"/>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DF08EAFD-136D-FE46-8CB7-B098A24F918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4C3D2693-E3B1-354C-8D86-990EA9698C95}"/>
              </a:ext>
            </a:extLst>
          </p:cNvPr>
          <p:cNvGrpSpPr/>
          <p:nvPr/>
        </p:nvGrpSpPr>
        <p:grpSpPr>
          <a:xfrm>
            <a:off x="8621144" y="1035791"/>
            <a:ext cx="895009" cy="147344"/>
            <a:chOff x="2636106" y="516231"/>
            <a:chExt cx="913918" cy="147344"/>
          </a:xfrm>
        </p:grpSpPr>
        <p:cxnSp>
          <p:nvCxnSpPr>
            <p:cNvPr id="28" name="直线连接符 27">
              <a:extLst>
                <a:ext uri="{FF2B5EF4-FFF2-40B4-BE49-F238E27FC236}">
                  <a16:creationId xmlns:a16="http://schemas.microsoft.com/office/drawing/2014/main" id="{5AA6AEC9-853B-3F47-A5C1-B984CD2CC569}"/>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F498503C-9366-FD4B-BF57-FB6FC4831A39}"/>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CCA964AD-BA39-BE47-9F45-B5D0D93D1A59}"/>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1" name="直线连接符 30">
              <a:extLst>
                <a:ext uri="{FF2B5EF4-FFF2-40B4-BE49-F238E27FC236}">
                  <a16:creationId xmlns:a16="http://schemas.microsoft.com/office/drawing/2014/main" id="{9F1F653B-3DD1-674E-A2F1-FEF42D8327D5}"/>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2" name="图片 31">
            <a:extLst>
              <a:ext uri="{FF2B5EF4-FFF2-40B4-BE49-F238E27FC236}">
                <a16:creationId xmlns:a16="http://schemas.microsoft.com/office/drawing/2014/main" id="{3C4041FE-361C-8E4B-B4F8-0D02F0568BEF}"/>
              </a:ext>
            </a:extLst>
          </p:cNvPr>
          <p:cNvPicPr>
            <a:picLocks noChangeAspect="1"/>
          </p:cNvPicPr>
          <p:nvPr/>
        </p:nvPicPr>
        <p:blipFill>
          <a:blip r:embed="rId7"/>
          <a:stretch>
            <a:fillRect/>
          </a:stretch>
        </p:blipFill>
        <p:spPr>
          <a:xfrm>
            <a:off x="11035700" y="550501"/>
            <a:ext cx="1133212" cy="1142655"/>
          </a:xfrm>
          <a:prstGeom prst="rect">
            <a:avLst/>
          </a:prstGeom>
        </p:spPr>
      </p:pic>
      <p:sp>
        <p:nvSpPr>
          <p:cNvPr id="33" name="文本框 32">
            <a:extLst>
              <a:ext uri="{FF2B5EF4-FFF2-40B4-BE49-F238E27FC236}">
                <a16:creationId xmlns:a16="http://schemas.microsoft.com/office/drawing/2014/main" id="{A7D7F2E9-43B4-5C4D-B01B-B87BC35989CC}"/>
              </a:ext>
            </a:extLst>
          </p:cNvPr>
          <p:cNvSpPr txBox="1"/>
          <p:nvPr/>
        </p:nvSpPr>
        <p:spPr>
          <a:xfrm>
            <a:off x="10574904" y="930035"/>
            <a:ext cx="31611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t>
            </a:r>
            <a:endParaRPr kumimoji="1" lang="zh-CN" altLang="en-US" b="1" dirty="0">
              <a:latin typeface="Times New Roman" panose="02020603050405020304" pitchFamily="18" charset="0"/>
              <a:cs typeface="Times New Roman" panose="02020603050405020304" pitchFamily="18" charset="0"/>
            </a:endParaRPr>
          </a:p>
        </p:txBody>
      </p:sp>
      <p:grpSp>
        <p:nvGrpSpPr>
          <p:cNvPr id="34" name="组合 33">
            <a:extLst>
              <a:ext uri="{FF2B5EF4-FFF2-40B4-BE49-F238E27FC236}">
                <a16:creationId xmlns:a16="http://schemas.microsoft.com/office/drawing/2014/main" id="{0995CA93-0712-C049-B626-A96758D61A8F}"/>
              </a:ext>
            </a:extLst>
          </p:cNvPr>
          <p:cNvGrpSpPr/>
          <p:nvPr/>
        </p:nvGrpSpPr>
        <p:grpSpPr>
          <a:xfrm rot="5400000">
            <a:off x="10369839" y="2163943"/>
            <a:ext cx="895009" cy="147344"/>
            <a:chOff x="2636106" y="516231"/>
            <a:chExt cx="913918" cy="147344"/>
          </a:xfrm>
        </p:grpSpPr>
        <p:cxnSp>
          <p:nvCxnSpPr>
            <p:cNvPr id="35" name="直线连接符 34">
              <a:extLst>
                <a:ext uri="{FF2B5EF4-FFF2-40B4-BE49-F238E27FC236}">
                  <a16:creationId xmlns:a16="http://schemas.microsoft.com/office/drawing/2014/main" id="{55970BD1-0462-A34A-B2EB-A7DB0D0ADC5D}"/>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2AC0B275-06CA-7A4B-AFA4-8080925D2B9A}"/>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4E05A6CC-3DC7-9E40-95A7-843F51F2E96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8" name="直线连接符 37">
              <a:extLst>
                <a:ext uri="{FF2B5EF4-FFF2-40B4-BE49-F238E27FC236}">
                  <a16:creationId xmlns:a16="http://schemas.microsoft.com/office/drawing/2014/main" id="{17FA492C-D539-E14B-BBDC-1A130A69BF5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9" name="图片 38">
            <a:extLst>
              <a:ext uri="{FF2B5EF4-FFF2-40B4-BE49-F238E27FC236}">
                <a16:creationId xmlns:a16="http://schemas.microsoft.com/office/drawing/2014/main" id="{67520656-1E59-794A-8A79-6CA5C249BFBE}"/>
              </a:ext>
            </a:extLst>
          </p:cNvPr>
          <p:cNvPicPr>
            <a:picLocks noChangeAspect="1"/>
          </p:cNvPicPr>
          <p:nvPr/>
        </p:nvPicPr>
        <p:blipFill>
          <a:blip r:embed="rId8"/>
          <a:stretch>
            <a:fillRect/>
          </a:stretch>
        </p:blipFill>
        <p:spPr>
          <a:xfrm>
            <a:off x="9845660" y="2781296"/>
            <a:ext cx="2209602" cy="1243706"/>
          </a:xfrm>
          <a:prstGeom prst="rect">
            <a:avLst/>
          </a:prstGeom>
        </p:spPr>
      </p:pic>
      <p:sp>
        <p:nvSpPr>
          <p:cNvPr id="40" name="文本框 39">
            <a:extLst>
              <a:ext uri="{FF2B5EF4-FFF2-40B4-BE49-F238E27FC236}">
                <a16:creationId xmlns:a16="http://schemas.microsoft.com/office/drawing/2014/main" id="{FB0F817E-03C4-3A4A-A7FC-1E2ED5B7B906}"/>
              </a:ext>
            </a:extLst>
          </p:cNvPr>
          <p:cNvSpPr txBox="1"/>
          <p:nvPr/>
        </p:nvSpPr>
        <p:spPr>
          <a:xfrm>
            <a:off x="1994363" y="813950"/>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2" name="弧 41">
            <a:extLst>
              <a:ext uri="{FF2B5EF4-FFF2-40B4-BE49-F238E27FC236}">
                <a16:creationId xmlns:a16="http://schemas.microsoft.com/office/drawing/2014/main" id="{DA43E667-DC15-E94F-9E7E-6423E09B9229}"/>
              </a:ext>
            </a:extLst>
          </p:cNvPr>
          <p:cNvSpPr/>
          <p:nvPr/>
        </p:nvSpPr>
        <p:spPr>
          <a:xfrm rot="18598818">
            <a:off x="1890658" y="1178345"/>
            <a:ext cx="451542" cy="218098"/>
          </a:xfrm>
          <a:prstGeom prst="arc">
            <a:avLst>
              <a:gd name="adj1" fmla="val 14065227"/>
              <a:gd name="adj2" fmla="val 205387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E1D3C642-6A5E-9142-9D26-D36FA917E840}"/>
              </a:ext>
            </a:extLst>
          </p:cNvPr>
          <p:cNvSpPr txBox="1"/>
          <p:nvPr/>
        </p:nvSpPr>
        <p:spPr>
          <a:xfrm>
            <a:off x="1744641" y="1261343"/>
            <a:ext cx="476412"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H</a:t>
            </a:r>
            <a:r>
              <a:rPr kumimoji="1" lang="en-US" altLang="zh-CN" sz="1200" b="1" baseline="-25000" dirty="0">
                <a:latin typeface="Times New Roman" panose="02020603050405020304" pitchFamily="18" charset="0"/>
                <a:cs typeface="Times New Roman" panose="02020603050405020304" pitchFamily="18" charset="0"/>
              </a:rPr>
              <a:t>2</a:t>
            </a:r>
            <a:r>
              <a:rPr kumimoji="1" lang="en-US" altLang="zh-CN" sz="1200" b="1" dirty="0">
                <a:latin typeface="Times New Roman" panose="02020603050405020304" pitchFamily="18" charset="0"/>
                <a:cs typeface="Times New Roman" panose="02020603050405020304" pitchFamily="18" charset="0"/>
              </a:rPr>
              <a:t>O</a:t>
            </a:r>
            <a:endParaRPr kumimoji="1" lang="zh-CN" altLang="en-US" sz="12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942F6570-97F2-CC4A-B754-574C9CAB420B}"/>
              </a:ext>
            </a:extLst>
          </p:cNvPr>
          <p:cNvSpPr txBox="1"/>
          <p:nvPr/>
        </p:nvSpPr>
        <p:spPr>
          <a:xfrm>
            <a:off x="4349654" y="82196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5" name="弧 44">
            <a:extLst>
              <a:ext uri="{FF2B5EF4-FFF2-40B4-BE49-F238E27FC236}">
                <a16:creationId xmlns:a16="http://schemas.microsoft.com/office/drawing/2014/main" id="{7A11DB04-9E15-F347-B327-FAE091CA4858}"/>
              </a:ext>
            </a:extLst>
          </p:cNvPr>
          <p:cNvSpPr/>
          <p:nvPr/>
        </p:nvSpPr>
        <p:spPr>
          <a:xfrm rot="16045268">
            <a:off x="6537896" y="1151501"/>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FA248A50-454A-1C41-84DB-15A3C031D49D}"/>
              </a:ext>
            </a:extLst>
          </p:cNvPr>
          <p:cNvSpPr txBox="1"/>
          <p:nvPr/>
        </p:nvSpPr>
        <p:spPr>
          <a:xfrm>
            <a:off x="6239490" y="1337620"/>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89D0F87-38BC-994C-86C2-C735EFFB2DB9}"/>
              </a:ext>
            </a:extLst>
          </p:cNvPr>
          <p:cNvSpPr txBox="1"/>
          <p:nvPr/>
        </p:nvSpPr>
        <p:spPr>
          <a:xfrm>
            <a:off x="6671871" y="133469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4172483D-DB82-B34C-811C-5D411CD36433}"/>
              </a:ext>
            </a:extLst>
          </p:cNvPr>
          <p:cNvSpPr txBox="1"/>
          <p:nvPr/>
        </p:nvSpPr>
        <p:spPr>
          <a:xfrm>
            <a:off x="6490874" y="81434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DE038B58-4D08-D34F-9DF6-5804B80DE984}"/>
              </a:ext>
            </a:extLst>
          </p:cNvPr>
          <p:cNvSpPr txBox="1"/>
          <p:nvPr/>
        </p:nvSpPr>
        <p:spPr>
          <a:xfrm>
            <a:off x="8814974" y="80672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0" name="弧 49">
            <a:extLst>
              <a:ext uri="{FF2B5EF4-FFF2-40B4-BE49-F238E27FC236}">
                <a16:creationId xmlns:a16="http://schemas.microsoft.com/office/drawing/2014/main" id="{2296DBA8-0A21-254D-8AEB-5A353632A961}"/>
              </a:ext>
            </a:extLst>
          </p:cNvPr>
          <p:cNvSpPr/>
          <p:nvPr/>
        </p:nvSpPr>
        <p:spPr>
          <a:xfrm rot="1222862">
            <a:off x="8979902" y="1147782"/>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732E70A7-6E46-3A44-93CE-E7F1E4C85E2A}"/>
              </a:ext>
            </a:extLst>
          </p:cNvPr>
          <p:cNvSpPr txBox="1"/>
          <p:nvPr/>
        </p:nvSpPr>
        <p:spPr>
          <a:xfrm>
            <a:off x="9273848" y="1295965"/>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F362232-E536-4B43-A72B-8F0F945CEFD2}"/>
              </a:ext>
            </a:extLst>
          </p:cNvPr>
          <p:cNvSpPr txBox="1"/>
          <p:nvPr/>
        </p:nvSpPr>
        <p:spPr>
          <a:xfrm>
            <a:off x="10866196" y="214125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8227EB0B-DE48-6F48-815C-FE2D923C1F6F}"/>
              </a:ext>
            </a:extLst>
          </p:cNvPr>
          <p:cNvSpPr txBox="1"/>
          <p:nvPr/>
        </p:nvSpPr>
        <p:spPr>
          <a:xfrm>
            <a:off x="9575096" y="4001329"/>
            <a:ext cx="248016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1,6-phosphate</a:t>
            </a:r>
            <a:endParaRPr kumimoji="1" lang="zh-CN" altLang="en-US" b="1"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E532C3EF-D3E8-1546-BA2B-5852D0AB6AE2}"/>
              </a:ext>
            </a:extLst>
          </p:cNvPr>
          <p:cNvSpPr txBox="1"/>
          <p:nvPr/>
        </p:nvSpPr>
        <p:spPr>
          <a:xfrm>
            <a:off x="246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2-phosphoglycerate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93E2EC22-3F32-4F43-9294-4FF41AFAC9A9}"/>
              </a:ext>
            </a:extLst>
          </p:cNvPr>
          <p:cNvSpPr txBox="1"/>
          <p:nvPr/>
        </p:nvSpPr>
        <p:spPr>
          <a:xfrm>
            <a:off x="462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041A6AD6-24D3-834E-BFCF-2DD488B8DCB0}"/>
              </a:ext>
            </a:extLst>
          </p:cNvPr>
          <p:cNvSpPr txBox="1"/>
          <p:nvPr/>
        </p:nvSpPr>
        <p:spPr>
          <a:xfrm>
            <a:off x="7117062" y="1597123"/>
            <a:ext cx="2050561"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1,3-phosphoglycerate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918DCF1-BDC8-CE47-B2F5-228BD2539561}"/>
              </a:ext>
            </a:extLst>
          </p:cNvPr>
          <p:cNvSpPr txBox="1"/>
          <p:nvPr/>
        </p:nvSpPr>
        <p:spPr>
          <a:xfrm>
            <a:off x="9540701" y="1597123"/>
            <a:ext cx="960519"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3-PGAld</a:t>
            </a:r>
            <a:endParaRPr kumimoji="1" lang="zh-CN" altLang="en-US" sz="1600" b="1"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889AB5D-A211-AE4E-A3D2-43510FE4E702}"/>
              </a:ext>
            </a:extLst>
          </p:cNvPr>
          <p:cNvSpPr txBox="1"/>
          <p:nvPr/>
        </p:nvSpPr>
        <p:spPr>
          <a:xfrm>
            <a:off x="512953" y="267741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63" name="直线箭头连接符 62">
            <a:extLst>
              <a:ext uri="{FF2B5EF4-FFF2-40B4-BE49-F238E27FC236}">
                <a16:creationId xmlns:a16="http://schemas.microsoft.com/office/drawing/2014/main" id="{FFD52493-21A3-6748-85E0-49F5F2B4A04D}"/>
              </a:ext>
            </a:extLst>
          </p:cNvPr>
          <p:cNvCxnSpPr>
            <a:stCxn id="61" idx="0"/>
            <a:endCxn id="5" idx="2"/>
          </p:cNvCxnSpPr>
          <p:nvPr/>
        </p:nvCxnSpPr>
        <p:spPr>
          <a:xfrm flipV="1">
            <a:off x="1054127" y="1937559"/>
            <a:ext cx="0" cy="73985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66" name="图片 65">
            <a:extLst>
              <a:ext uri="{FF2B5EF4-FFF2-40B4-BE49-F238E27FC236}">
                <a16:creationId xmlns:a16="http://schemas.microsoft.com/office/drawing/2014/main" id="{E638CABE-01F8-8343-96E1-74C2B80F12D9}"/>
              </a:ext>
            </a:extLst>
          </p:cNvPr>
          <p:cNvPicPr>
            <a:picLocks noChangeAspect="1"/>
          </p:cNvPicPr>
          <p:nvPr/>
        </p:nvPicPr>
        <p:blipFill>
          <a:blip r:embed="rId9"/>
          <a:stretch>
            <a:fillRect/>
          </a:stretch>
        </p:blipFill>
        <p:spPr>
          <a:xfrm>
            <a:off x="7089744" y="2812532"/>
            <a:ext cx="1553763" cy="1181234"/>
          </a:xfrm>
          <a:prstGeom prst="rect">
            <a:avLst/>
          </a:prstGeom>
        </p:spPr>
      </p:pic>
      <p:cxnSp>
        <p:nvCxnSpPr>
          <p:cNvPr id="68" name="直线箭头连接符 67">
            <a:extLst>
              <a:ext uri="{FF2B5EF4-FFF2-40B4-BE49-F238E27FC236}">
                <a16:creationId xmlns:a16="http://schemas.microsoft.com/office/drawing/2014/main" id="{A842C480-E84C-E94D-A631-0FF952514BA1}"/>
              </a:ext>
            </a:extLst>
          </p:cNvPr>
          <p:cNvCxnSpPr>
            <a:cxnSpLocks/>
            <a:stCxn id="39" idx="1"/>
            <a:endCxn id="66" idx="3"/>
          </p:cNvCxnSpPr>
          <p:nvPr/>
        </p:nvCxnSpPr>
        <p:spPr>
          <a:xfrm flipH="1">
            <a:off x="8643507" y="3403149"/>
            <a:ext cx="1202153"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70" name="文本框 69">
            <a:extLst>
              <a:ext uri="{FF2B5EF4-FFF2-40B4-BE49-F238E27FC236}">
                <a16:creationId xmlns:a16="http://schemas.microsoft.com/office/drawing/2014/main" id="{42BC6A92-70D8-0649-8E94-CCD43650079E}"/>
              </a:ext>
            </a:extLst>
          </p:cNvPr>
          <p:cNvSpPr txBox="1"/>
          <p:nvPr/>
        </p:nvSpPr>
        <p:spPr>
          <a:xfrm>
            <a:off x="6808125" y="3992054"/>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75" name="弧 74">
            <a:extLst>
              <a:ext uri="{FF2B5EF4-FFF2-40B4-BE49-F238E27FC236}">
                <a16:creationId xmlns:a16="http://schemas.microsoft.com/office/drawing/2014/main" id="{2718F206-258D-AF44-8BE4-81A734655F5E}"/>
              </a:ext>
            </a:extLst>
          </p:cNvPr>
          <p:cNvSpPr/>
          <p:nvPr/>
        </p:nvSpPr>
        <p:spPr>
          <a:xfrm rot="18598818">
            <a:off x="8914820" y="3479880"/>
            <a:ext cx="451542" cy="218098"/>
          </a:xfrm>
          <a:prstGeom prst="arc">
            <a:avLst>
              <a:gd name="adj1" fmla="val 14065227"/>
              <a:gd name="adj2" fmla="val 20538769"/>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C6BADD3A-9290-6D44-BA08-5E50ECA7E2F8}"/>
              </a:ext>
            </a:extLst>
          </p:cNvPr>
          <p:cNvSpPr txBox="1"/>
          <p:nvPr/>
        </p:nvSpPr>
        <p:spPr>
          <a:xfrm>
            <a:off x="8845099" y="3574232"/>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pic>
        <p:nvPicPr>
          <p:cNvPr id="77" name="图片 76">
            <a:extLst>
              <a:ext uri="{FF2B5EF4-FFF2-40B4-BE49-F238E27FC236}">
                <a16:creationId xmlns:a16="http://schemas.microsoft.com/office/drawing/2014/main" id="{BFC78F94-D80D-B646-986D-145ECDA65670}"/>
              </a:ext>
            </a:extLst>
          </p:cNvPr>
          <p:cNvPicPr>
            <a:picLocks noChangeAspect="1"/>
          </p:cNvPicPr>
          <p:nvPr/>
        </p:nvPicPr>
        <p:blipFill>
          <a:blip r:embed="rId10"/>
          <a:stretch>
            <a:fillRect/>
          </a:stretch>
        </p:blipFill>
        <p:spPr>
          <a:xfrm>
            <a:off x="4935729" y="2723155"/>
            <a:ext cx="1260473" cy="1356563"/>
          </a:xfrm>
          <a:prstGeom prst="rect">
            <a:avLst/>
          </a:prstGeom>
        </p:spPr>
      </p:pic>
      <p:sp>
        <p:nvSpPr>
          <p:cNvPr id="83" name="文本框 82">
            <a:extLst>
              <a:ext uri="{FF2B5EF4-FFF2-40B4-BE49-F238E27FC236}">
                <a16:creationId xmlns:a16="http://schemas.microsoft.com/office/drawing/2014/main" id="{DD5BB14A-E8FF-B840-BD9E-491B5C040BF6}"/>
              </a:ext>
            </a:extLst>
          </p:cNvPr>
          <p:cNvSpPr txBox="1"/>
          <p:nvPr/>
        </p:nvSpPr>
        <p:spPr>
          <a:xfrm>
            <a:off x="4485788" y="3992053"/>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grpSp>
        <p:nvGrpSpPr>
          <p:cNvPr id="85" name="组合 84">
            <a:extLst>
              <a:ext uri="{FF2B5EF4-FFF2-40B4-BE49-F238E27FC236}">
                <a16:creationId xmlns:a16="http://schemas.microsoft.com/office/drawing/2014/main" id="{81093DAB-433E-CC41-BB49-575134BFF69F}"/>
              </a:ext>
            </a:extLst>
          </p:cNvPr>
          <p:cNvGrpSpPr/>
          <p:nvPr/>
        </p:nvGrpSpPr>
        <p:grpSpPr>
          <a:xfrm>
            <a:off x="6159157" y="3311301"/>
            <a:ext cx="895009" cy="147344"/>
            <a:chOff x="2636106" y="516231"/>
            <a:chExt cx="913918" cy="147344"/>
          </a:xfrm>
        </p:grpSpPr>
        <p:cxnSp>
          <p:nvCxnSpPr>
            <p:cNvPr id="86" name="直线连接符 85">
              <a:extLst>
                <a:ext uri="{FF2B5EF4-FFF2-40B4-BE49-F238E27FC236}">
                  <a16:creationId xmlns:a16="http://schemas.microsoft.com/office/drawing/2014/main" id="{D7408B5D-68B2-2E4E-8D2D-8C7E03E590B3}"/>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7" name="直线连接符 86">
              <a:extLst>
                <a:ext uri="{FF2B5EF4-FFF2-40B4-BE49-F238E27FC236}">
                  <a16:creationId xmlns:a16="http://schemas.microsoft.com/office/drawing/2014/main" id="{7D761968-7FC5-1C46-BCF0-1706BCCE8E83}"/>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88" name="直线连接符 87">
              <a:extLst>
                <a:ext uri="{FF2B5EF4-FFF2-40B4-BE49-F238E27FC236}">
                  <a16:creationId xmlns:a16="http://schemas.microsoft.com/office/drawing/2014/main" id="{B7E94C87-8CC4-1044-8E73-3086B5F9E33B}"/>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id="{097C8028-9363-9346-A22B-EC7665BAF868}"/>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90" name="图片 89">
            <a:extLst>
              <a:ext uri="{FF2B5EF4-FFF2-40B4-BE49-F238E27FC236}">
                <a16:creationId xmlns:a16="http://schemas.microsoft.com/office/drawing/2014/main" id="{12932AAD-B2E9-5740-BBD6-86BD92A1877F}"/>
              </a:ext>
            </a:extLst>
          </p:cNvPr>
          <p:cNvPicPr>
            <a:picLocks noChangeAspect="1"/>
          </p:cNvPicPr>
          <p:nvPr/>
        </p:nvPicPr>
        <p:blipFill>
          <a:blip r:embed="rId11"/>
          <a:stretch>
            <a:fillRect/>
          </a:stretch>
        </p:blipFill>
        <p:spPr>
          <a:xfrm>
            <a:off x="2662774" y="2722153"/>
            <a:ext cx="1436184" cy="1351702"/>
          </a:xfrm>
          <a:prstGeom prst="rect">
            <a:avLst/>
          </a:prstGeom>
        </p:spPr>
      </p:pic>
      <p:sp>
        <p:nvSpPr>
          <p:cNvPr id="92" name="文本框 91">
            <a:extLst>
              <a:ext uri="{FF2B5EF4-FFF2-40B4-BE49-F238E27FC236}">
                <a16:creationId xmlns:a16="http://schemas.microsoft.com/office/drawing/2014/main" id="{25227918-603F-024F-818B-EECA02BC8431}"/>
              </a:ext>
            </a:extLst>
          </p:cNvPr>
          <p:cNvSpPr txBox="1"/>
          <p:nvPr/>
        </p:nvSpPr>
        <p:spPr>
          <a:xfrm>
            <a:off x="2897400" y="3992053"/>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cxnSp>
        <p:nvCxnSpPr>
          <p:cNvPr id="93" name="直线箭头连接符 92">
            <a:extLst>
              <a:ext uri="{FF2B5EF4-FFF2-40B4-BE49-F238E27FC236}">
                <a16:creationId xmlns:a16="http://schemas.microsoft.com/office/drawing/2014/main" id="{2000A72D-4E6B-6B44-8DFA-08EE52B9D344}"/>
              </a:ext>
            </a:extLst>
          </p:cNvPr>
          <p:cNvCxnSpPr>
            <a:cxnSpLocks/>
            <a:stCxn id="77" idx="1"/>
            <a:endCxn id="90" idx="3"/>
          </p:cNvCxnSpPr>
          <p:nvPr/>
        </p:nvCxnSpPr>
        <p:spPr>
          <a:xfrm flipH="1" flipV="1">
            <a:off x="4098958" y="3398004"/>
            <a:ext cx="836771" cy="343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96" name="操作按钮: 后退或上一个 95">
            <a:hlinkClick r:id="rId12" action="ppaction://hlinksldjump" highlightClick="1"/>
            <a:extLst>
              <a:ext uri="{FF2B5EF4-FFF2-40B4-BE49-F238E27FC236}">
                <a16:creationId xmlns:a16="http://schemas.microsoft.com/office/drawing/2014/main" id="{289D661C-DD49-AA4D-B881-669CE05F5D98}"/>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517826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54288D-A5B2-F64A-B4F0-6832A5936E35}"/>
              </a:ext>
            </a:extLst>
          </p:cNvPr>
          <p:cNvPicPr>
            <a:picLocks noChangeAspect="1"/>
          </p:cNvPicPr>
          <p:nvPr/>
        </p:nvPicPr>
        <p:blipFill>
          <a:blip r:embed="rId2"/>
          <a:stretch>
            <a:fillRect/>
          </a:stretch>
        </p:blipFill>
        <p:spPr>
          <a:xfrm>
            <a:off x="6390294" y="710258"/>
            <a:ext cx="4963506" cy="6077763"/>
          </a:xfrm>
          <a:prstGeom prst="rect">
            <a:avLst/>
          </a:prstGeom>
        </p:spPr>
      </p:pic>
      <p:sp>
        <p:nvSpPr>
          <p:cNvPr id="2" name="灯片编号占位符 1">
            <a:extLst>
              <a:ext uri="{FF2B5EF4-FFF2-40B4-BE49-F238E27FC236}">
                <a16:creationId xmlns:a16="http://schemas.microsoft.com/office/drawing/2014/main" id="{B060795F-2A3B-E645-9E9C-CC03A880A5D0}"/>
              </a:ext>
            </a:extLst>
          </p:cNvPr>
          <p:cNvSpPr>
            <a:spLocks noGrp="1"/>
          </p:cNvSpPr>
          <p:nvPr>
            <p:ph type="sldNum" sz="quarter" idx="12"/>
          </p:nvPr>
        </p:nvSpPr>
        <p:spPr/>
        <p:txBody>
          <a:bodyPr/>
          <a:lstStyle/>
          <a:p>
            <a:fld id="{95179704-EFDC-584D-9064-A59D55EEFD70}" type="slidenum">
              <a:rPr kumimoji="1" lang="zh-CN" altLang="en-US" smtClean="0"/>
              <a:t>44</a:t>
            </a:fld>
            <a:endParaRPr kumimoji="1" lang="zh-CN" altLang="en-US"/>
          </a:p>
        </p:txBody>
      </p:sp>
      <p:sp>
        <p:nvSpPr>
          <p:cNvPr id="3" name="文本框 2">
            <a:extLst>
              <a:ext uri="{FF2B5EF4-FFF2-40B4-BE49-F238E27FC236}">
                <a16:creationId xmlns:a16="http://schemas.microsoft.com/office/drawing/2014/main" id="{2CD6C83B-6838-224D-AA38-3D746A39EA46}"/>
              </a:ext>
            </a:extLst>
          </p:cNvPr>
          <p:cNvSpPr txBox="1"/>
          <p:nvPr/>
        </p:nvSpPr>
        <p:spPr>
          <a:xfrm>
            <a:off x="4407877" y="0"/>
            <a:ext cx="337624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Glyoxylate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4" name="文本框 3">
            <a:extLst>
              <a:ext uri="{FF2B5EF4-FFF2-40B4-BE49-F238E27FC236}">
                <a16:creationId xmlns:a16="http://schemas.microsoft.com/office/drawing/2014/main" id="{1071074F-0595-624A-8B22-78A49971EC22}"/>
              </a:ext>
            </a:extLst>
          </p:cNvPr>
          <p:cNvSpPr txBox="1"/>
          <p:nvPr/>
        </p:nvSpPr>
        <p:spPr>
          <a:xfrm>
            <a:off x="1430594" y="1351508"/>
            <a:ext cx="3767435"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cannot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synthesized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from</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impossible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for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fatty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acid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existence 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glyoxysome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isocitrate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lyase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p>
        </p:txBody>
      </p:sp>
      <p:sp>
        <p:nvSpPr>
          <p:cNvPr id="7" name="圆角矩形 6">
            <a:extLst>
              <a:ext uri="{FF2B5EF4-FFF2-40B4-BE49-F238E27FC236}">
                <a16:creationId xmlns:a16="http://schemas.microsoft.com/office/drawing/2014/main" id="{001F2401-6DB1-3147-BEAF-F023386B0C43}"/>
              </a:ext>
            </a:extLst>
          </p:cNvPr>
          <p:cNvSpPr/>
          <p:nvPr/>
        </p:nvSpPr>
        <p:spPr>
          <a:xfrm>
            <a:off x="6390294" y="710258"/>
            <a:ext cx="1780312" cy="150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操作按钮: 后退或上一个 7">
            <a:hlinkClick r:id="rId3" action="ppaction://hlinksldjump" highlightClick="1"/>
            <a:extLst>
              <a:ext uri="{FF2B5EF4-FFF2-40B4-BE49-F238E27FC236}">
                <a16:creationId xmlns:a16="http://schemas.microsoft.com/office/drawing/2014/main" id="{410A9AE6-5D62-3D49-9370-5FCC34F48BF4}"/>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48052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CDF720-AEE7-104D-9276-D51EC7CA40BC}"/>
              </a:ext>
            </a:extLst>
          </p:cNvPr>
          <p:cNvSpPr>
            <a:spLocks noGrp="1"/>
          </p:cNvSpPr>
          <p:nvPr>
            <p:ph type="sldNum" sz="quarter" idx="12"/>
          </p:nvPr>
        </p:nvSpPr>
        <p:spPr/>
        <p:txBody>
          <a:bodyPr/>
          <a:lstStyle/>
          <a:p>
            <a:fld id="{95179704-EFDC-584D-9064-A59D55EEFD70}" type="slidenum">
              <a:rPr kumimoji="1" lang="zh-CN" altLang="en-US" smtClean="0"/>
              <a:t>45</a:t>
            </a:fld>
            <a:endParaRPr kumimoji="1" lang="zh-CN" altLang="en-US"/>
          </a:p>
        </p:txBody>
      </p:sp>
      <p:sp>
        <p:nvSpPr>
          <p:cNvPr id="3" name="文本框 2">
            <a:extLst>
              <a:ext uri="{FF2B5EF4-FFF2-40B4-BE49-F238E27FC236}">
                <a16:creationId xmlns:a16="http://schemas.microsoft.com/office/drawing/2014/main" id="{3AA402A4-DAA9-1A40-9119-76E0D0F476BB}"/>
              </a:ext>
            </a:extLst>
          </p:cNvPr>
          <p:cNvSpPr txBox="1"/>
          <p:nvPr/>
        </p:nvSpPr>
        <p:spPr>
          <a:xfrm>
            <a:off x="4088880" y="0"/>
            <a:ext cx="401424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p>
        </p:txBody>
      </p:sp>
      <p:sp>
        <p:nvSpPr>
          <p:cNvPr id="5" name="文本框 4">
            <a:extLst>
              <a:ext uri="{FF2B5EF4-FFF2-40B4-BE49-F238E27FC236}">
                <a16:creationId xmlns:a16="http://schemas.microsoft.com/office/drawing/2014/main" id="{0DE78B7B-0A06-D244-B91F-7B4476E97AEE}"/>
              </a:ext>
            </a:extLst>
          </p:cNvPr>
          <p:cNvSpPr txBox="1"/>
          <p:nvPr/>
        </p:nvSpPr>
        <p:spPr>
          <a:xfrm>
            <a:off x="350684"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6-phosphate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2CA5481-E187-014F-B05C-0B6DFD41A6CF}"/>
              </a:ext>
            </a:extLst>
          </p:cNvPr>
          <p:cNvSpPr txBox="1"/>
          <p:nvPr/>
        </p:nvSpPr>
        <p:spPr>
          <a:xfrm>
            <a:off x="4411885"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1-phosphate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2F64CED-0B0D-A34D-BC7A-619203B16885}"/>
              </a:ext>
            </a:extLst>
          </p:cNvPr>
          <p:cNvSpPr txBox="1"/>
          <p:nvPr/>
        </p:nvSpPr>
        <p:spPr>
          <a:xfrm>
            <a:off x="4966524" y="2178995"/>
            <a:ext cx="225895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UDP-Glucose</a:t>
            </a:r>
            <a:endParaRPr kumimoji="1" lang="zh-CN" altLang="en-US" sz="28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E174C20-99E0-B648-8E86-66BADC7065D4}"/>
              </a:ext>
            </a:extLst>
          </p:cNvPr>
          <p:cNvSpPr txBox="1"/>
          <p:nvPr/>
        </p:nvSpPr>
        <p:spPr>
          <a:xfrm>
            <a:off x="2578114" y="3169391"/>
            <a:ext cx="703577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Nonreducing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end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kumimoji="1" lang="zh-CN" altLang="en-US" sz="28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EB2D2E9-E961-6244-A2CF-FB62C4728A49}"/>
              </a:ext>
            </a:extLst>
          </p:cNvPr>
          <p:cNvSpPr/>
          <p:nvPr/>
        </p:nvSpPr>
        <p:spPr>
          <a:xfrm>
            <a:off x="3888197" y="5581710"/>
            <a:ext cx="4402103" cy="523220"/>
          </a:xfrm>
          <a:prstGeom prst="rect">
            <a:avLst/>
          </a:prstGeom>
        </p:spPr>
        <p:txBody>
          <a:bodyPr wrap="none">
            <a:spAutoFit/>
          </a:bodyPr>
          <a:lstStyle/>
          <a:p>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en-US" altLang="zh-CN" sz="2800" b="1" dirty="0">
                <a:latin typeface="Times New Roman" panose="02020603050405020304" pitchFamily="18" charset="0"/>
                <a:cs typeface="Times New Roman" panose="02020603050405020304" pitchFamily="18" charset="0"/>
              </a:rPr>
              <a:t>1</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lang="zh-CN" altLang="en-US" sz="2800" dirty="0"/>
          </a:p>
        </p:txBody>
      </p:sp>
      <p:cxnSp>
        <p:nvCxnSpPr>
          <p:cNvPr id="14" name="直线箭头连接符 13">
            <a:extLst>
              <a:ext uri="{FF2B5EF4-FFF2-40B4-BE49-F238E27FC236}">
                <a16:creationId xmlns:a16="http://schemas.microsoft.com/office/drawing/2014/main" id="{D1C018A4-6AC6-5048-AFFB-703FEB05EA22}"/>
              </a:ext>
            </a:extLst>
          </p:cNvPr>
          <p:cNvCxnSpPr>
            <a:stCxn id="5" idx="3"/>
            <a:endCxn id="6" idx="1"/>
          </p:cNvCxnSpPr>
          <p:nvPr/>
        </p:nvCxnSpPr>
        <p:spPr>
          <a:xfrm>
            <a:off x="3718914" y="1280291"/>
            <a:ext cx="69297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310CCDE0-7F57-4949-AE62-128494F33826}"/>
              </a:ext>
            </a:extLst>
          </p:cNvPr>
          <p:cNvCxnSpPr>
            <a:cxnSpLocks/>
            <a:stCxn id="6" idx="2"/>
            <a:endCxn id="7" idx="0"/>
          </p:cNvCxnSpPr>
          <p:nvPr/>
        </p:nvCxnSpPr>
        <p:spPr>
          <a:xfrm>
            <a:off x="6096000" y="1541901"/>
            <a:ext cx="0" cy="637094"/>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47A2D0CD-D24B-A14C-9BCB-DF3ADAC28256}"/>
              </a:ext>
            </a:extLst>
          </p:cNvPr>
          <p:cNvCxnSpPr>
            <a:cxnSpLocks/>
            <a:stCxn id="21" idx="2"/>
            <a:endCxn id="9" idx="0"/>
          </p:cNvCxnSpPr>
          <p:nvPr/>
        </p:nvCxnSpPr>
        <p:spPr>
          <a:xfrm flipH="1">
            <a:off x="6089249" y="4800405"/>
            <a:ext cx="6751" cy="78130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D6356B1-4051-9A44-A8BE-5B340675962B}"/>
              </a:ext>
            </a:extLst>
          </p:cNvPr>
          <p:cNvPicPr>
            <a:picLocks noChangeAspect="1"/>
          </p:cNvPicPr>
          <p:nvPr/>
        </p:nvPicPr>
        <p:blipFill>
          <a:blip r:embed="rId2"/>
          <a:stretch>
            <a:fillRect/>
          </a:stretch>
        </p:blipFill>
        <p:spPr>
          <a:xfrm>
            <a:off x="4467664" y="3652562"/>
            <a:ext cx="3256671" cy="1147843"/>
          </a:xfrm>
          <a:prstGeom prst="rect">
            <a:avLst/>
          </a:prstGeom>
        </p:spPr>
      </p:pic>
      <p:pic>
        <p:nvPicPr>
          <p:cNvPr id="23" name="图片 22">
            <a:extLst>
              <a:ext uri="{FF2B5EF4-FFF2-40B4-BE49-F238E27FC236}">
                <a16:creationId xmlns:a16="http://schemas.microsoft.com/office/drawing/2014/main" id="{3DE9F6C3-D655-C542-B020-3C1CDCF35F07}"/>
              </a:ext>
            </a:extLst>
          </p:cNvPr>
          <p:cNvPicPr>
            <a:picLocks noChangeAspect="1"/>
          </p:cNvPicPr>
          <p:nvPr/>
        </p:nvPicPr>
        <p:blipFill>
          <a:blip r:embed="rId3"/>
          <a:stretch>
            <a:fillRect/>
          </a:stretch>
        </p:blipFill>
        <p:spPr>
          <a:xfrm>
            <a:off x="8247358" y="855304"/>
            <a:ext cx="2495995" cy="2268373"/>
          </a:xfrm>
          <a:prstGeom prst="rect">
            <a:avLst/>
          </a:prstGeom>
        </p:spPr>
      </p:pic>
      <p:sp>
        <p:nvSpPr>
          <p:cNvPr id="24" name="文本框 23">
            <a:hlinkClick r:id="rId4" action="ppaction://hlinksldjump"/>
            <a:extLst>
              <a:ext uri="{FF2B5EF4-FFF2-40B4-BE49-F238E27FC236}">
                <a16:creationId xmlns:a16="http://schemas.microsoft.com/office/drawing/2014/main" id="{1CF10379-BEEB-D744-9B0D-F31C678F0A3C}"/>
              </a:ext>
            </a:extLst>
          </p:cNvPr>
          <p:cNvSpPr txBox="1"/>
          <p:nvPr/>
        </p:nvSpPr>
        <p:spPr>
          <a:xfrm>
            <a:off x="3023621" y="834534"/>
            <a:ext cx="2032929"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Phosphoglucomutase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5971CDB-C965-E94D-9B9D-5A4B46360FC6}"/>
              </a:ext>
            </a:extLst>
          </p:cNvPr>
          <p:cNvSpPr txBox="1"/>
          <p:nvPr/>
        </p:nvSpPr>
        <p:spPr>
          <a:xfrm>
            <a:off x="4065399" y="1620159"/>
            <a:ext cx="2045359" cy="584775"/>
          </a:xfrm>
          <a:prstGeom prst="rect">
            <a:avLst/>
          </a:prstGeom>
          <a:noFill/>
        </p:spPr>
        <p:txBody>
          <a:bodyPr wrap="square" rtlCol="0">
            <a:spAutoFit/>
          </a:bodyPr>
          <a:lstStyle/>
          <a:p>
            <a:r>
              <a:rPr lang="en-US" altLang="zh-CN" sz="1600" b="1" dirty="0">
                <a:solidFill>
                  <a:schemeClr val="accent1"/>
                </a:solidFill>
                <a:latin typeface="Times New Roman" panose="02020603050405020304" pitchFamily="18" charset="0"/>
                <a:cs typeface="Times New Roman" panose="02020603050405020304" pitchFamily="18" charset="0"/>
              </a:rPr>
              <a:t>UDP-glucose pyrophosphorylase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8" name="文本框 27">
            <a:hlinkClick r:id="rId5" action="ppaction://hlinksldjump"/>
            <a:extLst>
              <a:ext uri="{FF2B5EF4-FFF2-40B4-BE49-F238E27FC236}">
                <a16:creationId xmlns:a16="http://schemas.microsoft.com/office/drawing/2014/main" id="{45977BCE-24BD-DC4E-B33A-B936F0D7EAF8}"/>
              </a:ext>
            </a:extLst>
          </p:cNvPr>
          <p:cNvSpPr txBox="1"/>
          <p:nvPr/>
        </p:nvSpPr>
        <p:spPr>
          <a:xfrm>
            <a:off x="4246873" y="5068564"/>
            <a:ext cx="1686680"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Glucose</a:t>
            </a:r>
            <a:r>
              <a:rPr kumimoji="1" lang="zh-CN" altLang="en-US" sz="1600" b="1" dirty="0">
                <a:solidFill>
                  <a:schemeClr val="accent1"/>
                </a:solidFill>
                <a:latin typeface="Times New Roman" panose="02020603050405020304" pitchFamily="18" charset="0"/>
                <a:cs typeface="Times New Roman" panose="02020603050405020304" pitchFamily="18" charset="0"/>
              </a:rPr>
              <a:t> </a:t>
            </a:r>
            <a:r>
              <a:rPr kumimoji="1" lang="en-US" altLang="zh-CN" sz="16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3ADA7109-A040-E742-AEF3-5AF3E8A1A5D6}"/>
              </a:ext>
            </a:extLst>
          </p:cNvPr>
          <p:cNvPicPr>
            <a:picLocks noChangeAspect="1"/>
          </p:cNvPicPr>
          <p:nvPr/>
        </p:nvPicPr>
        <p:blipFill>
          <a:blip r:embed="rId6"/>
          <a:stretch>
            <a:fillRect/>
          </a:stretch>
        </p:blipFill>
        <p:spPr>
          <a:xfrm>
            <a:off x="0" y="5243148"/>
            <a:ext cx="3839937" cy="904359"/>
          </a:xfrm>
          <a:prstGeom prst="rect">
            <a:avLst/>
          </a:prstGeom>
        </p:spPr>
      </p:pic>
      <p:sp>
        <p:nvSpPr>
          <p:cNvPr id="31" name="文本框 30">
            <a:extLst>
              <a:ext uri="{FF2B5EF4-FFF2-40B4-BE49-F238E27FC236}">
                <a16:creationId xmlns:a16="http://schemas.microsoft.com/office/drawing/2014/main" id="{364B8BF7-89FD-C14C-B420-E1D1979D6E46}"/>
              </a:ext>
            </a:extLst>
          </p:cNvPr>
          <p:cNvSpPr txBox="1"/>
          <p:nvPr/>
        </p:nvSpPr>
        <p:spPr>
          <a:xfrm>
            <a:off x="9096107" y="4277185"/>
            <a:ext cx="329449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Branched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p>
        </p:txBody>
      </p:sp>
      <p:cxnSp>
        <p:nvCxnSpPr>
          <p:cNvPr id="33" name="直线箭头连接符 32">
            <a:extLst>
              <a:ext uri="{FF2B5EF4-FFF2-40B4-BE49-F238E27FC236}">
                <a16:creationId xmlns:a16="http://schemas.microsoft.com/office/drawing/2014/main" id="{4BE7D0FC-408B-BE47-8849-63D981A529D7}"/>
              </a:ext>
            </a:extLst>
          </p:cNvPr>
          <p:cNvCxnSpPr>
            <a:stCxn id="9" idx="3"/>
            <a:endCxn id="31" idx="2"/>
          </p:cNvCxnSpPr>
          <p:nvPr/>
        </p:nvCxnSpPr>
        <p:spPr>
          <a:xfrm flipV="1">
            <a:off x="8290300" y="4800405"/>
            <a:ext cx="2453053" cy="104291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6F04EFC3-0866-5847-8A6B-8DE75D8FDDA2}"/>
              </a:ext>
            </a:extLst>
          </p:cNvPr>
          <p:cNvSpPr txBox="1"/>
          <p:nvPr/>
        </p:nvSpPr>
        <p:spPr>
          <a:xfrm>
            <a:off x="9326880" y="5416679"/>
            <a:ext cx="2547492" cy="338554"/>
          </a:xfrm>
          <a:prstGeom prst="rect">
            <a:avLst/>
          </a:prstGeom>
          <a:noFill/>
        </p:spPr>
        <p:txBody>
          <a:bodyPr wrap="none" rtlCol="0">
            <a:spAutoFit/>
          </a:bodyPr>
          <a:lstStyle/>
          <a:p>
            <a:r>
              <a:rPr lang="en-US" altLang="zh-CN" sz="1600" b="1" dirty="0">
                <a:solidFill>
                  <a:schemeClr val="accent1"/>
                </a:solidFill>
                <a:latin typeface="Times New Roman" pitchFamily="18" charset="0"/>
              </a:rPr>
              <a:t>glycosyl-(4</a:t>
            </a:r>
            <a:r>
              <a:rPr lang="en-US" altLang="zh-CN" sz="1600" b="1" dirty="0">
                <a:solidFill>
                  <a:schemeClr val="accent1"/>
                </a:solidFill>
                <a:latin typeface="Times New Roman" pitchFamily="18" charset="0"/>
                <a:sym typeface="Symbol" pitchFamily="18" charset="2"/>
              </a:rPr>
              <a:t></a:t>
            </a:r>
            <a:r>
              <a:rPr lang="en-US" altLang="zh-CN" sz="1600" b="1" dirty="0">
                <a:solidFill>
                  <a:schemeClr val="accent1"/>
                </a:solidFill>
                <a:latin typeface="Times New Roman" pitchFamily="18" charset="0"/>
              </a:rPr>
              <a:t>6)-transferase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35" name="操作按钮: 后退或上一个 34">
            <a:hlinkClick r:id="rId7" action="ppaction://hlinksldjump" highlightClick="1"/>
            <a:extLst>
              <a:ext uri="{FF2B5EF4-FFF2-40B4-BE49-F238E27FC236}">
                <a16:creationId xmlns:a16="http://schemas.microsoft.com/office/drawing/2014/main" id="{A6E99F3D-0A5B-3A4A-9951-882117A8AF48}"/>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66F35791-9FA8-1C4C-9151-428C96B25E7D}"/>
              </a:ext>
            </a:extLst>
          </p:cNvPr>
          <p:cNvSpPr txBox="1"/>
          <p:nvPr/>
        </p:nvSpPr>
        <p:spPr>
          <a:xfrm>
            <a:off x="5952702" y="2755407"/>
            <a:ext cx="359394"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100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AB9382-DEBC-D945-AB3B-E75AC0831C01}"/>
              </a:ext>
            </a:extLst>
          </p:cNvPr>
          <p:cNvSpPr>
            <a:spLocks noGrp="1"/>
          </p:cNvSpPr>
          <p:nvPr>
            <p:ph type="sldNum" sz="quarter" idx="12"/>
          </p:nvPr>
        </p:nvSpPr>
        <p:spPr/>
        <p:txBody>
          <a:bodyPr/>
          <a:lstStyle/>
          <a:p>
            <a:fld id="{95179704-EFDC-584D-9064-A59D55EEFD70}" type="slidenum">
              <a:rPr kumimoji="1" lang="zh-CN" altLang="en-US" smtClean="0"/>
              <a:t>46</a:t>
            </a:fld>
            <a:endParaRPr kumimoji="1" lang="zh-CN" altLang="en-US"/>
          </a:p>
        </p:txBody>
      </p:sp>
      <p:sp>
        <p:nvSpPr>
          <p:cNvPr id="3" name="文本框 2">
            <a:extLst>
              <a:ext uri="{FF2B5EF4-FFF2-40B4-BE49-F238E27FC236}">
                <a16:creationId xmlns:a16="http://schemas.microsoft.com/office/drawing/2014/main" id="{597AE215-79F8-1443-AFC4-EAACEB010A4B}"/>
              </a:ext>
            </a:extLst>
          </p:cNvPr>
          <p:cNvSpPr txBox="1"/>
          <p:nvPr/>
        </p:nvSpPr>
        <p:spPr>
          <a:xfrm>
            <a:off x="3182382" y="0"/>
            <a:ext cx="582723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Reactions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241D65F-CBBC-D94C-9F78-47280C8ED4C7}"/>
              </a:ext>
            </a:extLst>
          </p:cNvPr>
          <p:cNvPicPr>
            <a:picLocks noChangeAspect="1"/>
          </p:cNvPicPr>
          <p:nvPr/>
        </p:nvPicPr>
        <p:blipFill>
          <a:blip r:embed="rId2"/>
          <a:stretch>
            <a:fillRect/>
          </a:stretch>
        </p:blipFill>
        <p:spPr>
          <a:xfrm>
            <a:off x="1091380" y="4408375"/>
            <a:ext cx="10405020" cy="2050845"/>
          </a:xfrm>
          <a:prstGeom prst="rect">
            <a:avLst/>
          </a:prstGeom>
        </p:spPr>
      </p:pic>
      <p:sp>
        <p:nvSpPr>
          <p:cNvPr id="8" name="文本框 7">
            <a:extLst>
              <a:ext uri="{FF2B5EF4-FFF2-40B4-BE49-F238E27FC236}">
                <a16:creationId xmlns:a16="http://schemas.microsoft.com/office/drawing/2014/main" id="{0D59FDD1-23D2-5040-92E1-58A15C254C3C}"/>
              </a:ext>
            </a:extLst>
          </p:cNvPr>
          <p:cNvSpPr txBox="1"/>
          <p:nvPr/>
        </p:nvSpPr>
        <p:spPr>
          <a:xfrm>
            <a:off x="920565" y="4084278"/>
            <a:ext cx="4540858"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UDP-glucose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pyrophosphorylase</a:t>
            </a:r>
            <a:r>
              <a:rPr kumimoji="1" lang="zh-CN" altLang="en-US" sz="2400" b="1" dirty="0">
                <a:latin typeface="Times New Roman" panose="02020603050405020304" pitchFamily="18" charset="0"/>
                <a:cs typeface="Times New Roman" panose="02020603050405020304" pitchFamily="18" charset="0"/>
              </a:rPr>
              <a:t> </a:t>
            </a:r>
          </a:p>
        </p:txBody>
      </p:sp>
      <p:sp>
        <p:nvSpPr>
          <p:cNvPr id="11" name="文本框 10">
            <a:extLst>
              <a:ext uri="{FF2B5EF4-FFF2-40B4-BE49-F238E27FC236}">
                <a16:creationId xmlns:a16="http://schemas.microsoft.com/office/drawing/2014/main" id="{C2A19766-1744-9543-BC2C-1F60BF9198B2}"/>
              </a:ext>
            </a:extLst>
          </p:cNvPr>
          <p:cNvSpPr txBox="1"/>
          <p:nvPr/>
        </p:nvSpPr>
        <p:spPr>
          <a:xfrm>
            <a:off x="825910" y="811161"/>
            <a:ext cx="2956259"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Phosphoglucomutase</a:t>
            </a:r>
            <a:endParaRPr kumimoji="1" lang="zh-CN" altLang="en-US" sz="2400"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DA3C6F2-795A-A94C-8815-EB06B79F0E0D}"/>
              </a:ext>
            </a:extLst>
          </p:cNvPr>
          <p:cNvPicPr>
            <a:picLocks noChangeAspect="1"/>
          </p:cNvPicPr>
          <p:nvPr/>
        </p:nvPicPr>
        <p:blipFill rotWithShape="1">
          <a:blip r:embed="rId3"/>
          <a:srcRect b="13354"/>
          <a:stretch/>
        </p:blipFill>
        <p:spPr>
          <a:xfrm>
            <a:off x="1828800" y="1225550"/>
            <a:ext cx="6067844" cy="2714830"/>
          </a:xfrm>
          <a:prstGeom prst="rect">
            <a:avLst/>
          </a:prstGeom>
        </p:spPr>
      </p:pic>
      <p:sp>
        <p:nvSpPr>
          <p:cNvPr id="14" name="操作按钮: 后退或上一个 13">
            <a:hlinkClick r:id="rId4" action="ppaction://hlinksldjump" highlightClick="1"/>
            <a:extLst>
              <a:ext uri="{FF2B5EF4-FFF2-40B4-BE49-F238E27FC236}">
                <a16:creationId xmlns:a16="http://schemas.microsoft.com/office/drawing/2014/main" id="{FAAC0334-C1C0-C448-8EB0-00BA4B62EC9E}"/>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91427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3F9E9E-EA02-824A-B204-006A188C413B}"/>
              </a:ext>
            </a:extLst>
          </p:cNvPr>
          <p:cNvSpPr>
            <a:spLocks noGrp="1"/>
          </p:cNvSpPr>
          <p:nvPr>
            <p:ph type="sldNum" sz="quarter" idx="12"/>
          </p:nvPr>
        </p:nvSpPr>
        <p:spPr/>
        <p:txBody>
          <a:bodyPr/>
          <a:lstStyle/>
          <a:p>
            <a:fld id="{95179704-EFDC-584D-9064-A59D55EEFD70}" type="slidenum">
              <a:rPr kumimoji="1" lang="zh-CN" altLang="en-US" smtClean="0"/>
              <a:t>47</a:t>
            </a:fld>
            <a:endParaRPr kumimoji="1" lang="zh-CN" altLang="en-US"/>
          </a:p>
        </p:txBody>
      </p:sp>
      <p:sp>
        <p:nvSpPr>
          <p:cNvPr id="3" name="文本框 2">
            <a:extLst>
              <a:ext uri="{FF2B5EF4-FFF2-40B4-BE49-F238E27FC236}">
                <a16:creationId xmlns:a16="http://schemas.microsoft.com/office/drawing/2014/main" id="{AD87B77E-1163-C04D-9FF4-84A4B6D8A23C}"/>
              </a:ext>
            </a:extLst>
          </p:cNvPr>
          <p:cNvSpPr txBox="1"/>
          <p:nvPr/>
        </p:nvSpPr>
        <p:spPr>
          <a:xfrm>
            <a:off x="3163659" y="0"/>
            <a:ext cx="5864682"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Properties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F16A9F-AD60-B040-96A1-CA1BF5739D97}"/>
              </a:ext>
            </a:extLst>
          </p:cNvPr>
          <p:cNvSpPr txBox="1"/>
          <p:nvPr/>
        </p:nvSpPr>
        <p:spPr>
          <a:xfrm>
            <a:off x="1164772" y="708480"/>
            <a:ext cx="4746171" cy="1938992"/>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beginning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particular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Tyr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accept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first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p>
        </p:txBody>
      </p:sp>
      <p:pic>
        <p:nvPicPr>
          <p:cNvPr id="7" name="图片 6">
            <a:extLst>
              <a:ext uri="{FF2B5EF4-FFF2-40B4-BE49-F238E27FC236}">
                <a16:creationId xmlns:a16="http://schemas.microsoft.com/office/drawing/2014/main" id="{68856013-613A-D645-904D-EE92B4E2B81B}"/>
              </a:ext>
            </a:extLst>
          </p:cNvPr>
          <p:cNvPicPr>
            <a:picLocks noChangeAspect="1"/>
          </p:cNvPicPr>
          <p:nvPr/>
        </p:nvPicPr>
        <p:blipFill rotWithShape="1">
          <a:blip r:embed="rId2"/>
          <a:srcRect l="3224" r="3515" b="37089"/>
          <a:stretch/>
        </p:blipFill>
        <p:spPr>
          <a:xfrm>
            <a:off x="6828976" y="584775"/>
            <a:ext cx="4198252" cy="2121806"/>
          </a:xfrm>
          <a:prstGeom prst="rect">
            <a:avLst/>
          </a:prstGeom>
        </p:spPr>
      </p:pic>
      <p:sp>
        <p:nvSpPr>
          <p:cNvPr id="8" name="文本框 7">
            <a:extLst>
              <a:ext uri="{FF2B5EF4-FFF2-40B4-BE49-F238E27FC236}">
                <a16:creationId xmlns:a16="http://schemas.microsoft.com/office/drawing/2014/main" id="{703B85ED-221C-E841-B639-0E069E1902B9}"/>
              </a:ext>
            </a:extLst>
          </p:cNvPr>
          <p:cNvSpPr txBox="1"/>
          <p:nvPr/>
        </p:nvSpPr>
        <p:spPr>
          <a:xfrm>
            <a:off x="1164771" y="3102532"/>
            <a:ext cx="4746171" cy="3046988"/>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p>
          <a:p>
            <a:pPr algn="l"/>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activity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inhibited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dephosphorylated,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PP1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phosphatase)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GSK3</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Kinase).</a:t>
            </a:r>
            <a:r>
              <a:rPr kumimoji="1" lang="zh-CN" altLang="en-US" sz="2400" b="1" dirty="0">
                <a:latin typeface="Times New Roman" panose="02020603050405020304" pitchFamily="18" charset="0"/>
                <a:cs typeface="Times New Roman" panose="02020603050405020304" pitchFamily="18" charset="0"/>
              </a:rPr>
              <a:t> </a:t>
            </a:r>
          </a:p>
        </p:txBody>
      </p:sp>
      <p:pic>
        <p:nvPicPr>
          <p:cNvPr id="9" name="Picture 2">
            <a:extLst>
              <a:ext uri="{FF2B5EF4-FFF2-40B4-BE49-F238E27FC236}">
                <a16:creationId xmlns:a16="http://schemas.microsoft.com/office/drawing/2014/main" id="{1BD19B94-66CD-9645-93F6-838EF0081D2E}"/>
              </a:ext>
            </a:extLst>
          </p:cNvPr>
          <p:cNvPicPr>
            <a:picLocks noChangeAspect="1" noChangeArrowheads="1"/>
          </p:cNvPicPr>
          <p:nvPr/>
        </p:nvPicPr>
        <p:blipFill>
          <a:blip r:embed="rId3"/>
          <a:srcRect/>
          <a:stretch>
            <a:fillRect/>
          </a:stretch>
        </p:blipFill>
        <p:spPr bwMode="auto">
          <a:xfrm>
            <a:off x="6787584" y="2802653"/>
            <a:ext cx="3733119" cy="3852474"/>
          </a:xfrm>
          <a:prstGeom prst="rect">
            <a:avLst/>
          </a:prstGeom>
          <a:noFill/>
          <a:ln w="9525">
            <a:noFill/>
            <a:miter lim="800000"/>
            <a:headEnd/>
            <a:tailEnd/>
          </a:ln>
        </p:spPr>
      </p:pic>
      <p:sp>
        <p:nvSpPr>
          <p:cNvPr id="10" name="操作按钮: 后退或上一个 9">
            <a:hlinkClick r:id="rId4" action="ppaction://hlinksldjump" highlightClick="1"/>
            <a:extLst>
              <a:ext uri="{FF2B5EF4-FFF2-40B4-BE49-F238E27FC236}">
                <a16:creationId xmlns:a16="http://schemas.microsoft.com/office/drawing/2014/main" id="{C7F379CD-A227-804D-A11E-B496C2ED9C33}"/>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502134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56E236-26F2-CB4B-BDF0-0EA10D382565}"/>
              </a:ext>
            </a:extLst>
          </p:cNvPr>
          <p:cNvSpPr>
            <a:spLocks noGrp="1"/>
          </p:cNvSpPr>
          <p:nvPr>
            <p:ph type="sldNum" sz="quarter" idx="12"/>
          </p:nvPr>
        </p:nvSpPr>
        <p:spPr/>
        <p:txBody>
          <a:bodyPr/>
          <a:lstStyle/>
          <a:p>
            <a:fld id="{95179704-EFDC-584D-9064-A59D55EEFD70}" type="slidenum">
              <a:rPr kumimoji="1" lang="zh-CN" altLang="en-US" smtClean="0"/>
              <a:t>48</a:t>
            </a:fld>
            <a:endParaRPr kumimoji="1" lang="zh-CN" altLang="en-US"/>
          </a:p>
        </p:txBody>
      </p:sp>
      <p:sp>
        <p:nvSpPr>
          <p:cNvPr id="3" name="文本框 2">
            <a:extLst>
              <a:ext uri="{FF2B5EF4-FFF2-40B4-BE49-F238E27FC236}">
                <a16:creationId xmlns:a16="http://schemas.microsoft.com/office/drawing/2014/main" id="{5866A54F-9DDE-484C-9B14-0945816645E1}"/>
              </a:ext>
            </a:extLst>
          </p:cNvPr>
          <p:cNvSpPr txBox="1"/>
          <p:nvPr/>
        </p:nvSpPr>
        <p:spPr>
          <a:xfrm>
            <a:off x="4704433" y="0"/>
            <a:ext cx="278313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EE5CA09-59F2-6148-81E9-BEF41033F168}"/>
              </a:ext>
            </a:extLst>
          </p:cNvPr>
          <p:cNvPicPr>
            <a:picLocks noChangeAspect="1"/>
          </p:cNvPicPr>
          <p:nvPr/>
        </p:nvPicPr>
        <p:blipFill rotWithShape="1">
          <a:blip r:embed="rId2"/>
          <a:srcRect l="27992"/>
          <a:stretch/>
        </p:blipFill>
        <p:spPr>
          <a:xfrm>
            <a:off x="5174427" y="1018277"/>
            <a:ext cx="6453955" cy="3809216"/>
          </a:xfrm>
          <a:prstGeom prst="rect">
            <a:avLst/>
          </a:prstGeom>
        </p:spPr>
      </p:pic>
      <p:sp>
        <p:nvSpPr>
          <p:cNvPr id="7" name="文本框 6">
            <a:extLst>
              <a:ext uri="{FF2B5EF4-FFF2-40B4-BE49-F238E27FC236}">
                <a16:creationId xmlns:a16="http://schemas.microsoft.com/office/drawing/2014/main" id="{0CDBEC8B-12C4-414F-B18D-E90A5C084071}"/>
              </a:ext>
            </a:extLst>
          </p:cNvPr>
          <p:cNvSpPr txBox="1"/>
          <p:nvPr/>
        </p:nvSpPr>
        <p:spPr>
          <a:xfrm>
            <a:off x="444405" y="1125299"/>
            <a:ext cx="4260028"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light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stored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further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reducing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power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used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fix</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carbohydrate.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8</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2H</a:t>
            </a:r>
            <a:r>
              <a:rPr kumimoji="1" lang="en-US" altLang="zh-CN" sz="2400" b="1" baseline="-25000" dirty="0">
                <a:latin typeface="Times New Roman" panose="02020603050405020304" pitchFamily="18" charset="0"/>
                <a:cs typeface="Times New Roman" panose="02020603050405020304" pitchFamily="18" charset="0"/>
              </a:rPr>
              <a:t>2</a:t>
            </a:r>
            <a:r>
              <a:rPr kumimoji="1" lang="en-US" altLang="zh-CN" sz="2400" b="1" dirty="0">
                <a:latin typeface="Times New Roman" panose="02020603050405020304" pitchFamily="18" charset="0"/>
                <a:cs typeface="Times New Roman" panose="02020603050405020304" pitchFamily="18" charset="0"/>
              </a:rPr>
              <a: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4H</a:t>
            </a:r>
            <a:r>
              <a:rPr kumimoji="1" lang="en-US" altLang="zh-CN" sz="2400" b="1" baseline="30000" dirty="0">
                <a:latin typeface="Times New Roman" panose="02020603050405020304" pitchFamily="18" charset="0"/>
                <a:cs typeface="Times New Roman" panose="02020603050405020304" pitchFamily="18" charset="0"/>
              </a:rPr>
              <a:t>+</a:t>
            </a:r>
            <a:r>
              <a:rPr kumimoji="1" lang="zh-CN" altLang="en-US" sz="2400" b="1" baseline="30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baseline="-25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3ATP</a:t>
            </a:r>
          </a:p>
          <a:p>
            <a:pPr algn="l"/>
            <a:endParaRPr kumimoji="1" lang="en-US" altLang="zh-CN" sz="2400" b="1" dirty="0">
              <a:latin typeface="Times New Roman" panose="02020603050405020304" pitchFamily="18" charset="0"/>
              <a:cs typeface="Times New Roman" panose="02020603050405020304" pitchFamily="18" charset="0"/>
            </a:endParaRPr>
          </a:p>
        </p:txBody>
      </p:sp>
      <p:sp>
        <p:nvSpPr>
          <p:cNvPr id="8" name="矩形 7">
            <a:hlinkClick r:id="rId3" action="ppaction://hlinksldjump"/>
            <a:extLst>
              <a:ext uri="{FF2B5EF4-FFF2-40B4-BE49-F238E27FC236}">
                <a16:creationId xmlns:a16="http://schemas.microsoft.com/office/drawing/2014/main" id="{1219B4A1-AFED-2D4F-87AA-20D61D08C3D2}"/>
              </a:ext>
            </a:extLst>
          </p:cNvPr>
          <p:cNvSpPr/>
          <p:nvPr/>
        </p:nvSpPr>
        <p:spPr>
          <a:xfrm>
            <a:off x="5029181" y="4827493"/>
            <a:ext cx="115288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Pigments</a:t>
            </a:r>
            <a:r>
              <a:rPr kumimoji="1" lang="zh-CN" altLang="en-US" b="1" dirty="0">
                <a:latin typeface="Times New Roman" panose="02020603050405020304" pitchFamily="18" charset="0"/>
                <a:cs typeface="Times New Roman" panose="02020603050405020304" pitchFamily="18" charset="0"/>
              </a:rPr>
              <a:t> </a:t>
            </a:r>
            <a:endParaRPr kumimoji="1" lang="en-US" altLang="zh-CN" b="1" dirty="0">
              <a:latin typeface="Times New Roman" panose="02020603050405020304" pitchFamily="18" charset="0"/>
              <a:cs typeface="Times New Roman" panose="02020603050405020304" pitchFamily="18" charset="0"/>
            </a:endParaRPr>
          </a:p>
        </p:txBody>
      </p:sp>
      <p:sp>
        <p:nvSpPr>
          <p:cNvPr id="9" name="矩形 8">
            <a:hlinkClick r:id="rId4" action="ppaction://hlinksldjump"/>
            <a:extLst>
              <a:ext uri="{FF2B5EF4-FFF2-40B4-BE49-F238E27FC236}">
                <a16:creationId xmlns:a16="http://schemas.microsoft.com/office/drawing/2014/main" id="{5EE7FE57-911C-D14F-996C-F5021B649074}"/>
              </a:ext>
            </a:extLst>
          </p:cNvPr>
          <p:cNvSpPr/>
          <p:nvPr/>
        </p:nvSpPr>
        <p:spPr>
          <a:xfrm>
            <a:off x="5605621" y="1125299"/>
            <a:ext cx="199497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Two</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Photosystems</a:t>
            </a:r>
          </a:p>
        </p:txBody>
      </p:sp>
      <p:sp>
        <p:nvSpPr>
          <p:cNvPr id="10" name="矩形 9">
            <a:hlinkClick r:id="rId5" action="ppaction://hlinksldjump"/>
            <a:extLst>
              <a:ext uri="{FF2B5EF4-FFF2-40B4-BE49-F238E27FC236}">
                <a16:creationId xmlns:a16="http://schemas.microsoft.com/office/drawing/2014/main" id="{597967AB-AB63-1D45-B924-AD83E8680653}"/>
              </a:ext>
            </a:extLst>
          </p:cNvPr>
          <p:cNvSpPr/>
          <p:nvPr/>
        </p:nvSpPr>
        <p:spPr>
          <a:xfrm>
            <a:off x="6850413" y="4255554"/>
            <a:ext cx="1847557"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Synthesis</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of</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ATP</a:t>
            </a:r>
          </a:p>
        </p:txBody>
      </p:sp>
      <p:sp>
        <p:nvSpPr>
          <p:cNvPr id="11" name="操作按钮: 后退或上一个 10">
            <a:hlinkClick r:id="rId6" action="ppaction://hlinksldjump" highlightClick="1"/>
            <a:extLst>
              <a:ext uri="{FF2B5EF4-FFF2-40B4-BE49-F238E27FC236}">
                <a16:creationId xmlns:a16="http://schemas.microsoft.com/office/drawing/2014/main" id="{5F38E1F6-0504-A24C-A99C-F42DEFF56A1C}"/>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699126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0C8A7D-D9EE-8247-A9B6-23951C9C4D1F}"/>
              </a:ext>
            </a:extLst>
          </p:cNvPr>
          <p:cNvSpPr>
            <a:spLocks noGrp="1"/>
          </p:cNvSpPr>
          <p:nvPr>
            <p:ph type="sldNum" sz="quarter" idx="12"/>
          </p:nvPr>
        </p:nvSpPr>
        <p:spPr/>
        <p:txBody>
          <a:bodyPr/>
          <a:lstStyle/>
          <a:p>
            <a:fld id="{95179704-EFDC-584D-9064-A59D55EEFD70}" type="slidenum">
              <a:rPr kumimoji="1" lang="zh-CN" altLang="en-US" smtClean="0"/>
              <a:t>49</a:t>
            </a:fld>
            <a:endParaRPr kumimoji="1" lang="zh-CN" altLang="en-US"/>
          </a:p>
        </p:txBody>
      </p:sp>
      <p:sp>
        <p:nvSpPr>
          <p:cNvPr id="3" name="文本框 2">
            <a:extLst>
              <a:ext uri="{FF2B5EF4-FFF2-40B4-BE49-F238E27FC236}">
                <a16:creationId xmlns:a16="http://schemas.microsoft.com/office/drawing/2014/main" id="{DCC6DDA4-5F4E-594F-9902-89E054EFA4CC}"/>
              </a:ext>
            </a:extLst>
          </p:cNvPr>
          <p:cNvSpPr txBox="1"/>
          <p:nvPr/>
        </p:nvSpPr>
        <p:spPr>
          <a:xfrm>
            <a:off x="3844422" y="0"/>
            <a:ext cx="450315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Pigments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3A86F3-B3DB-1949-AB15-80FD141E9633}"/>
              </a:ext>
            </a:extLst>
          </p:cNvPr>
          <p:cNvPicPr>
            <a:picLocks noChangeAspect="1" noChangeArrowheads="1"/>
          </p:cNvPicPr>
          <p:nvPr/>
        </p:nvPicPr>
        <p:blipFill>
          <a:blip r:embed="rId2"/>
          <a:srcRect/>
          <a:stretch>
            <a:fillRect/>
          </a:stretch>
        </p:blipFill>
        <p:spPr bwMode="auto">
          <a:xfrm>
            <a:off x="647462" y="617049"/>
            <a:ext cx="5054095" cy="2332008"/>
          </a:xfrm>
          <a:prstGeom prst="rect">
            <a:avLst/>
          </a:prstGeom>
          <a:noFill/>
          <a:ln w="9525">
            <a:noFill/>
            <a:miter lim="800000"/>
            <a:headEnd/>
            <a:tailEnd/>
          </a:ln>
        </p:spPr>
      </p:pic>
      <p:pic>
        <p:nvPicPr>
          <p:cNvPr id="6" name="Picture 5">
            <a:extLst>
              <a:ext uri="{FF2B5EF4-FFF2-40B4-BE49-F238E27FC236}">
                <a16:creationId xmlns:a16="http://schemas.microsoft.com/office/drawing/2014/main" id="{D7D1F72C-C1E3-A943-B744-7E4A35DD5393}"/>
              </a:ext>
            </a:extLst>
          </p:cNvPr>
          <p:cNvPicPr>
            <a:picLocks noChangeAspect="1" noChangeArrowheads="1"/>
          </p:cNvPicPr>
          <p:nvPr/>
        </p:nvPicPr>
        <p:blipFill>
          <a:blip r:embed="rId3"/>
          <a:srcRect/>
          <a:stretch>
            <a:fillRect/>
          </a:stretch>
        </p:blipFill>
        <p:spPr bwMode="auto">
          <a:xfrm>
            <a:off x="6398432" y="469360"/>
            <a:ext cx="4741938" cy="1418965"/>
          </a:xfrm>
          <a:prstGeom prst="rect">
            <a:avLst/>
          </a:prstGeom>
          <a:noFill/>
          <a:ln w="9525">
            <a:noFill/>
            <a:miter lim="800000"/>
            <a:headEnd/>
            <a:tailEnd/>
          </a:ln>
        </p:spPr>
      </p:pic>
      <p:pic>
        <p:nvPicPr>
          <p:cNvPr id="7" name="Picture 6">
            <a:extLst>
              <a:ext uri="{FF2B5EF4-FFF2-40B4-BE49-F238E27FC236}">
                <a16:creationId xmlns:a16="http://schemas.microsoft.com/office/drawing/2014/main" id="{155BF525-397C-E541-BC8A-84B9F3496B3E}"/>
              </a:ext>
            </a:extLst>
          </p:cNvPr>
          <p:cNvPicPr>
            <a:picLocks noChangeAspect="1" noChangeArrowheads="1"/>
          </p:cNvPicPr>
          <p:nvPr/>
        </p:nvPicPr>
        <p:blipFill>
          <a:blip r:embed="rId4"/>
          <a:srcRect/>
          <a:stretch>
            <a:fillRect/>
          </a:stretch>
        </p:blipFill>
        <p:spPr bwMode="auto">
          <a:xfrm>
            <a:off x="6398433" y="1888324"/>
            <a:ext cx="4741937" cy="1500100"/>
          </a:xfrm>
          <a:prstGeom prst="rect">
            <a:avLst/>
          </a:prstGeom>
          <a:noFill/>
          <a:ln w="9525">
            <a:noFill/>
            <a:miter lim="800000"/>
            <a:headEnd/>
            <a:tailEnd/>
          </a:ln>
        </p:spPr>
      </p:pic>
      <p:pic>
        <p:nvPicPr>
          <p:cNvPr id="8" name="Picture 5">
            <a:extLst>
              <a:ext uri="{FF2B5EF4-FFF2-40B4-BE49-F238E27FC236}">
                <a16:creationId xmlns:a16="http://schemas.microsoft.com/office/drawing/2014/main" id="{F597597A-1E96-E04C-8A34-BFEA4B095B4E}"/>
              </a:ext>
            </a:extLst>
          </p:cNvPr>
          <p:cNvPicPr>
            <a:picLocks noChangeAspect="1" noChangeArrowheads="1"/>
          </p:cNvPicPr>
          <p:nvPr/>
        </p:nvPicPr>
        <p:blipFill>
          <a:blip r:embed="rId5"/>
          <a:srcRect/>
          <a:stretch>
            <a:fillRect/>
          </a:stretch>
        </p:blipFill>
        <p:spPr bwMode="auto">
          <a:xfrm>
            <a:off x="6457698" y="3324777"/>
            <a:ext cx="4305803" cy="3138252"/>
          </a:xfrm>
          <a:prstGeom prst="rect">
            <a:avLst/>
          </a:prstGeom>
          <a:noFill/>
          <a:ln w="9525">
            <a:noFill/>
            <a:miter lim="800000"/>
            <a:headEnd/>
            <a:tailEnd/>
          </a:ln>
        </p:spPr>
      </p:pic>
      <p:sp>
        <p:nvSpPr>
          <p:cNvPr id="9" name="文本框 8">
            <a:extLst>
              <a:ext uri="{FF2B5EF4-FFF2-40B4-BE49-F238E27FC236}">
                <a16:creationId xmlns:a16="http://schemas.microsoft.com/office/drawing/2014/main" id="{4511A38F-4EAA-5146-A1F0-1D63DE620736}"/>
              </a:ext>
            </a:extLst>
          </p:cNvPr>
          <p:cNvSpPr txBox="1"/>
          <p:nvPr/>
        </p:nvSpPr>
        <p:spPr>
          <a:xfrm>
            <a:off x="729239" y="3593054"/>
            <a:ext cx="5005064" cy="1938992"/>
          </a:xfrm>
          <a:prstGeom prst="rect">
            <a:avLst/>
          </a:prstGeom>
          <a:noFill/>
        </p:spPr>
        <p:txBody>
          <a:bodyPr wrap="square" rtlCol="0">
            <a:spAutoFit/>
          </a:bodyPr>
          <a:lstStyle/>
          <a:p>
            <a:r>
              <a:rPr kumimoji="1" lang="en-US" altLang="zh-CN" sz="2400" b="1" dirty="0">
                <a:latin typeface="Times New Roman" panose="02020603050405020304" pitchFamily="18" charset="0"/>
                <a:cs typeface="Times New Roman" panose="02020603050405020304" pitchFamily="18" charset="0"/>
              </a:rPr>
              <a:t>Only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special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chlorophyll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pair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transfer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electrons,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Reaction Centre 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r>
              <a:rPr kumimoji="1" lang="en-US" altLang="zh-CN" sz="2400" b="1" dirty="0">
                <a:latin typeface="Times New Roman" panose="02020603050405020304" pitchFamily="18" charset="0"/>
                <a:cs typeface="Times New Roman" panose="02020603050405020304" pitchFamily="18" charset="0"/>
              </a:rPr>
              <a:t>Other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pigments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accessory</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collect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6" action="ppaction://hlinksldjump" highlightClick="1"/>
            <a:extLst>
              <a:ext uri="{FF2B5EF4-FFF2-40B4-BE49-F238E27FC236}">
                <a16:creationId xmlns:a16="http://schemas.microsoft.com/office/drawing/2014/main" id="{53FF6A62-DBC9-924D-A739-4D0B10A9110F}"/>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803990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a:stretch>
            <a:fillRect/>
          </a:stretch>
        </p:blipFill>
        <p:spPr>
          <a:xfrm>
            <a:off x="5501005" y="3315970"/>
            <a:ext cx="6644005" cy="3451860"/>
          </a:xfrm>
          <a:prstGeom prst="rect">
            <a:avLst/>
          </a:prstGeom>
        </p:spPr>
      </p:pic>
      <p:sp>
        <p:nvSpPr>
          <p:cNvPr id="2" name="灯片编号占位符 1"/>
          <p:cNvSpPr>
            <a:spLocks noGrp="1"/>
          </p:cNvSpPr>
          <p:nvPr>
            <p:ph type="sldNum" sz="quarter" idx="12"/>
          </p:nvPr>
        </p:nvSpPr>
        <p:spPr>
          <a:xfrm>
            <a:off x="8610600" y="6402705"/>
            <a:ext cx="2743200" cy="365125"/>
          </a:xfrm>
        </p:spPr>
        <p:txBody>
          <a:bodyPr/>
          <a:lstStyle/>
          <a:p>
            <a:fld id="{95179704-EFDC-584D-9064-A59D55EEFD70}" type="slidenum">
              <a:rPr kumimoji="1" lang="zh-CN" altLang="en-US" smtClean="0"/>
              <a:t>5</a:t>
            </a:fld>
            <a:endParaRPr kumimoji="1" lang="zh-CN" altLang="en-US"/>
          </a:p>
        </p:txBody>
      </p:sp>
      <p:sp>
        <p:nvSpPr>
          <p:cNvPr id="3" name="文本框 2"/>
          <p:cNvSpPr txBox="1"/>
          <p:nvPr/>
        </p:nvSpPr>
        <p:spPr>
          <a:xfrm>
            <a:off x="4088880" y="0"/>
            <a:ext cx="387477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Glycogen breakdown</a:t>
            </a:r>
          </a:p>
        </p:txBody>
      </p:sp>
      <p:grpSp>
        <p:nvGrpSpPr>
          <p:cNvPr id="38" name="组合 37"/>
          <p:cNvGrpSpPr/>
          <p:nvPr/>
        </p:nvGrpSpPr>
        <p:grpSpPr>
          <a:xfrm>
            <a:off x="152400" y="3288030"/>
            <a:ext cx="4881245" cy="882015"/>
            <a:chOff x="240" y="5178"/>
            <a:chExt cx="7687" cy="1389"/>
          </a:xfrm>
        </p:grpSpPr>
        <p:cxnSp>
          <p:nvCxnSpPr>
            <p:cNvPr id="27" name="直接箭头连接符 26"/>
            <p:cNvCxnSpPr>
              <a:stCxn id="11" idx="2"/>
              <a:endCxn id="22" idx="0"/>
            </p:cNvCxnSpPr>
            <p:nvPr/>
          </p:nvCxnSpPr>
          <p:spPr>
            <a:xfrm>
              <a:off x="3542" y="5178"/>
              <a:ext cx="1" cy="1389"/>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30" name="矩形 29">
              <a:hlinkClick r:id="rId4" action="ppaction://hlinksldjump"/>
            </p:cNvPr>
            <p:cNvSpPr/>
            <p:nvPr/>
          </p:nvSpPr>
          <p:spPr>
            <a:xfrm>
              <a:off x="3572" y="5627"/>
              <a:ext cx="4355" cy="58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32" name="矩形 31">
              <a:hlinkClick r:id="rId5" action="ppaction://hlinksldjump"/>
            </p:cNvPr>
            <p:cNvSpPr/>
            <p:nvPr/>
          </p:nvSpPr>
          <p:spPr>
            <a:xfrm>
              <a:off x="240" y="5627"/>
              <a:ext cx="3332" cy="580"/>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(tranferase activity)</a:t>
              </a:r>
            </a:p>
          </p:txBody>
        </p:sp>
      </p:grpSp>
      <p:grpSp>
        <p:nvGrpSpPr>
          <p:cNvPr id="59" name="组合 58"/>
          <p:cNvGrpSpPr/>
          <p:nvPr/>
        </p:nvGrpSpPr>
        <p:grpSpPr>
          <a:xfrm>
            <a:off x="234582" y="272415"/>
            <a:ext cx="7241780" cy="4642485"/>
            <a:chOff x="-2989" y="4161"/>
            <a:chExt cx="11623" cy="7987"/>
          </a:xfrm>
        </p:grpSpPr>
        <p:pic>
          <p:nvPicPr>
            <p:cNvPr id="10" name="图片 9"/>
            <p:cNvPicPr>
              <a:picLocks noChangeAspect="1"/>
            </p:cNvPicPr>
            <p:nvPr/>
          </p:nvPicPr>
          <p:blipFill>
            <a:blip r:embed="rId6"/>
            <a:srcRect l="6236" t="5139" r="8951" b="74628"/>
            <a:stretch>
              <a:fillRect/>
            </a:stretch>
          </p:blipFill>
          <p:spPr>
            <a:xfrm>
              <a:off x="-2801" y="4161"/>
              <a:ext cx="6089" cy="2359"/>
            </a:xfrm>
            <a:prstGeom prst="rect">
              <a:avLst/>
            </a:prstGeom>
          </p:spPr>
        </p:pic>
        <p:pic>
          <p:nvPicPr>
            <p:cNvPr id="11" name="图片 10"/>
            <p:cNvPicPr>
              <a:picLocks noChangeAspect="1"/>
            </p:cNvPicPr>
            <p:nvPr/>
          </p:nvPicPr>
          <p:blipFill>
            <a:blip r:embed="rId6"/>
            <a:srcRect l="42777" t="36160" r="8945" b="54084"/>
            <a:stretch>
              <a:fillRect/>
            </a:stretch>
          </p:blipFill>
          <p:spPr>
            <a:xfrm>
              <a:off x="-1884" y="7955"/>
              <a:ext cx="4256" cy="1394"/>
            </a:xfrm>
            <a:prstGeom prst="rect">
              <a:avLst/>
            </a:prstGeom>
          </p:spPr>
        </p:pic>
        <p:cxnSp>
          <p:nvCxnSpPr>
            <p:cNvPr id="12" name="直接箭头连接符 11"/>
            <p:cNvCxnSpPr>
              <a:stCxn id="10" idx="2"/>
              <a:endCxn id="11" idx="0"/>
            </p:cNvCxnSpPr>
            <p:nvPr/>
          </p:nvCxnSpPr>
          <p:spPr>
            <a:xfrm>
              <a:off x="244" y="6520"/>
              <a:ext cx="0" cy="1434"/>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3" name="矩形 42">
              <a:hlinkClick r:id="rId7" action="ppaction://hlinksldjump"/>
            </p:cNvPr>
            <p:cNvSpPr/>
            <p:nvPr/>
          </p:nvSpPr>
          <p:spPr>
            <a:xfrm>
              <a:off x="-2435" y="6682"/>
              <a:ext cx="2613" cy="1112"/>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glycogen phosphorylase</a:t>
              </a:r>
              <a:endParaRPr kumimoji="1" lang="en-US" altLang="zh-CN" b="1" dirty="0">
                <a:solidFill>
                  <a:schemeClr val="accent1"/>
                </a:solidFill>
                <a:latin typeface="Times New Roman" panose="02020503050405090304" pitchFamily="18" charset="0"/>
                <a:cs typeface="Times New Roman" panose="02020503050405090304" pitchFamily="18" charset="0"/>
                <a:hlinkClick r:id="rId7" action="ppaction://hlinksldjump"/>
              </a:endParaRPr>
            </a:p>
          </p:txBody>
        </p:sp>
        <p:grpSp>
          <p:nvGrpSpPr>
            <p:cNvPr id="19" name="组合 18"/>
            <p:cNvGrpSpPr/>
            <p:nvPr/>
          </p:nvGrpSpPr>
          <p:grpSpPr>
            <a:xfrm>
              <a:off x="4225" y="5071"/>
              <a:ext cx="4409" cy="4129"/>
              <a:chOff x="20465" y="3503"/>
              <a:chExt cx="4308" cy="3803"/>
            </a:xfrm>
          </p:grpSpPr>
          <p:pic>
            <p:nvPicPr>
              <p:cNvPr id="13" name="图片 12"/>
              <p:cNvPicPr>
                <a:picLocks noChangeAspect="1"/>
              </p:cNvPicPr>
              <p:nvPr/>
            </p:nvPicPr>
            <p:blipFill>
              <a:blip r:embed="rId8"/>
              <a:srcRect l="7495"/>
              <a:stretch>
                <a:fillRect/>
              </a:stretch>
            </p:blipFill>
            <p:spPr>
              <a:xfrm>
                <a:off x="20465" y="4267"/>
                <a:ext cx="3461" cy="2444"/>
              </a:xfrm>
              <a:prstGeom prst="rect">
                <a:avLst/>
              </a:prstGeom>
            </p:spPr>
          </p:pic>
          <p:sp>
            <p:nvSpPr>
              <p:cNvPr id="15" name="矩形 14"/>
              <p:cNvSpPr/>
              <p:nvPr/>
            </p:nvSpPr>
            <p:spPr>
              <a:xfrm>
                <a:off x="23379" y="3503"/>
                <a:ext cx="1394" cy="13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矩形 44"/>
              <p:cNvSpPr/>
              <p:nvPr/>
            </p:nvSpPr>
            <p:spPr>
              <a:xfrm>
                <a:off x="23005" y="6296"/>
                <a:ext cx="1301" cy="10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8" name="曲线连接符 17"/>
            <p:cNvCxnSpPr>
              <a:stCxn id="10" idx="2"/>
              <a:endCxn id="13" idx="2"/>
            </p:cNvCxnSpPr>
            <p:nvPr/>
          </p:nvCxnSpPr>
          <p:spPr>
            <a:xfrm rot="5400000" flipV="1">
              <a:off x="2103" y="4661"/>
              <a:ext cx="2034" cy="5752"/>
            </a:xfrm>
            <a:prstGeom prst="curvedConnector3">
              <a:avLst>
                <a:gd name="adj1" fmla="val 120140"/>
              </a:avLst>
            </a:prstGeom>
            <a:ln w="12700" cmpd="sng">
              <a:tailEnd type="arrow"/>
            </a:ln>
          </p:spPr>
          <p:style>
            <a:lnRef idx="1">
              <a:schemeClr val="dk1"/>
            </a:lnRef>
            <a:fillRef idx="0">
              <a:schemeClr val="dk1"/>
            </a:fillRef>
            <a:effectRef idx="0">
              <a:schemeClr val="dk1"/>
            </a:effectRef>
            <a:fontRef idx="minor">
              <a:schemeClr val="tx1"/>
            </a:fontRef>
          </p:style>
        </p:cxnSp>
        <p:pic>
          <p:nvPicPr>
            <p:cNvPr id="22" name="图片 21"/>
            <p:cNvPicPr>
              <a:picLocks noChangeAspect="1"/>
            </p:cNvPicPr>
            <p:nvPr/>
          </p:nvPicPr>
          <p:blipFill>
            <a:blip r:embed="rId9"/>
            <a:stretch>
              <a:fillRect/>
            </a:stretch>
          </p:blipFill>
          <p:spPr>
            <a:xfrm>
              <a:off x="-2989" y="10867"/>
              <a:ext cx="6468" cy="1281"/>
            </a:xfrm>
            <a:prstGeom prst="rect">
              <a:avLst/>
            </a:prstGeom>
          </p:spPr>
        </p:pic>
      </p:grpSp>
      <p:grpSp>
        <p:nvGrpSpPr>
          <p:cNvPr id="48" name="组合 47"/>
          <p:cNvGrpSpPr/>
          <p:nvPr/>
        </p:nvGrpSpPr>
        <p:grpSpPr>
          <a:xfrm>
            <a:off x="2099" y="2825843"/>
            <a:ext cx="5849295" cy="3764299"/>
            <a:chOff x="15803" y="266"/>
            <a:chExt cx="9001" cy="5460"/>
          </a:xfrm>
        </p:grpSpPr>
        <p:pic>
          <p:nvPicPr>
            <p:cNvPr id="37" name="图片 36"/>
            <p:cNvPicPr>
              <a:picLocks noChangeAspect="1"/>
            </p:cNvPicPr>
            <p:nvPr/>
          </p:nvPicPr>
          <p:blipFill>
            <a:blip r:embed="rId10"/>
            <a:stretch>
              <a:fillRect/>
            </a:stretch>
          </p:blipFill>
          <p:spPr>
            <a:xfrm>
              <a:off x="16692" y="4966"/>
              <a:ext cx="6132" cy="760"/>
            </a:xfrm>
            <a:prstGeom prst="rect">
              <a:avLst/>
            </a:prstGeom>
          </p:spPr>
        </p:pic>
        <p:grpSp>
          <p:nvGrpSpPr>
            <p:cNvPr id="39" name="组合 38"/>
            <p:cNvGrpSpPr/>
            <p:nvPr/>
          </p:nvGrpSpPr>
          <p:grpSpPr>
            <a:xfrm>
              <a:off x="15803" y="3296"/>
              <a:ext cx="8462" cy="1505"/>
              <a:chOff x="15802" y="718"/>
              <a:chExt cx="8462" cy="1505"/>
            </a:xfrm>
          </p:grpSpPr>
          <p:cxnSp>
            <p:nvCxnSpPr>
              <p:cNvPr id="40" name="直接箭头连接符 39"/>
              <p:cNvCxnSpPr>
                <a:stCxn id="22" idx="2"/>
              </p:cNvCxnSpPr>
              <p:nvPr/>
            </p:nvCxnSpPr>
            <p:spPr>
              <a:xfrm flipH="1">
                <a:off x="19246" y="718"/>
                <a:ext cx="15" cy="1505"/>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41" name="矩形 40">
                <a:hlinkClick r:id="rId4" action="ppaction://hlinksldjump"/>
              </p:cNvPr>
              <p:cNvSpPr/>
              <p:nvPr/>
            </p:nvSpPr>
            <p:spPr>
              <a:xfrm>
                <a:off x="19289" y="1412"/>
                <a:ext cx="4975"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debranching enzyme</a:t>
                </a:r>
              </a:p>
            </p:txBody>
          </p:sp>
          <p:sp>
            <p:nvSpPr>
              <p:cNvPr id="42" name="矩形 41">
                <a:hlinkClick r:id="rId5" action="ppaction://hlinksldjump"/>
              </p:cNvPr>
              <p:cNvSpPr/>
              <p:nvPr/>
            </p:nvSpPr>
            <p:spPr>
              <a:xfrm>
                <a:off x="15802" y="1412"/>
                <a:ext cx="3487" cy="534"/>
              </a:xfrm>
              <a:prstGeom prst="rect">
                <a:avLst/>
              </a:prstGeom>
              <a:noFill/>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(glucosidase activity)</a:t>
                </a:r>
              </a:p>
            </p:txBody>
          </p:sp>
        </p:grpSp>
        <p:cxnSp>
          <p:nvCxnSpPr>
            <p:cNvPr id="47" name="曲线连接符 46"/>
            <p:cNvCxnSpPr/>
            <p:nvPr/>
          </p:nvCxnSpPr>
          <p:spPr>
            <a:xfrm rot="5400000" flipH="1" flipV="1">
              <a:off x="20532" y="-976"/>
              <a:ext cx="3030" cy="5514"/>
            </a:xfrm>
            <a:prstGeom prst="curvedConnector3">
              <a:avLst>
                <a:gd name="adj1" fmla="val -11379"/>
              </a:avLst>
            </a:prstGeom>
            <a:ln w="12700" cmpd="sng">
              <a:tailEnd type="arrow"/>
            </a:ln>
          </p:spPr>
          <p:style>
            <a:lnRef idx="1">
              <a:schemeClr val="dk1"/>
            </a:lnRef>
            <a:fillRef idx="0">
              <a:schemeClr val="dk1"/>
            </a:fillRef>
            <a:effectRef idx="0">
              <a:schemeClr val="dk1"/>
            </a:effectRef>
            <a:fontRef idx="minor">
              <a:schemeClr val="tx1"/>
            </a:fontRef>
          </p:style>
        </p:cxnSp>
      </p:grpSp>
      <p:pic>
        <p:nvPicPr>
          <p:cNvPr id="50" name="图片 49"/>
          <p:cNvPicPr>
            <a:picLocks noChangeAspect="1"/>
          </p:cNvPicPr>
          <p:nvPr/>
        </p:nvPicPr>
        <p:blipFill>
          <a:blip r:embed="rId11"/>
          <a:stretch>
            <a:fillRect/>
          </a:stretch>
        </p:blipFill>
        <p:spPr>
          <a:xfrm>
            <a:off x="9917430" y="1202690"/>
            <a:ext cx="2032000" cy="1651000"/>
          </a:xfrm>
          <a:prstGeom prst="rect">
            <a:avLst/>
          </a:prstGeom>
        </p:spPr>
      </p:pic>
      <p:cxnSp>
        <p:nvCxnSpPr>
          <p:cNvPr id="51" name="直接箭头连接符 50"/>
          <p:cNvCxnSpPr>
            <a:stCxn id="13" idx="3"/>
            <a:endCxn id="50" idx="1"/>
          </p:cNvCxnSpPr>
          <p:nvPr/>
        </p:nvCxnSpPr>
        <p:spPr>
          <a:xfrm flipV="1">
            <a:off x="6936105" y="2028190"/>
            <a:ext cx="2981325" cy="26670"/>
          </a:xfrm>
          <a:prstGeom prst="straightConnector1">
            <a:avLst/>
          </a:prstGeom>
          <a:ln w="12700" cmpd="sng">
            <a:tailEnd type="arrow"/>
          </a:ln>
        </p:spPr>
        <p:style>
          <a:lnRef idx="1">
            <a:schemeClr val="dk1"/>
          </a:lnRef>
          <a:fillRef idx="0">
            <a:schemeClr val="dk1"/>
          </a:fillRef>
          <a:effectRef idx="0">
            <a:schemeClr val="dk1"/>
          </a:effectRef>
          <a:fontRef idx="minor">
            <a:schemeClr val="tx1"/>
          </a:fontRef>
        </p:style>
      </p:cxnSp>
      <p:sp>
        <p:nvSpPr>
          <p:cNvPr id="52" name="矩形 51">
            <a:hlinkClick r:id="rId12" action="ppaction://hlinksldjump"/>
          </p:cNvPr>
          <p:cNvSpPr/>
          <p:nvPr/>
        </p:nvSpPr>
        <p:spPr>
          <a:xfrm>
            <a:off x="7178675" y="1659890"/>
            <a:ext cx="249555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phosphoglucomutase</a:t>
            </a:r>
          </a:p>
        </p:txBody>
      </p:sp>
      <p:sp>
        <p:nvSpPr>
          <p:cNvPr id="56" name="文本框 55"/>
          <p:cNvSpPr txBox="1"/>
          <p:nvPr/>
        </p:nvSpPr>
        <p:spPr>
          <a:xfrm>
            <a:off x="9819640" y="834390"/>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Glucose-6-phosphate</a:t>
            </a:r>
          </a:p>
        </p:txBody>
      </p:sp>
      <p:cxnSp>
        <p:nvCxnSpPr>
          <p:cNvPr id="61" name="曲线连接符 60"/>
          <p:cNvCxnSpPr/>
          <p:nvPr/>
        </p:nvCxnSpPr>
        <p:spPr>
          <a:xfrm rot="10800000" flipV="1">
            <a:off x="7106920" y="2428875"/>
            <a:ext cx="2809875" cy="1306195"/>
          </a:xfrm>
          <a:prstGeom prst="curvedConnector3">
            <a:avLst>
              <a:gd name="adj1" fmla="val 99819"/>
            </a:avLst>
          </a:prstGeom>
          <a:ln w="12700" cmpd="sng">
            <a:tailEnd type="arrow"/>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4729480" y="915035"/>
            <a:ext cx="2227580" cy="368300"/>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Glucose-1-phosphate</a:t>
            </a:r>
          </a:p>
        </p:txBody>
      </p:sp>
      <p:pic>
        <p:nvPicPr>
          <p:cNvPr id="63" name="图片 62"/>
          <p:cNvPicPr>
            <a:picLocks noChangeAspect="1"/>
          </p:cNvPicPr>
          <p:nvPr/>
        </p:nvPicPr>
        <p:blipFill>
          <a:blip r:embed="rId13"/>
          <a:srcRect t="11993" r="-2526"/>
          <a:stretch>
            <a:fillRect/>
          </a:stretch>
        </p:blipFill>
        <p:spPr>
          <a:xfrm>
            <a:off x="7728585" y="3670935"/>
            <a:ext cx="1752600" cy="499745"/>
          </a:xfrm>
          <a:prstGeom prst="rect">
            <a:avLst/>
          </a:prstGeom>
        </p:spPr>
      </p:pic>
      <p:sp>
        <p:nvSpPr>
          <p:cNvPr id="64" name="矩形 63">
            <a:hlinkClick r:id="rId14" action="ppaction://hlinksldjump"/>
          </p:cNvPr>
          <p:cNvSpPr/>
          <p:nvPr/>
        </p:nvSpPr>
        <p:spPr>
          <a:xfrm>
            <a:off x="7324090" y="3686175"/>
            <a:ext cx="2495550" cy="368300"/>
          </a:xfrm>
          <a:prstGeom prst="rect">
            <a:avLst/>
          </a:prstGeom>
          <a:noFill/>
          <a:ln>
            <a:solidFill>
              <a:schemeClr val="accent5"/>
            </a:solidFill>
          </a:ln>
        </p:spPr>
        <p:txBody>
          <a:bodyPr wrap="square" rtlCol="0">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Glucose-6-phosphotase</a:t>
            </a:r>
          </a:p>
        </p:txBody>
      </p:sp>
      <p:cxnSp>
        <p:nvCxnSpPr>
          <p:cNvPr id="65" name="直接连接符 64"/>
          <p:cNvCxnSpPr>
            <a:stCxn id="64" idx="2"/>
          </p:cNvCxnSpPr>
          <p:nvPr/>
        </p:nvCxnSpPr>
        <p:spPr>
          <a:xfrm flipH="1">
            <a:off x="8110220" y="4054475"/>
            <a:ext cx="461645" cy="11557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sp>
        <p:nvSpPr>
          <p:cNvPr id="35" name="操作按钮: 后退或上一个 34">
            <a:hlinkClick r:id="rId5"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956092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6A780F-DE1D-5949-9834-35192E20F0E8}"/>
              </a:ext>
            </a:extLst>
          </p:cNvPr>
          <p:cNvSpPr>
            <a:spLocks noGrp="1"/>
          </p:cNvSpPr>
          <p:nvPr>
            <p:ph type="sldNum" sz="quarter" idx="12"/>
          </p:nvPr>
        </p:nvSpPr>
        <p:spPr/>
        <p:txBody>
          <a:bodyPr/>
          <a:lstStyle/>
          <a:p>
            <a:fld id="{95179704-EFDC-584D-9064-A59D55EEFD70}" type="slidenum">
              <a:rPr kumimoji="1" lang="zh-CN" altLang="en-US" smtClean="0"/>
              <a:t>50</a:t>
            </a:fld>
            <a:endParaRPr kumimoji="1" lang="zh-CN" altLang="en-US"/>
          </a:p>
        </p:txBody>
      </p:sp>
      <p:sp>
        <p:nvSpPr>
          <p:cNvPr id="3" name="文本框 2">
            <a:extLst>
              <a:ext uri="{FF2B5EF4-FFF2-40B4-BE49-F238E27FC236}">
                <a16:creationId xmlns:a16="http://schemas.microsoft.com/office/drawing/2014/main" id="{750871FC-EC23-F44C-877D-55D881713DBE}"/>
              </a:ext>
            </a:extLst>
          </p:cNvPr>
          <p:cNvSpPr txBox="1"/>
          <p:nvPr/>
        </p:nvSpPr>
        <p:spPr>
          <a:xfrm>
            <a:off x="4394252" y="0"/>
            <a:ext cx="340349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Two</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Photosystems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A55EDB-00EF-ED4E-86AB-B8D75CC16020}"/>
              </a:ext>
            </a:extLst>
          </p:cNvPr>
          <p:cNvPicPr>
            <a:picLocks noChangeAspect="1" noChangeArrowheads="1"/>
          </p:cNvPicPr>
          <p:nvPr/>
        </p:nvPicPr>
        <p:blipFill>
          <a:blip r:embed="rId2"/>
          <a:srcRect/>
          <a:stretch>
            <a:fillRect/>
          </a:stretch>
        </p:blipFill>
        <p:spPr bwMode="auto">
          <a:xfrm>
            <a:off x="638450" y="2730705"/>
            <a:ext cx="5457550" cy="3808207"/>
          </a:xfrm>
          <a:prstGeom prst="rect">
            <a:avLst/>
          </a:prstGeom>
          <a:noFill/>
          <a:ln w="9525">
            <a:noFill/>
            <a:miter lim="800000"/>
            <a:headEnd/>
            <a:tailEnd/>
          </a:ln>
        </p:spPr>
      </p:pic>
      <p:pic>
        <p:nvPicPr>
          <p:cNvPr id="6" name="Picture 4">
            <a:extLst>
              <a:ext uri="{FF2B5EF4-FFF2-40B4-BE49-F238E27FC236}">
                <a16:creationId xmlns:a16="http://schemas.microsoft.com/office/drawing/2014/main" id="{364B1DA0-7820-0046-866A-2A9F790688B5}"/>
              </a:ext>
            </a:extLst>
          </p:cNvPr>
          <p:cNvPicPr>
            <a:picLocks noChangeAspect="1" noChangeArrowheads="1"/>
          </p:cNvPicPr>
          <p:nvPr/>
        </p:nvPicPr>
        <p:blipFill>
          <a:blip r:embed="rId3"/>
          <a:srcRect/>
          <a:stretch>
            <a:fillRect/>
          </a:stretch>
        </p:blipFill>
        <p:spPr bwMode="auto">
          <a:xfrm>
            <a:off x="6096000" y="2772614"/>
            <a:ext cx="5791201" cy="3359263"/>
          </a:xfrm>
          <a:prstGeom prst="rect">
            <a:avLst/>
          </a:prstGeom>
          <a:noFill/>
          <a:ln w="9525">
            <a:noFill/>
            <a:miter lim="800000"/>
            <a:headEnd/>
            <a:tailEnd/>
          </a:ln>
        </p:spPr>
      </p:pic>
      <p:sp>
        <p:nvSpPr>
          <p:cNvPr id="7" name="文本框 6">
            <a:extLst>
              <a:ext uri="{FF2B5EF4-FFF2-40B4-BE49-F238E27FC236}">
                <a16:creationId xmlns:a16="http://schemas.microsoft.com/office/drawing/2014/main" id="{C86D62F9-9814-B04E-9B34-9452802DB565}"/>
              </a:ext>
            </a:extLst>
          </p:cNvPr>
          <p:cNvSpPr txBox="1"/>
          <p:nvPr/>
        </p:nvSpPr>
        <p:spPr>
          <a:xfrm>
            <a:off x="871450" y="584775"/>
            <a:ext cx="4991549" cy="1938992"/>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photolysis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of</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water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provide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transferring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chain.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released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generate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gradient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cross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membrane.</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PQ</a:t>
            </a:r>
            <a:r>
              <a:rPr kumimoji="1" lang="en-US" altLang="zh-CN" sz="2000" b="1" baseline="-25000" dirty="0">
                <a:latin typeface="Times New Roman" panose="02020603050405020304" pitchFamily="18" charset="0"/>
                <a:cs typeface="Times New Roman" panose="02020603050405020304" pitchFamily="18" charset="0"/>
              </a:rPr>
              <a:t>B</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also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brings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lumen.</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0A02CEC-F5F9-1840-8CB4-0F3948AF0A34}"/>
              </a:ext>
            </a:extLst>
          </p:cNvPr>
          <p:cNvSpPr txBox="1"/>
          <p:nvPr/>
        </p:nvSpPr>
        <p:spPr>
          <a:xfrm>
            <a:off x="6766561" y="584775"/>
            <a:ext cx="5120640" cy="1323439"/>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are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finally</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transported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NADP</a:t>
            </a:r>
            <a:r>
              <a:rPr kumimoji="1" lang="en-US" altLang="zh-CN" sz="2000" b="1" baseline="30000" dirty="0">
                <a:latin typeface="Times New Roman" panose="02020603050405020304" pitchFamily="18" charset="0"/>
                <a:cs typeface="Times New Roman" panose="02020603050405020304" pitchFamily="18" charset="0"/>
              </a:rPr>
              <a:t>+</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which</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would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act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reducing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power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fix</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CO</a:t>
            </a:r>
            <a:r>
              <a:rPr kumimoji="1" lang="en-US" altLang="zh-CN" sz="2000" b="1" baseline="-25000" dirty="0">
                <a:latin typeface="Times New Roman" panose="02020603050405020304" pitchFamily="18" charset="0"/>
                <a:cs typeface="Times New Roman" panose="02020603050405020304" pitchFamily="18" charset="0"/>
              </a:rPr>
              <a:t>2</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4" action="ppaction://hlinksldjump" highlightClick="1"/>
            <a:extLst>
              <a:ext uri="{FF2B5EF4-FFF2-40B4-BE49-F238E27FC236}">
                <a16:creationId xmlns:a16="http://schemas.microsoft.com/office/drawing/2014/main" id="{0A0F5048-25B6-A94D-ABEC-490AF8D98569}"/>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509485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4BE940-FEB6-F940-9F7D-CFD06D33FFA4}"/>
              </a:ext>
            </a:extLst>
          </p:cNvPr>
          <p:cNvSpPr>
            <a:spLocks noGrp="1"/>
          </p:cNvSpPr>
          <p:nvPr>
            <p:ph type="sldNum" sz="quarter" idx="12"/>
          </p:nvPr>
        </p:nvSpPr>
        <p:spPr/>
        <p:txBody>
          <a:bodyPr/>
          <a:lstStyle/>
          <a:p>
            <a:fld id="{95179704-EFDC-584D-9064-A59D55EEFD70}" type="slidenum">
              <a:rPr kumimoji="1" lang="zh-CN" altLang="en-US" smtClean="0"/>
              <a:t>51</a:t>
            </a:fld>
            <a:endParaRPr kumimoji="1" lang="zh-CN" altLang="en-US"/>
          </a:p>
        </p:txBody>
      </p:sp>
      <p:sp>
        <p:nvSpPr>
          <p:cNvPr id="3" name="文本框 2">
            <a:extLst>
              <a:ext uri="{FF2B5EF4-FFF2-40B4-BE49-F238E27FC236}">
                <a16:creationId xmlns:a16="http://schemas.microsoft.com/office/drawing/2014/main" id="{4CD9B377-2446-4B46-9452-8D1B0D94EC0F}"/>
              </a:ext>
            </a:extLst>
          </p:cNvPr>
          <p:cNvSpPr txBox="1"/>
          <p:nvPr/>
        </p:nvSpPr>
        <p:spPr>
          <a:xfrm>
            <a:off x="2498701" y="0"/>
            <a:ext cx="7194598"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ATP-synthesis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Photophosphorylation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4" name="Picture 2" descr="figure_19_01">
            <a:extLst>
              <a:ext uri="{FF2B5EF4-FFF2-40B4-BE49-F238E27FC236}">
                <a16:creationId xmlns:a16="http://schemas.microsoft.com/office/drawing/2014/main" id="{DADEB670-89BB-7D4B-B8D9-A3738CF9AAAA}"/>
              </a:ext>
            </a:extLst>
          </p:cNvPr>
          <p:cNvPicPr>
            <a:picLocks noChangeAspect="1" noChangeArrowheads="1"/>
          </p:cNvPicPr>
          <p:nvPr/>
        </p:nvPicPr>
        <p:blipFill>
          <a:blip r:embed="rId2" cstate="print"/>
          <a:srcRect/>
          <a:stretch>
            <a:fillRect/>
          </a:stretch>
        </p:blipFill>
        <p:spPr bwMode="auto">
          <a:xfrm>
            <a:off x="1830387" y="1365249"/>
            <a:ext cx="8531225" cy="5173663"/>
          </a:xfrm>
          <a:prstGeom prst="rect">
            <a:avLst/>
          </a:prstGeom>
          <a:noFill/>
          <a:ln w="9525">
            <a:noFill/>
            <a:miter lim="800000"/>
            <a:headEnd/>
            <a:tailEnd/>
          </a:ln>
          <a:effectLst/>
        </p:spPr>
      </p:pic>
      <p:sp>
        <p:nvSpPr>
          <p:cNvPr id="5" name="文本框 4">
            <a:extLst>
              <a:ext uri="{FF2B5EF4-FFF2-40B4-BE49-F238E27FC236}">
                <a16:creationId xmlns:a16="http://schemas.microsoft.com/office/drawing/2014/main" id="{E32886A4-6336-EB4D-B2C0-77C1B3BCE070}"/>
              </a:ext>
            </a:extLst>
          </p:cNvPr>
          <p:cNvSpPr txBox="1"/>
          <p:nvPr/>
        </p:nvSpPr>
        <p:spPr>
          <a:xfrm>
            <a:off x="1141897" y="840939"/>
            <a:ext cx="10744480" cy="461665"/>
          </a:xfrm>
          <a:prstGeom prst="rect">
            <a:avLst/>
          </a:prstGeom>
          <a:noFill/>
        </p:spPr>
        <p:txBody>
          <a:bodyPr wrap="none" rtlCol="0">
            <a:spAutoFit/>
          </a:bodyPr>
          <a:lstStyle/>
          <a:p>
            <a:pPr algn="l"/>
            <a:r>
              <a:rPr kumimoji="1" lang="en-US" altLang="zh-CN" sz="2400" b="1" i="1" dirty="0">
                <a:latin typeface="Times New Roman" panose="02020603050405020304" pitchFamily="18" charset="0"/>
                <a:cs typeface="Times New Roman" panose="02020603050405020304" pitchFamily="18" charset="0"/>
              </a:rPr>
              <a:t>Which</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quite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similar</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mechanism to</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oxidative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phosphorylation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mitochondria</a:t>
            </a:r>
            <a:r>
              <a:rPr kumimoji="1" lang="zh-CN" altLang="en-US" sz="2400" b="1" i="1" dirty="0">
                <a:latin typeface="Times New Roman" panose="02020603050405020304" pitchFamily="18" charset="0"/>
                <a:cs typeface="Times New Roman" panose="02020603050405020304" pitchFamily="18" charset="0"/>
              </a:rPr>
              <a:t> </a:t>
            </a:r>
          </a:p>
        </p:txBody>
      </p:sp>
      <p:sp>
        <p:nvSpPr>
          <p:cNvPr id="6" name="操作按钮: 后退或上一个 5">
            <a:hlinkClick r:id="rId3" action="ppaction://hlinksldjump" highlightClick="1"/>
            <a:extLst>
              <a:ext uri="{FF2B5EF4-FFF2-40B4-BE49-F238E27FC236}">
                <a16:creationId xmlns:a16="http://schemas.microsoft.com/office/drawing/2014/main" id="{DD200AE5-3162-3348-BCBB-682EF8339744}"/>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1605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FA6A9EEC-8AD3-684E-A876-6481D904B939}"/>
              </a:ext>
            </a:extLst>
          </p:cNvPr>
          <p:cNvPicPr>
            <a:picLocks noChangeAspect="1"/>
          </p:cNvPicPr>
          <p:nvPr/>
        </p:nvPicPr>
        <p:blipFill>
          <a:blip r:embed="rId2">
            <a:alphaModFix amt="31000"/>
          </a:blip>
          <a:stretch>
            <a:fillRect/>
          </a:stretch>
        </p:blipFill>
        <p:spPr>
          <a:xfrm>
            <a:off x="-188556" y="263173"/>
            <a:ext cx="12609360" cy="6088924"/>
          </a:xfrm>
          <a:prstGeom prst="rect">
            <a:avLst/>
          </a:prstGeom>
        </p:spPr>
      </p:pic>
      <p:sp>
        <p:nvSpPr>
          <p:cNvPr id="2" name="灯片编号占位符 1">
            <a:extLst>
              <a:ext uri="{FF2B5EF4-FFF2-40B4-BE49-F238E27FC236}">
                <a16:creationId xmlns:a16="http://schemas.microsoft.com/office/drawing/2014/main" id="{776BB985-6054-184E-9C49-45DAC7D0BA52}"/>
              </a:ext>
            </a:extLst>
          </p:cNvPr>
          <p:cNvSpPr>
            <a:spLocks noGrp="1"/>
          </p:cNvSpPr>
          <p:nvPr>
            <p:ph type="sldNum" sz="quarter" idx="12"/>
          </p:nvPr>
        </p:nvSpPr>
        <p:spPr/>
        <p:txBody>
          <a:bodyPr/>
          <a:lstStyle/>
          <a:p>
            <a:fld id="{95179704-EFDC-584D-9064-A59D55EEFD70}" type="slidenum">
              <a:rPr kumimoji="1" lang="zh-CN" altLang="en-US" smtClean="0"/>
              <a:t>52</a:t>
            </a:fld>
            <a:endParaRPr kumimoji="1" lang="zh-CN" altLang="en-US"/>
          </a:p>
        </p:txBody>
      </p:sp>
      <p:sp>
        <p:nvSpPr>
          <p:cNvPr id="4" name="文本框 3">
            <a:extLst>
              <a:ext uri="{FF2B5EF4-FFF2-40B4-BE49-F238E27FC236}">
                <a16:creationId xmlns:a16="http://schemas.microsoft.com/office/drawing/2014/main" id="{6AC9C3A8-29F8-8546-9317-6E738DC26B8A}"/>
              </a:ext>
            </a:extLst>
          </p:cNvPr>
          <p:cNvSpPr txBox="1"/>
          <p:nvPr/>
        </p:nvSpPr>
        <p:spPr>
          <a:xfrm>
            <a:off x="4880763" y="0"/>
            <a:ext cx="243047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Calvin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4C79545-25DB-ED42-B513-E61BAB4A84ED}"/>
              </a:ext>
            </a:extLst>
          </p:cNvPr>
          <p:cNvSpPr txBox="1"/>
          <p:nvPr/>
        </p:nvSpPr>
        <p:spPr>
          <a:xfrm>
            <a:off x="4730882" y="948690"/>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1,5-biphosphate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770FB7F-9258-C247-B8AA-347FA42A92D9}"/>
              </a:ext>
            </a:extLst>
          </p:cNvPr>
          <p:cNvSpPr txBox="1"/>
          <p:nvPr/>
        </p:nvSpPr>
        <p:spPr>
          <a:xfrm>
            <a:off x="7749540" y="1885950"/>
            <a:ext cx="210826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0" name="弧 9">
            <a:extLst>
              <a:ext uri="{FF2B5EF4-FFF2-40B4-BE49-F238E27FC236}">
                <a16:creationId xmlns:a16="http://schemas.microsoft.com/office/drawing/2014/main" id="{91AE8F50-A5EF-AF48-BBDA-D4C782B913A1}"/>
              </a:ext>
            </a:extLst>
          </p:cNvPr>
          <p:cNvSpPr/>
          <p:nvPr/>
        </p:nvSpPr>
        <p:spPr>
          <a:xfrm>
            <a:off x="6073429" y="1154430"/>
            <a:ext cx="2730236" cy="1577340"/>
          </a:xfrm>
          <a:prstGeom prst="arc">
            <a:avLst>
              <a:gd name="adj1" fmla="val 16200000"/>
              <a:gd name="adj2" fmla="val 2154532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E1B0C15-6E6E-034B-A829-44E5B7EDAC2A}"/>
              </a:ext>
            </a:extLst>
          </p:cNvPr>
          <p:cNvSpPr txBox="1"/>
          <p:nvPr/>
        </p:nvSpPr>
        <p:spPr>
          <a:xfrm>
            <a:off x="7566797" y="3751818"/>
            <a:ext cx="247375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1,3-biphosphoglycerate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F417EDF-98A9-3F44-B06E-0BB278F10D76}"/>
              </a:ext>
            </a:extLst>
          </p:cNvPr>
          <p:cNvSpPr txBox="1"/>
          <p:nvPr/>
        </p:nvSpPr>
        <p:spPr>
          <a:xfrm>
            <a:off x="4798208" y="5443933"/>
            <a:ext cx="259558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3-phosphoglycealdehyde</a:t>
            </a:r>
            <a:endParaRPr kumimoji="1" lang="zh-CN" altLang="en-US" b="1" dirty="0">
              <a:latin typeface="Times New Roman" panose="02020603050405020304" pitchFamily="18" charset="0"/>
              <a:cs typeface="Times New Roman" panose="02020603050405020304" pitchFamily="18" charset="0"/>
            </a:endParaRPr>
          </a:p>
        </p:txBody>
      </p:sp>
      <p:cxnSp>
        <p:nvCxnSpPr>
          <p:cNvPr id="17" name="直线箭头连接符 16">
            <a:extLst>
              <a:ext uri="{FF2B5EF4-FFF2-40B4-BE49-F238E27FC236}">
                <a16:creationId xmlns:a16="http://schemas.microsoft.com/office/drawing/2014/main" id="{22207FBE-60C5-C945-A044-E6800FA02BB4}"/>
              </a:ext>
            </a:extLst>
          </p:cNvPr>
          <p:cNvCxnSpPr>
            <a:stCxn id="7" idx="2"/>
            <a:endCxn id="11" idx="0"/>
          </p:cNvCxnSpPr>
          <p:nvPr/>
        </p:nvCxnSpPr>
        <p:spPr>
          <a:xfrm flipH="1">
            <a:off x="8803674" y="2255282"/>
            <a:ext cx="1" cy="1496536"/>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8" name="弧 17">
            <a:extLst>
              <a:ext uri="{FF2B5EF4-FFF2-40B4-BE49-F238E27FC236}">
                <a16:creationId xmlns:a16="http://schemas.microsoft.com/office/drawing/2014/main" id="{D7DB6C41-BEA7-C043-8E76-45C1330A2401}"/>
              </a:ext>
            </a:extLst>
          </p:cNvPr>
          <p:cNvSpPr/>
          <p:nvPr/>
        </p:nvSpPr>
        <p:spPr>
          <a:xfrm flipV="1">
            <a:off x="5897879" y="2994660"/>
            <a:ext cx="2905785" cy="2628900"/>
          </a:xfrm>
          <a:prstGeom prst="arc">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 name="弧 18">
            <a:extLst>
              <a:ext uri="{FF2B5EF4-FFF2-40B4-BE49-F238E27FC236}">
                <a16:creationId xmlns:a16="http://schemas.microsoft.com/office/drawing/2014/main" id="{C1DA0CBF-B261-B742-97C9-DB6FCBB282DA}"/>
              </a:ext>
            </a:extLst>
          </p:cNvPr>
          <p:cNvSpPr/>
          <p:nvPr/>
        </p:nvSpPr>
        <p:spPr>
          <a:xfrm flipH="1" flipV="1">
            <a:off x="3388327" y="388620"/>
            <a:ext cx="2818158" cy="5234940"/>
          </a:xfrm>
          <a:prstGeom prst="arc">
            <a:avLst>
              <a:gd name="adj1" fmla="val 16200000"/>
              <a:gd name="adj2" fmla="val 19150433"/>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E9AAAA0-38C4-C447-BE30-8E9EED0BD8E6}"/>
              </a:ext>
            </a:extLst>
          </p:cNvPr>
          <p:cNvSpPr txBox="1"/>
          <p:nvPr/>
        </p:nvSpPr>
        <p:spPr>
          <a:xfrm>
            <a:off x="2353950" y="2994660"/>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5-phosphate</a:t>
            </a:r>
            <a:endParaRPr kumimoji="1" lang="zh-CN" altLang="en-US" b="1" dirty="0">
              <a:latin typeface="Times New Roman" panose="02020603050405020304" pitchFamily="18" charset="0"/>
              <a:cs typeface="Times New Roman" panose="02020603050405020304" pitchFamily="18" charset="0"/>
            </a:endParaRPr>
          </a:p>
        </p:txBody>
      </p:sp>
      <p:sp>
        <p:nvSpPr>
          <p:cNvPr id="21" name="弧 20">
            <a:extLst>
              <a:ext uri="{FF2B5EF4-FFF2-40B4-BE49-F238E27FC236}">
                <a16:creationId xmlns:a16="http://schemas.microsoft.com/office/drawing/2014/main" id="{6777C555-BCD9-3B4D-A732-F1DE0CA57843}"/>
              </a:ext>
            </a:extLst>
          </p:cNvPr>
          <p:cNvSpPr/>
          <p:nvPr/>
        </p:nvSpPr>
        <p:spPr>
          <a:xfrm flipH="1" flipV="1">
            <a:off x="3385890" y="1144844"/>
            <a:ext cx="2730234" cy="3667185"/>
          </a:xfrm>
          <a:prstGeom prst="arc">
            <a:avLst>
              <a:gd name="adj1" fmla="val 21429673"/>
              <a:gd name="adj2" fmla="val 529931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弧 21">
            <a:extLst>
              <a:ext uri="{FF2B5EF4-FFF2-40B4-BE49-F238E27FC236}">
                <a16:creationId xmlns:a16="http://schemas.microsoft.com/office/drawing/2014/main" id="{79F35F39-E106-EC47-8A9D-F586E2B12D80}"/>
              </a:ext>
            </a:extLst>
          </p:cNvPr>
          <p:cNvSpPr/>
          <p:nvPr/>
        </p:nvSpPr>
        <p:spPr>
          <a:xfrm flipH="1">
            <a:off x="8803664" y="283796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C3E8FE0-AB8E-8E4B-BA0C-9E006B34976D}"/>
              </a:ext>
            </a:extLst>
          </p:cNvPr>
          <p:cNvSpPr txBox="1"/>
          <p:nvPr/>
        </p:nvSpPr>
        <p:spPr>
          <a:xfrm>
            <a:off x="8978922" y="266338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2903CE7-9C1A-0142-A07E-4D795356665E}"/>
              </a:ext>
            </a:extLst>
          </p:cNvPr>
          <p:cNvSpPr txBox="1"/>
          <p:nvPr/>
        </p:nvSpPr>
        <p:spPr>
          <a:xfrm>
            <a:off x="8976454" y="303063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25" name="文本框 24">
            <a:hlinkClick r:id="rId3" action="ppaction://hlinksldjump"/>
            <a:extLst>
              <a:ext uri="{FF2B5EF4-FFF2-40B4-BE49-F238E27FC236}">
                <a16:creationId xmlns:a16="http://schemas.microsoft.com/office/drawing/2014/main" id="{325D4BBB-118D-7840-8700-8C898DEF56B1}"/>
              </a:ext>
            </a:extLst>
          </p:cNvPr>
          <p:cNvSpPr txBox="1"/>
          <p:nvPr/>
        </p:nvSpPr>
        <p:spPr>
          <a:xfrm>
            <a:off x="8428862" y="1122918"/>
            <a:ext cx="979755" cy="369332"/>
          </a:xfrm>
          <a:prstGeom prst="rect">
            <a:avLst/>
          </a:prstGeom>
          <a:noFill/>
          <a:ln>
            <a:solidFill>
              <a:schemeClr val="accent5"/>
            </a:solidFill>
          </a:ln>
        </p:spPr>
        <p:txBody>
          <a:bodyPr wrap="none" rtlCol="0">
            <a:spAutoFit/>
          </a:bodyPr>
          <a:lstStyle/>
          <a:p>
            <a:pPr algn="l"/>
            <a:r>
              <a:rPr kumimoji="1" lang="en-US" altLang="zh-CN" b="1" dirty="0">
                <a:solidFill>
                  <a:schemeClr val="accent1"/>
                </a:solidFill>
                <a:latin typeface="Times New Roman" panose="02020603050405020304" pitchFamily="18" charset="0"/>
                <a:cs typeface="Times New Roman" panose="02020603050405020304" pitchFamily="18" charset="0"/>
              </a:rPr>
              <a:t>Rubisco</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6" name="弧 25">
            <a:extLst>
              <a:ext uri="{FF2B5EF4-FFF2-40B4-BE49-F238E27FC236}">
                <a16:creationId xmlns:a16="http://schemas.microsoft.com/office/drawing/2014/main" id="{2461F106-6A16-934A-99D5-6FA3F0A1BF98}"/>
              </a:ext>
            </a:extLst>
          </p:cNvPr>
          <p:cNvSpPr/>
          <p:nvPr/>
        </p:nvSpPr>
        <p:spPr>
          <a:xfrm flipH="1" flipV="1">
            <a:off x="7644453" y="632551"/>
            <a:ext cx="655388" cy="577624"/>
          </a:xfrm>
          <a:prstGeom prst="arc">
            <a:avLst>
              <a:gd name="adj1" fmla="val 17507878"/>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FE066B32-7570-D142-93DB-B0E06ABE2E8A}"/>
              </a:ext>
            </a:extLst>
          </p:cNvPr>
          <p:cNvSpPr txBox="1"/>
          <p:nvPr/>
        </p:nvSpPr>
        <p:spPr>
          <a:xfrm>
            <a:off x="7434082" y="67169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28" name="弧 27">
            <a:extLst>
              <a:ext uri="{FF2B5EF4-FFF2-40B4-BE49-F238E27FC236}">
                <a16:creationId xmlns:a16="http://schemas.microsoft.com/office/drawing/2014/main" id="{270C3819-343D-824D-AE18-30DD022D0C23}"/>
              </a:ext>
            </a:extLst>
          </p:cNvPr>
          <p:cNvSpPr/>
          <p:nvPr/>
        </p:nvSpPr>
        <p:spPr>
          <a:xfrm rot="2276945" flipH="1">
            <a:off x="8505594" y="503599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7561549-2C08-5842-B1F2-55C84513EF2C}"/>
              </a:ext>
            </a:extLst>
          </p:cNvPr>
          <p:cNvSpPr txBox="1"/>
          <p:nvPr/>
        </p:nvSpPr>
        <p:spPr>
          <a:xfrm rot="2036659">
            <a:off x="8731806" y="51998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BD3640EA-348B-9246-A9AA-B3BFAE5F7C8F}"/>
              </a:ext>
            </a:extLst>
          </p:cNvPr>
          <p:cNvSpPr txBox="1"/>
          <p:nvPr/>
        </p:nvSpPr>
        <p:spPr>
          <a:xfrm rot="2178263">
            <a:off x="8531089" y="5354142"/>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1" name="弧 30">
            <a:extLst>
              <a:ext uri="{FF2B5EF4-FFF2-40B4-BE49-F238E27FC236}">
                <a16:creationId xmlns:a16="http://schemas.microsoft.com/office/drawing/2014/main" id="{8A9835C0-D39C-9740-A9B7-41E2DAE47941}"/>
              </a:ext>
            </a:extLst>
          </p:cNvPr>
          <p:cNvSpPr/>
          <p:nvPr/>
        </p:nvSpPr>
        <p:spPr>
          <a:xfrm rot="11820316" flipH="1">
            <a:off x="3275743" y="160275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8D7D3C85-CF29-9746-9EE3-FC2CA4CF258D}"/>
              </a:ext>
            </a:extLst>
          </p:cNvPr>
          <p:cNvSpPr txBox="1"/>
          <p:nvPr/>
        </p:nvSpPr>
        <p:spPr>
          <a:xfrm rot="1667987">
            <a:off x="2958378" y="170915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7DDA8E3-E7C8-6941-99E8-E7B8D5A198F2}"/>
              </a:ext>
            </a:extLst>
          </p:cNvPr>
          <p:cNvSpPr txBox="1"/>
          <p:nvPr/>
        </p:nvSpPr>
        <p:spPr>
          <a:xfrm rot="2006050">
            <a:off x="2877132" y="1299094"/>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F24818BE-15E7-1848-B415-FD1BDE6FE112}"/>
              </a:ext>
            </a:extLst>
          </p:cNvPr>
          <p:cNvSpPr txBox="1"/>
          <p:nvPr/>
        </p:nvSpPr>
        <p:spPr>
          <a:xfrm>
            <a:off x="5675263" y="1595021"/>
            <a:ext cx="175560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Carbon</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fixation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39CA144D-E9D1-6346-9C8B-F788F622D0C8}"/>
              </a:ext>
            </a:extLst>
          </p:cNvPr>
          <p:cNvSpPr txBox="1"/>
          <p:nvPr/>
        </p:nvSpPr>
        <p:spPr>
          <a:xfrm>
            <a:off x="6751889" y="3377447"/>
            <a:ext cx="1197764"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Reduction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5A668A2-D74D-7F44-BF9B-BFC57710586F}"/>
              </a:ext>
            </a:extLst>
          </p:cNvPr>
          <p:cNvSpPr txBox="1"/>
          <p:nvPr/>
        </p:nvSpPr>
        <p:spPr>
          <a:xfrm>
            <a:off x="3835652" y="4049525"/>
            <a:ext cx="174284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RuBP</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Synthesis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7" name="弧 36">
            <a:extLst>
              <a:ext uri="{FF2B5EF4-FFF2-40B4-BE49-F238E27FC236}">
                <a16:creationId xmlns:a16="http://schemas.microsoft.com/office/drawing/2014/main" id="{4CAA1BED-4C02-6A43-B8CB-81A5DE017B5F}"/>
              </a:ext>
            </a:extLst>
          </p:cNvPr>
          <p:cNvSpPr/>
          <p:nvPr/>
        </p:nvSpPr>
        <p:spPr>
          <a:xfrm flipH="1" flipV="1">
            <a:off x="3394710" y="388620"/>
            <a:ext cx="2822446" cy="5234940"/>
          </a:xfrm>
          <a:prstGeom prst="arc">
            <a:avLst>
              <a:gd name="adj1" fmla="val 16200000"/>
              <a:gd name="adj2" fmla="val 2065427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82C586D-0848-6E46-B851-FD4D0243D434}"/>
              </a:ext>
            </a:extLst>
          </p:cNvPr>
          <p:cNvSpPr txBox="1"/>
          <p:nvPr/>
        </p:nvSpPr>
        <p:spPr>
          <a:xfrm>
            <a:off x="1637569" y="6178662"/>
            <a:ext cx="3259547" cy="430887"/>
          </a:xfrm>
          <a:prstGeom prst="rect">
            <a:avLst/>
          </a:prstGeom>
          <a:noFill/>
        </p:spPr>
        <p:txBody>
          <a:bodyPr wrap="none" rtlCol="0">
            <a:spAutoFit/>
          </a:bodyPr>
          <a:lstStyle/>
          <a:p>
            <a:r>
              <a:rPr lang="en-US" altLang="zh-CN" sz="2200" b="1" dirty="0">
                <a:latin typeface="Times New Roman" pitchFamily="18" charset="0"/>
              </a:rPr>
              <a:t>3CO</a:t>
            </a:r>
            <a:r>
              <a:rPr lang="en-US" altLang="zh-CN" sz="2200" b="1" baseline="-25000" dirty="0">
                <a:latin typeface="Times New Roman" pitchFamily="18" charset="0"/>
              </a:rPr>
              <a:t>2</a:t>
            </a:r>
            <a:r>
              <a:rPr lang="en-US" altLang="zh-CN" sz="2200" b="1" dirty="0">
                <a:latin typeface="Times New Roman" pitchFamily="18" charset="0"/>
              </a:rPr>
              <a:t> + 9ATP + 6NADPH</a:t>
            </a:r>
            <a:endParaRPr kumimoji="1" lang="zh-CN" altLang="en-US" sz="22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143BE3E-F1A0-5047-BD6D-B251EB3E3DD1}"/>
              </a:ext>
            </a:extLst>
          </p:cNvPr>
          <p:cNvSpPr txBox="1"/>
          <p:nvPr/>
        </p:nvSpPr>
        <p:spPr>
          <a:xfrm>
            <a:off x="5876450" y="6177298"/>
            <a:ext cx="6486519" cy="430887"/>
          </a:xfrm>
          <a:prstGeom prst="rect">
            <a:avLst/>
          </a:prstGeom>
          <a:noFill/>
        </p:spPr>
        <p:txBody>
          <a:bodyPr wrap="none" rtlCol="0">
            <a:spAutoFit/>
          </a:bodyPr>
          <a:lstStyle/>
          <a:p>
            <a:r>
              <a:rPr lang="en-US" altLang="zh-CN" sz="2200" b="1" dirty="0">
                <a:latin typeface="Times New Roman" pitchFamily="18" charset="0"/>
              </a:rPr>
              <a:t>glyceraldehyde 3-phosphate+ 9ADP + 8P</a:t>
            </a:r>
            <a:r>
              <a:rPr lang="en-US" altLang="zh-CN" sz="2200" b="1" baseline="-25000" dirty="0">
                <a:latin typeface="Times New Roman" pitchFamily="18" charset="0"/>
              </a:rPr>
              <a:t>i</a:t>
            </a:r>
            <a:r>
              <a:rPr lang="en-US" altLang="zh-CN" sz="2200" b="1" dirty="0">
                <a:latin typeface="Times New Roman" pitchFamily="18" charset="0"/>
              </a:rPr>
              <a:t> + 6NADP</a:t>
            </a:r>
            <a:r>
              <a:rPr lang="en-US" altLang="zh-CN" sz="2200" b="1" baseline="30000" dirty="0">
                <a:latin typeface="Times New Roman" pitchFamily="18" charset="0"/>
              </a:rPr>
              <a:t>+</a:t>
            </a:r>
            <a:endParaRPr kumimoji="1" lang="zh-CN" altLang="en-US" sz="2200" b="1" dirty="0">
              <a:latin typeface="Times New Roman" panose="02020603050405020304" pitchFamily="18" charset="0"/>
              <a:cs typeface="Times New Roman" panose="02020603050405020304" pitchFamily="18" charset="0"/>
            </a:endParaRPr>
          </a:p>
        </p:txBody>
      </p:sp>
      <p:sp>
        <p:nvSpPr>
          <p:cNvPr id="44" name="操作按钮: 后退或上一个 43">
            <a:hlinkClick r:id="rId4" action="ppaction://hlinksldjump" highlightClick="1"/>
            <a:extLst>
              <a:ext uri="{FF2B5EF4-FFF2-40B4-BE49-F238E27FC236}">
                <a16:creationId xmlns:a16="http://schemas.microsoft.com/office/drawing/2014/main" id="{1D6D77AB-E407-CA4D-A0B3-7CCCC9E227C7}"/>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cxnSp>
        <p:nvCxnSpPr>
          <p:cNvPr id="45" name="直线箭头连接符 44">
            <a:extLst>
              <a:ext uri="{FF2B5EF4-FFF2-40B4-BE49-F238E27FC236}">
                <a16:creationId xmlns:a16="http://schemas.microsoft.com/office/drawing/2014/main" id="{77D1880E-BF8E-AF44-B7E7-DB0F0377F343}"/>
              </a:ext>
            </a:extLst>
          </p:cNvPr>
          <p:cNvCxnSpPr>
            <a:cxnSpLocks/>
            <a:stCxn id="6" idx="1"/>
            <a:endCxn id="3" idx="3"/>
          </p:cNvCxnSpPr>
          <p:nvPr/>
        </p:nvCxnSpPr>
        <p:spPr>
          <a:xfrm flipH="1">
            <a:off x="4897116" y="6392742"/>
            <a:ext cx="979334" cy="1364"/>
          </a:xfrm>
          <a:prstGeom prst="straightConnector1">
            <a:avLst/>
          </a:prstGeom>
          <a:ln w="12700" cmpd="sng">
            <a:headEnd type="triangl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2780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88EFBD-3AF4-8548-893A-3F8B117FC121}"/>
              </a:ext>
            </a:extLst>
          </p:cNvPr>
          <p:cNvSpPr>
            <a:spLocks noGrp="1"/>
          </p:cNvSpPr>
          <p:nvPr>
            <p:ph type="sldNum" sz="quarter" idx="12"/>
          </p:nvPr>
        </p:nvSpPr>
        <p:spPr/>
        <p:txBody>
          <a:bodyPr/>
          <a:lstStyle/>
          <a:p>
            <a:fld id="{95179704-EFDC-584D-9064-A59D55EEFD70}" type="slidenum">
              <a:rPr kumimoji="1" lang="zh-CN" altLang="en-US" smtClean="0"/>
              <a:t>53</a:t>
            </a:fld>
            <a:endParaRPr kumimoji="1" lang="zh-CN" altLang="en-US"/>
          </a:p>
        </p:txBody>
      </p:sp>
      <p:sp>
        <p:nvSpPr>
          <p:cNvPr id="3" name="文本框 2">
            <a:extLst>
              <a:ext uri="{FF2B5EF4-FFF2-40B4-BE49-F238E27FC236}">
                <a16:creationId xmlns:a16="http://schemas.microsoft.com/office/drawing/2014/main" id="{7453556C-918D-F246-981A-E9A516D3842B}"/>
              </a:ext>
            </a:extLst>
          </p:cNvPr>
          <p:cNvSpPr txBox="1"/>
          <p:nvPr/>
        </p:nvSpPr>
        <p:spPr>
          <a:xfrm>
            <a:off x="1592203" y="0"/>
            <a:ext cx="900759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Ribulose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1,5-biphosphate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Carboxylase/Oxygenase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pic>
        <p:nvPicPr>
          <p:cNvPr id="5" name="图片 4">
            <a:extLst>
              <a:ext uri="{FF2B5EF4-FFF2-40B4-BE49-F238E27FC236}">
                <a16:creationId xmlns:a16="http://schemas.microsoft.com/office/drawing/2014/main" id="{3C64D746-41BF-744F-9838-6957B711EE48}"/>
              </a:ext>
            </a:extLst>
          </p:cNvPr>
          <p:cNvPicPr>
            <a:picLocks noChangeAspect="1"/>
          </p:cNvPicPr>
          <p:nvPr/>
        </p:nvPicPr>
        <p:blipFill>
          <a:blip r:embed="rId2"/>
          <a:stretch>
            <a:fillRect/>
          </a:stretch>
        </p:blipFill>
        <p:spPr>
          <a:xfrm>
            <a:off x="7308469" y="727710"/>
            <a:ext cx="4045331" cy="2289810"/>
          </a:xfrm>
          <a:prstGeom prst="rect">
            <a:avLst/>
          </a:prstGeom>
        </p:spPr>
      </p:pic>
      <p:sp>
        <p:nvSpPr>
          <p:cNvPr id="6" name="文本框 5">
            <a:extLst>
              <a:ext uri="{FF2B5EF4-FFF2-40B4-BE49-F238E27FC236}">
                <a16:creationId xmlns:a16="http://schemas.microsoft.com/office/drawing/2014/main" id="{79501E6B-9ABB-C54C-A153-A433B35C5692}"/>
              </a:ext>
            </a:extLst>
          </p:cNvPr>
          <p:cNvSpPr txBox="1"/>
          <p:nvPr/>
        </p:nvSpPr>
        <p:spPr>
          <a:xfrm>
            <a:off x="944996" y="903119"/>
            <a:ext cx="6363473" cy="1938992"/>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Rubisco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most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abundant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earth.</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16</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subunits.</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Catalyze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two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different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Carboxylase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Calvin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Cycle.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Oxygenase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hlinkClick r:id="rId3" action="ppaction://hlinksldjump"/>
              </a:rPr>
              <a:t>Photorespiration</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p>
        </p:txBody>
      </p:sp>
      <p:pic>
        <p:nvPicPr>
          <p:cNvPr id="15" name="图片 14">
            <a:extLst>
              <a:ext uri="{FF2B5EF4-FFF2-40B4-BE49-F238E27FC236}">
                <a16:creationId xmlns:a16="http://schemas.microsoft.com/office/drawing/2014/main" id="{2342548C-C509-644C-9EF9-AB78B7A7A87E}"/>
              </a:ext>
            </a:extLst>
          </p:cNvPr>
          <p:cNvPicPr>
            <a:picLocks noChangeAspect="1"/>
          </p:cNvPicPr>
          <p:nvPr/>
        </p:nvPicPr>
        <p:blipFill>
          <a:blip r:embed="rId4"/>
          <a:stretch>
            <a:fillRect/>
          </a:stretch>
        </p:blipFill>
        <p:spPr>
          <a:xfrm>
            <a:off x="2258076" y="3160455"/>
            <a:ext cx="7675848" cy="3059966"/>
          </a:xfrm>
          <a:prstGeom prst="rect">
            <a:avLst/>
          </a:prstGeom>
        </p:spPr>
      </p:pic>
      <p:sp>
        <p:nvSpPr>
          <p:cNvPr id="16" name="操作按钮: 后退或上一个 15">
            <a:hlinkClick r:id="rId5" action="ppaction://hlinksldjump" highlightClick="1"/>
            <a:extLst>
              <a:ext uri="{FF2B5EF4-FFF2-40B4-BE49-F238E27FC236}">
                <a16:creationId xmlns:a16="http://schemas.microsoft.com/office/drawing/2014/main" id="{A67BB71A-A613-7F47-A363-4866D45C4316}"/>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E58105AA-72A9-B045-9C2C-89AFF2694276}"/>
              </a:ext>
            </a:extLst>
          </p:cNvPr>
          <p:cNvSpPr/>
          <p:nvPr/>
        </p:nvSpPr>
        <p:spPr>
          <a:xfrm>
            <a:off x="2608729" y="2420471"/>
            <a:ext cx="2274803" cy="41685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6423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23D941-245B-1244-A313-B192D66891B7}"/>
              </a:ext>
            </a:extLst>
          </p:cNvPr>
          <p:cNvSpPr>
            <a:spLocks noGrp="1"/>
          </p:cNvSpPr>
          <p:nvPr>
            <p:ph type="sldNum" sz="quarter" idx="12"/>
          </p:nvPr>
        </p:nvSpPr>
        <p:spPr/>
        <p:txBody>
          <a:bodyPr/>
          <a:lstStyle/>
          <a:p>
            <a:fld id="{95179704-EFDC-584D-9064-A59D55EEFD70}" type="slidenum">
              <a:rPr kumimoji="1" lang="zh-CN" altLang="en-US" smtClean="0"/>
              <a:t>54</a:t>
            </a:fld>
            <a:endParaRPr kumimoji="1" lang="zh-CN" altLang="en-US"/>
          </a:p>
        </p:txBody>
      </p:sp>
      <p:pic>
        <p:nvPicPr>
          <p:cNvPr id="4" name="图片 3">
            <a:extLst>
              <a:ext uri="{FF2B5EF4-FFF2-40B4-BE49-F238E27FC236}">
                <a16:creationId xmlns:a16="http://schemas.microsoft.com/office/drawing/2014/main" id="{AFE99BC9-D5ED-5B49-9F12-B740066B5D7C}"/>
              </a:ext>
            </a:extLst>
          </p:cNvPr>
          <p:cNvPicPr>
            <a:picLocks noChangeAspect="1"/>
          </p:cNvPicPr>
          <p:nvPr/>
        </p:nvPicPr>
        <p:blipFill>
          <a:blip r:embed="rId2"/>
          <a:stretch>
            <a:fillRect/>
          </a:stretch>
        </p:blipFill>
        <p:spPr>
          <a:xfrm>
            <a:off x="1715451" y="2068134"/>
            <a:ext cx="8761096" cy="4380548"/>
          </a:xfrm>
          <a:prstGeom prst="rect">
            <a:avLst/>
          </a:prstGeom>
        </p:spPr>
      </p:pic>
      <p:sp>
        <p:nvSpPr>
          <p:cNvPr id="5" name="文本框 4">
            <a:extLst>
              <a:ext uri="{FF2B5EF4-FFF2-40B4-BE49-F238E27FC236}">
                <a16:creationId xmlns:a16="http://schemas.microsoft.com/office/drawing/2014/main" id="{2542606B-9C72-D547-A7A1-6617B44F1EA2}"/>
              </a:ext>
            </a:extLst>
          </p:cNvPr>
          <p:cNvSpPr txBox="1"/>
          <p:nvPr/>
        </p:nvSpPr>
        <p:spPr>
          <a:xfrm>
            <a:off x="4526211" y="0"/>
            <a:ext cx="3139577"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Photorespiration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456D572-0DA4-0D47-A072-21398E2D07E0}"/>
              </a:ext>
            </a:extLst>
          </p:cNvPr>
          <p:cNvSpPr txBox="1"/>
          <p:nvPr/>
        </p:nvSpPr>
        <p:spPr>
          <a:xfrm>
            <a:off x="542924" y="681463"/>
            <a:ext cx="11106150" cy="1015663"/>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Photorespiration (also known as the oxidative photosynthetic carbon cycle, or C2 photosynthesis) refers to a process in plant metabolism where the enzyme Rubisco oxygenates RuBP, wasting some of the energy produced by photosynthesis. </a:t>
            </a:r>
            <a:endParaRPr kumimoji="1" lang="zh-CN" altLang="en-US" sz="2000" b="1" dirty="0">
              <a:latin typeface="Times New Roman" panose="02020603050405020304" pitchFamily="18" charset="0"/>
              <a:cs typeface="Times New Roman" panose="02020603050405020304" pitchFamily="18" charset="0"/>
            </a:endParaRPr>
          </a:p>
        </p:txBody>
      </p:sp>
      <p:sp>
        <p:nvSpPr>
          <p:cNvPr id="8" name="操作按钮: 后退或上一个 7">
            <a:hlinkClick r:id="rId3" action="ppaction://hlinksldjump" highlightClick="1"/>
            <a:extLst>
              <a:ext uri="{FF2B5EF4-FFF2-40B4-BE49-F238E27FC236}">
                <a16:creationId xmlns:a16="http://schemas.microsoft.com/office/drawing/2014/main" id="{88C9E541-7216-A24A-945C-3917C9DFD265}"/>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41027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alphaModFix amt="61000"/>
          </a:blip>
          <a:stretch>
            <a:fillRect/>
          </a:stretch>
        </p:blipFill>
        <p:spPr>
          <a:xfrm>
            <a:off x="6321599" y="2494539"/>
            <a:ext cx="5187071" cy="3927354"/>
          </a:xfrm>
          <a:prstGeom prst="rect">
            <a:avLst/>
          </a:prstGeom>
        </p:spPr>
      </p:pic>
      <p:pic>
        <p:nvPicPr>
          <p:cNvPr id="2" name="图片 1"/>
          <p:cNvPicPr>
            <a:picLocks noChangeAspect="1"/>
          </p:cNvPicPr>
          <p:nvPr/>
        </p:nvPicPr>
        <p:blipFill>
          <a:blip r:embed="rId4">
            <a:alphaModFix amt="57000"/>
          </a:blip>
          <a:stretch>
            <a:fillRect/>
          </a:stretch>
        </p:blipFill>
        <p:spPr>
          <a:xfrm>
            <a:off x="432042" y="1906985"/>
            <a:ext cx="5889566" cy="4778328"/>
          </a:xfrm>
          <a:prstGeom prst="rect">
            <a:avLst/>
          </a:prstGeom>
        </p:spPr>
      </p:pic>
      <p:sp>
        <p:nvSpPr>
          <p:cNvPr id="4" name="文本框 6"/>
          <p:cNvSpPr txBox="1"/>
          <p:nvPr/>
        </p:nvSpPr>
        <p:spPr>
          <a:xfrm>
            <a:off x="79414" y="231678"/>
            <a:ext cx="12150039" cy="584775"/>
          </a:xfrm>
          <a:prstGeom prst="rect">
            <a:avLst/>
          </a:prstGeom>
          <a:noFill/>
        </p:spPr>
        <p:txBody>
          <a:bodyPr wrap="square" rtlCol="0">
            <a:spAutoFit/>
          </a:bodyPr>
          <a:lstStyle/>
          <a:p>
            <a:pPr algn="ctr"/>
            <a:r>
              <a:rPr kumimoji="1" lang="en-US" altLang="zh-CN" sz="3200" b="1" dirty="0">
                <a:solidFill>
                  <a:srgbClr val="0070C0"/>
                </a:solidFill>
                <a:latin typeface="Times New Roman" panose="02020503050405090304" pitchFamily="18" charset="0"/>
                <a:cs typeface="Times New Roman" panose="02020503050405090304" pitchFamily="18" charset="0"/>
              </a:rPr>
              <a:t>The</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metabolic</a:t>
            </a:r>
            <a:r>
              <a:rPr kumimoji="1" lang="zh-CN" altLang="en-US" sz="3200" b="1" dirty="0">
                <a:solidFill>
                  <a:srgbClr val="0070C0"/>
                </a:solidFill>
                <a:latin typeface="Times New Roman" panose="02020503050405090304" pitchFamily="18" charset="0"/>
                <a:cs typeface="Times New Roman" panose="02020503050405090304" pitchFamily="18" charset="0"/>
              </a:rPr>
              <a:t> </a:t>
            </a:r>
            <a:r>
              <a:rPr kumimoji="1" lang="en-US" altLang="zh-CN" sz="3200" b="1" dirty="0">
                <a:solidFill>
                  <a:srgbClr val="0070C0"/>
                </a:solidFill>
                <a:latin typeface="Times New Roman" panose="02020503050405090304" pitchFamily="18" charset="0"/>
                <a:cs typeface="Times New Roman" panose="02020503050405090304" pitchFamily="18" charset="0"/>
              </a:rPr>
              <a:t>pathway of lipids</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sp>
        <p:nvSpPr>
          <p:cNvPr id="32" name="文本框 37"/>
          <p:cNvSpPr txBox="1"/>
          <p:nvPr/>
        </p:nvSpPr>
        <p:spPr>
          <a:xfrm>
            <a:off x="4620107" y="4818519"/>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sp>
        <p:nvSpPr>
          <p:cNvPr id="33" name="文本框 37"/>
          <p:cNvSpPr txBox="1"/>
          <p:nvPr/>
        </p:nvSpPr>
        <p:spPr>
          <a:xfrm>
            <a:off x="1482730" y="4818519"/>
            <a:ext cx="1576072"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Ketone bodies</a:t>
            </a:r>
            <a:endParaRPr kumimoji="1" lang="zh-CN" altLang="en-US" b="1" dirty="0">
              <a:latin typeface="Times New Roman" panose="02020503050405090304" pitchFamily="18" charset="0"/>
              <a:cs typeface="Times New Roman" panose="02020503050405090304" pitchFamily="18" charset="0"/>
            </a:endParaRPr>
          </a:p>
        </p:txBody>
      </p:sp>
      <p:cxnSp>
        <p:nvCxnSpPr>
          <p:cNvPr id="38" name="Straight Arrow Connector 10"/>
          <p:cNvCxnSpPr/>
          <p:nvPr/>
        </p:nvCxnSpPr>
        <p:spPr>
          <a:xfrm flipH="1" flipV="1">
            <a:off x="2979852" y="5086658"/>
            <a:ext cx="168515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14"/>
          <p:cNvCxnSpPr/>
          <p:nvPr/>
        </p:nvCxnSpPr>
        <p:spPr>
          <a:xfrm>
            <a:off x="2979851" y="4970355"/>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矩形 42">
            <a:hlinkClick r:id="rId5" action="ppaction://hlinksldjump"/>
          </p:cNvPr>
          <p:cNvSpPr/>
          <p:nvPr/>
        </p:nvSpPr>
        <p:spPr>
          <a:xfrm>
            <a:off x="2969665" y="4678506"/>
            <a:ext cx="1739579"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1" name="矩形 42">
            <a:hlinkClick r:id="rId5" action="ppaction://hlinksldjump"/>
          </p:cNvPr>
          <p:cNvSpPr/>
          <p:nvPr/>
        </p:nvSpPr>
        <p:spPr>
          <a:xfrm rot="21598491">
            <a:off x="2925347" y="5063786"/>
            <a:ext cx="1890710"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Ketone bodies breakdown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 name="矩形 9"/>
          <p:cNvSpPr/>
          <p:nvPr/>
        </p:nvSpPr>
        <p:spPr>
          <a:xfrm>
            <a:off x="4665006" y="2888275"/>
            <a:ext cx="1268296"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Fatty acids</a:t>
            </a:r>
            <a:endParaRPr lang="zh-CN" altLang="en-US" dirty="0"/>
          </a:p>
        </p:txBody>
      </p:sp>
      <p:cxnSp>
        <p:nvCxnSpPr>
          <p:cNvPr id="43" name="Straight Arrow Connector 18"/>
          <p:cNvCxnSpPr/>
          <p:nvPr/>
        </p:nvCxnSpPr>
        <p:spPr>
          <a:xfrm flipV="1">
            <a:off x="5415248" y="3200002"/>
            <a:ext cx="0" cy="1559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20"/>
          <p:cNvCxnSpPr>
            <a:stCxn id="10" idx="2"/>
            <a:endCxn id="32" idx="0"/>
          </p:cNvCxnSpPr>
          <p:nvPr/>
        </p:nvCxnSpPr>
        <p:spPr>
          <a:xfrm flipH="1">
            <a:off x="5289521" y="3257607"/>
            <a:ext cx="9633" cy="156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矩形 42">
            <a:hlinkClick r:id="rId6" action="ppaction://hlinksldjump"/>
          </p:cNvPr>
          <p:cNvSpPr/>
          <p:nvPr/>
        </p:nvSpPr>
        <p:spPr>
          <a:xfrm>
            <a:off x="4367817" y="3981886"/>
            <a:ext cx="976549" cy="276999"/>
          </a:xfrm>
          <a:prstGeom prst="rect">
            <a:avLst/>
          </a:prstGeom>
          <a:noFill/>
          <a:ln>
            <a:solidFill>
              <a:schemeClr val="accent5"/>
            </a:solidFill>
          </a:ln>
        </p:spPr>
        <p:txBody>
          <a:bodyPr wrap="non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Oxidation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6" name="矩形 42">
            <a:hlinkClick r:id="rId7" action="ppaction://hlinksldjump"/>
          </p:cNvPr>
          <p:cNvSpPr/>
          <p:nvPr/>
        </p:nvSpPr>
        <p:spPr>
          <a:xfrm>
            <a:off x="5402413" y="3777671"/>
            <a:ext cx="886781" cy="461665"/>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54" name="文本框 3"/>
          <p:cNvSpPr txBox="1"/>
          <p:nvPr/>
        </p:nvSpPr>
        <p:spPr>
          <a:xfrm>
            <a:off x="9270309" y="2767564"/>
            <a:ext cx="1663789"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sp>
        <p:nvSpPr>
          <p:cNvPr id="24" name="右大括号 23"/>
          <p:cNvSpPr/>
          <p:nvPr/>
        </p:nvSpPr>
        <p:spPr>
          <a:xfrm>
            <a:off x="8904700" y="2464139"/>
            <a:ext cx="370652" cy="11023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42" name="矩形 41"/>
          <p:cNvSpPr/>
          <p:nvPr/>
        </p:nvSpPr>
        <p:spPr>
          <a:xfrm>
            <a:off x="8075765" y="2279473"/>
            <a:ext cx="796052"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stored</a:t>
            </a:r>
            <a:endParaRPr lang="zh-CN" altLang="en-US" dirty="0"/>
          </a:p>
        </p:txBody>
      </p:sp>
      <p:sp>
        <p:nvSpPr>
          <p:cNvPr id="47" name="矩形 46"/>
          <p:cNvSpPr/>
          <p:nvPr/>
        </p:nvSpPr>
        <p:spPr>
          <a:xfrm>
            <a:off x="8028797" y="3381867"/>
            <a:ext cx="889987" cy="369332"/>
          </a:xfrm>
          <a:prstGeom prst="rect">
            <a:avLst/>
          </a:prstGeom>
        </p:spPr>
        <p:txBody>
          <a:bodyPr wrap="none">
            <a:spAutoFit/>
          </a:bodyPr>
          <a:lstStyle/>
          <a:p>
            <a:r>
              <a:rPr kumimoji="1" lang="en-US" altLang="zh-CN" b="1" dirty="0">
                <a:latin typeface="Times New Roman" panose="02020503050405090304" pitchFamily="18" charset="0"/>
                <a:cs typeface="Times New Roman" panose="02020503050405090304" pitchFamily="18" charset="0"/>
              </a:rPr>
              <a:t>dietary</a:t>
            </a:r>
            <a:endParaRPr lang="zh-CN" altLang="en-US" dirty="0"/>
          </a:p>
        </p:txBody>
      </p:sp>
      <p:cxnSp>
        <p:nvCxnSpPr>
          <p:cNvPr id="51" name="肘形连接符 50"/>
          <p:cNvCxnSpPr>
            <a:stCxn id="47" idx="1"/>
          </p:cNvCxnSpPr>
          <p:nvPr/>
        </p:nvCxnSpPr>
        <p:spPr>
          <a:xfrm rot="10800000">
            <a:off x="5605319" y="3200003"/>
            <a:ext cx="2423478" cy="366531"/>
          </a:xfrm>
          <a:prstGeom prst="bentConnector3">
            <a:avLst>
              <a:gd name="adj1" fmla="val 99789"/>
            </a:avLst>
          </a:prstGeom>
          <a:ln>
            <a:tailEnd type="triangle"/>
          </a:ln>
        </p:spPr>
        <p:style>
          <a:lnRef idx="2">
            <a:schemeClr val="dk1"/>
          </a:lnRef>
          <a:fillRef idx="0">
            <a:schemeClr val="dk1"/>
          </a:fillRef>
          <a:effectRef idx="1">
            <a:schemeClr val="dk1"/>
          </a:effectRef>
          <a:fontRef idx="minor">
            <a:schemeClr val="tx1"/>
          </a:fontRef>
        </p:style>
      </p:cxnSp>
      <p:sp>
        <p:nvSpPr>
          <p:cNvPr id="64" name="矩形 42">
            <a:hlinkClick r:id="rId8" action="ppaction://hlinksldjump"/>
          </p:cNvPr>
          <p:cNvSpPr/>
          <p:nvPr/>
        </p:nvSpPr>
        <p:spPr>
          <a:xfrm rot="21592231">
            <a:off x="6154746" y="2161500"/>
            <a:ext cx="1713301"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Mobilization</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65" name="矩形 42">
            <a:hlinkClick r:id="rId9" action="ppaction://hlinksldjump"/>
          </p:cNvPr>
          <p:cNvSpPr/>
          <p:nvPr/>
        </p:nvSpPr>
        <p:spPr>
          <a:xfrm>
            <a:off x="6062408" y="3243368"/>
            <a:ext cx="1897978"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Digestion and transport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66" name="肘形连接符 65"/>
          <p:cNvCxnSpPr>
            <a:stCxn id="42" idx="1"/>
          </p:cNvCxnSpPr>
          <p:nvPr/>
        </p:nvCxnSpPr>
        <p:spPr>
          <a:xfrm rot="10800000" flipV="1">
            <a:off x="5605319" y="2464139"/>
            <a:ext cx="2470446" cy="424136"/>
          </a:xfrm>
          <a:prstGeom prst="bentConnector3">
            <a:avLst>
              <a:gd name="adj1" fmla="val 99987"/>
            </a:avLst>
          </a:prstGeom>
          <a:ln>
            <a:tailEnd type="triangle"/>
          </a:ln>
        </p:spPr>
        <p:style>
          <a:lnRef idx="2">
            <a:schemeClr val="dk1"/>
          </a:lnRef>
          <a:fillRef idx="0">
            <a:schemeClr val="dk1"/>
          </a:fillRef>
          <a:effectRef idx="1">
            <a:schemeClr val="dk1"/>
          </a:effectRef>
          <a:fontRef idx="minor">
            <a:schemeClr val="tx1"/>
          </a:fontRef>
        </p:style>
      </p:cxnSp>
      <p:sp>
        <p:nvSpPr>
          <p:cNvPr id="70" name="文本框 37"/>
          <p:cNvSpPr txBox="1"/>
          <p:nvPr/>
        </p:nvSpPr>
        <p:spPr>
          <a:xfrm>
            <a:off x="7546899" y="4832953"/>
            <a:ext cx="1398781"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Cholesterols</a:t>
            </a:r>
            <a:endParaRPr kumimoji="1" lang="zh-CN" altLang="en-US" b="1" dirty="0">
              <a:latin typeface="Times New Roman" panose="02020503050405090304" pitchFamily="18" charset="0"/>
              <a:cs typeface="Times New Roman" panose="02020503050405090304" pitchFamily="18" charset="0"/>
            </a:endParaRPr>
          </a:p>
        </p:txBody>
      </p:sp>
      <p:cxnSp>
        <p:nvCxnSpPr>
          <p:cNvPr id="71" name="Straight Arrow Connector 14"/>
          <p:cNvCxnSpPr/>
          <p:nvPr/>
        </p:nvCxnSpPr>
        <p:spPr>
          <a:xfrm>
            <a:off x="5867888" y="4983936"/>
            <a:ext cx="16851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 name="矩形 42">
            <a:hlinkClick r:id="rId10" action="ppaction://hlinksldjump"/>
          </p:cNvPr>
          <p:cNvSpPr/>
          <p:nvPr/>
        </p:nvSpPr>
        <p:spPr>
          <a:xfrm>
            <a:off x="5857702" y="4692087"/>
            <a:ext cx="1562094"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Cholesterol</a:t>
            </a:r>
            <a:r>
              <a:rPr kumimoji="1" lang="en-US" altLang="zh-CN" sz="1200" b="1" dirty="0">
                <a:solidFill>
                  <a:schemeClr val="accent5"/>
                </a:solidFill>
                <a:latin typeface="Times New Roman" panose="02020503050405090304" pitchFamily="18" charset="0"/>
                <a:cs typeface="Times New Roman" panose="02020503050405090304" pitchFamily="18" charset="0"/>
              </a:rPr>
              <a:t> </a:t>
            </a:r>
            <a:r>
              <a:rPr kumimoji="1" lang="en-US" altLang="zh-CN" sz="1200" b="1" dirty="0">
                <a:solidFill>
                  <a:schemeClr val="accent1"/>
                </a:solidFill>
                <a:latin typeface="Times New Roman" panose="02020503050405090304" pitchFamily="18" charset="0"/>
                <a:cs typeface="Times New Roman" panose="02020503050405090304" pitchFamily="18" charset="0"/>
              </a:rPr>
              <a:t>synthesis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76" name="肘形连接符 75"/>
          <p:cNvCxnSpPr>
            <a:stCxn id="10" idx="0"/>
          </p:cNvCxnSpPr>
          <p:nvPr/>
        </p:nvCxnSpPr>
        <p:spPr>
          <a:xfrm rot="5400000" flipH="1" flipV="1">
            <a:off x="7675440" y="454385"/>
            <a:ext cx="57605" cy="4810177"/>
          </a:xfrm>
          <a:prstGeom prst="bentConnector3">
            <a:avLst>
              <a:gd name="adj1" fmla="val 1298703"/>
            </a:avLst>
          </a:prstGeom>
          <a:ln>
            <a:tailEnd type="triangle"/>
          </a:ln>
        </p:spPr>
        <p:style>
          <a:lnRef idx="2">
            <a:schemeClr val="dk1"/>
          </a:lnRef>
          <a:fillRef idx="0">
            <a:schemeClr val="dk1"/>
          </a:fillRef>
          <a:effectRef idx="1">
            <a:schemeClr val="dk1"/>
          </a:effectRef>
          <a:fontRef idx="minor">
            <a:schemeClr val="tx1"/>
          </a:fontRef>
        </p:style>
      </p:cxnSp>
      <p:sp>
        <p:nvSpPr>
          <p:cNvPr id="79" name="矩形 42">
            <a:hlinkClick r:id="rId11" action="ppaction://hlinksldjump"/>
          </p:cNvPr>
          <p:cNvSpPr/>
          <p:nvPr/>
        </p:nvSpPr>
        <p:spPr>
          <a:xfrm rot="21592231">
            <a:off x="6154745" y="1858420"/>
            <a:ext cx="2178802" cy="276999"/>
          </a:xfrm>
          <a:prstGeom prst="rect">
            <a:avLst/>
          </a:prstGeom>
          <a:noFill/>
          <a:ln>
            <a:solidFill>
              <a:schemeClr val="accent5"/>
            </a:solidFill>
          </a:ln>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triacylglycerols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3" name="文本框 3"/>
          <p:cNvSpPr txBox="1"/>
          <p:nvPr/>
        </p:nvSpPr>
        <p:spPr>
          <a:xfrm>
            <a:off x="698851" y="1305840"/>
            <a:ext cx="227081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glycerophospholipids</a:t>
            </a:r>
            <a:endParaRPr kumimoji="1" lang="zh-CN" altLang="en-US" b="1" dirty="0">
              <a:latin typeface="Times New Roman" panose="02020503050405090304" pitchFamily="18" charset="0"/>
              <a:cs typeface="Times New Roman" panose="02020503050405090304" pitchFamily="18" charset="0"/>
            </a:endParaRPr>
          </a:p>
        </p:txBody>
      </p:sp>
      <p:cxnSp>
        <p:nvCxnSpPr>
          <p:cNvPr id="89" name="肘形连接符 88"/>
          <p:cNvCxnSpPr>
            <a:endCxn id="83" idx="3"/>
          </p:cNvCxnSpPr>
          <p:nvPr/>
        </p:nvCxnSpPr>
        <p:spPr>
          <a:xfrm rot="10800000">
            <a:off x="2969666" y="1490506"/>
            <a:ext cx="2329489" cy="964720"/>
          </a:xfrm>
          <a:prstGeom prst="bentConnector3">
            <a:avLst>
              <a:gd name="adj1" fmla="val 148"/>
            </a:avLst>
          </a:prstGeom>
          <a:ln>
            <a:tailEnd type="triangle"/>
          </a:ln>
        </p:spPr>
        <p:style>
          <a:lnRef idx="2">
            <a:schemeClr val="dk1"/>
          </a:lnRef>
          <a:fillRef idx="0">
            <a:schemeClr val="dk1"/>
          </a:fillRef>
          <a:effectRef idx="1">
            <a:schemeClr val="dk1"/>
          </a:effectRef>
          <a:fontRef idx="minor">
            <a:schemeClr val="tx1"/>
          </a:fontRef>
        </p:style>
      </p:cxnSp>
      <p:sp>
        <p:nvSpPr>
          <p:cNvPr id="95" name="矩形 94">
            <a:hlinkClick r:id="rId11" action="ppaction://hlinksldjump"/>
          </p:cNvPr>
          <p:cNvSpPr/>
          <p:nvPr/>
        </p:nvSpPr>
        <p:spPr>
          <a:xfrm>
            <a:off x="2969665" y="1201398"/>
            <a:ext cx="2394053"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glycerophospholipids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98" name="文本框 3"/>
          <p:cNvSpPr txBox="1"/>
          <p:nvPr/>
        </p:nvSpPr>
        <p:spPr>
          <a:xfrm>
            <a:off x="1699089" y="2328286"/>
            <a:ext cx="1319592"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Eicosanoid </a:t>
            </a:r>
            <a:endParaRPr kumimoji="1" lang="zh-CN" altLang="en-US" b="1" dirty="0">
              <a:latin typeface="Times New Roman" panose="02020503050405090304" pitchFamily="18" charset="0"/>
              <a:cs typeface="Times New Roman" panose="02020503050405090304" pitchFamily="18" charset="0"/>
            </a:endParaRPr>
          </a:p>
        </p:txBody>
      </p:sp>
      <p:sp>
        <p:nvSpPr>
          <p:cNvPr id="99" name="文本框 3"/>
          <p:cNvSpPr txBox="1"/>
          <p:nvPr/>
        </p:nvSpPr>
        <p:spPr>
          <a:xfrm>
            <a:off x="1405140" y="3356715"/>
            <a:ext cx="159530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Leukotrienes </a:t>
            </a:r>
            <a:endParaRPr kumimoji="1" lang="zh-CN" altLang="en-US" b="1" dirty="0">
              <a:latin typeface="Times New Roman" panose="02020503050405090304" pitchFamily="18" charset="0"/>
              <a:cs typeface="Times New Roman" panose="02020503050405090304" pitchFamily="18" charset="0"/>
            </a:endParaRPr>
          </a:p>
        </p:txBody>
      </p:sp>
      <p:cxnSp>
        <p:nvCxnSpPr>
          <p:cNvPr id="101" name="肘形连接符 100"/>
          <p:cNvCxnSpPr>
            <a:endCxn id="98" idx="3"/>
          </p:cNvCxnSpPr>
          <p:nvPr/>
        </p:nvCxnSpPr>
        <p:spPr>
          <a:xfrm rot="10800000">
            <a:off x="3018682" y="2512952"/>
            <a:ext cx="1661103" cy="502384"/>
          </a:xfrm>
          <a:prstGeom prst="bentConnector3">
            <a:avLst>
              <a:gd name="adj1" fmla="val 16971"/>
            </a:avLst>
          </a:prstGeom>
          <a:ln>
            <a:tailEnd type="triangle"/>
          </a:ln>
        </p:spPr>
        <p:style>
          <a:lnRef idx="2">
            <a:schemeClr val="dk1"/>
          </a:lnRef>
          <a:fillRef idx="0">
            <a:schemeClr val="dk1"/>
          </a:fillRef>
          <a:effectRef idx="1">
            <a:schemeClr val="dk1"/>
          </a:effectRef>
          <a:fontRef idx="minor">
            <a:schemeClr val="tx1"/>
          </a:fontRef>
        </p:style>
      </p:cxnSp>
      <p:cxnSp>
        <p:nvCxnSpPr>
          <p:cNvPr id="103" name="肘形连接符 102"/>
          <p:cNvCxnSpPr>
            <a:endCxn id="99" idx="3"/>
          </p:cNvCxnSpPr>
          <p:nvPr/>
        </p:nvCxnSpPr>
        <p:spPr>
          <a:xfrm rot="10800000" flipV="1">
            <a:off x="3000450" y="3096023"/>
            <a:ext cx="1687235" cy="445357"/>
          </a:xfrm>
          <a:prstGeom prst="bentConnector3">
            <a:avLst>
              <a:gd name="adj1" fmla="val 17066"/>
            </a:avLst>
          </a:prstGeom>
          <a:ln>
            <a:tailEnd type="triangle"/>
          </a:ln>
        </p:spPr>
        <p:style>
          <a:lnRef idx="2">
            <a:schemeClr val="dk1"/>
          </a:lnRef>
          <a:fillRef idx="0">
            <a:schemeClr val="dk1"/>
          </a:fillRef>
          <a:effectRef idx="1">
            <a:schemeClr val="dk1"/>
          </a:effectRef>
          <a:fontRef idx="minor">
            <a:schemeClr val="tx1"/>
          </a:fontRef>
        </p:style>
      </p:cxnSp>
      <p:sp>
        <p:nvSpPr>
          <p:cNvPr id="108" name="矩形 107">
            <a:hlinkClick r:id="rId12" action="ppaction://hlinksldjump"/>
          </p:cNvPr>
          <p:cNvSpPr/>
          <p:nvPr/>
        </p:nvSpPr>
        <p:spPr>
          <a:xfrm>
            <a:off x="2976723" y="2217517"/>
            <a:ext cx="1688283"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eicosanoid</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09" name="矩形 108">
            <a:hlinkClick r:id="rId13" action="ppaction://hlinksldjump"/>
          </p:cNvPr>
          <p:cNvSpPr/>
          <p:nvPr/>
        </p:nvSpPr>
        <p:spPr>
          <a:xfrm>
            <a:off x="2976723" y="3573000"/>
            <a:ext cx="1808508" cy="276999"/>
          </a:xfrm>
          <a:prstGeom prst="rect">
            <a:avLst/>
          </a:prstGeom>
          <a:ln>
            <a:solidFill>
              <a:schemeClr val="accent5"/>
            </a:solidFill>
          </a:ln>
        </p:spPr>
        <p:txBody>
          <a:bodyPr wrap="none">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Synthesis of leukotrienes</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49" name="操作按钮: 后退或上一个 48">
            <a:hlinkClick r:id="rId14" action="ppaction://hlinksldjump" highlightClick="1"/>
            <a:extLst>
              <a:ext uri="{FF2B5EF4-FFF2-40B4-BE49-F238E27FC236}">
                <a16:creationId xmlns:a16="http://schemas.microsoft.com/office/drawing/2014/main" id="{F5087352-0CA6-4147-8ED1-00F96A3A5052}"/>
              </a:ext>
            </a:extLst>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9991003"/>
      </p:ext>
    </p:extLst>
  </p:cSld>
  <p:clrMapOvr>
    <a:masterClrMapping/>
  </p:clrMapOvr>
  <mc:AlternateContent xmlns:mc="http://schemas.openxmlformats.org/markup-compatibility/2006" xmlns:p14="http://schemas.microsoft.com/office/powerpoint/2010/main">
    <mc:Choice Requires="p14">
      <p:transition spd="slow" p14:dur="2000" advTm="3684"/>
    </mc:Choice>
    <mc:Fallback xmlns="">
      <p:transition spd="slow" advTm="368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p:cNvPicPr>
            <a:picLocks noChangeAspect="1"/>
          </p:cNvPicPr>
          <p:nvPr/>
        </p:nvPicPr>
        <p:blipFill>
          <a:blip r:embed="rId3"/>
          <a:stretch>
            <a:fillRect/>
          </a:stretch>
        </p:blipFill>
        <p:spPr>
          <a:xfrm>
            <a:off x="6782112" y="2255273"/>
            <a:ext cx="2894814" cy="373240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Digestion and transport of dietary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文本框 9"/>
          <p:cNvSpPr txBox="1"/>
          <p:nvPr/>
        </p:nvSpPr>
        <p:spPr>
          <a:xfrm>
            <a:off x="651831" y="1338037"/>
            <a:ext cx="160396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triacylglycerol</a:t>
            </a:r>
            <a:endParaRPr kumimoji="1" lang="zh-CN" altLang="en-US" b="1" dirty="0">
              <a:latin typeface="Times New Roman" panose="02020503050405090304" pitchFamily="18" charset="0"/>
              <a:cs typeface="Times New Roman" panose="02020503050405090304" pitchFamily="18" charset="0"/>
            </a:endParaRPr>
          </a:p>
        </p:txBody>
      </p:sp>
      <p:cxnSp>
        <p:nvCxnSpPr>
          <p:cNvPr id="6" name="Straight Arrow Connector 5"/>
          <p:cNvCxnSpPr/>
          <p:nvPr/>
        </p:nvCxnSpPr>
        <p:spPr>
          <a:xfrm flipV="1">
            <a:off x="2201775" y="1522703"/>
            <a:ext cx="101886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descr="Diagram&#10;&#10;Description automatically generated"/>
          <p:cNvPicPr>
            <a:picLocks noChangeAspect="1"/>
          </p:cNvPicPr>
          <p:nvPr/>
        </p:nvPicPr>
        <p:blipFill>
          <a:blip r:embed="rId4"/>
          <a:stretch>
            <a:fillRect/>
          </a:stretch>
        </p:blipFill>
        <p:spPr>
          <a:xfrm>
            <a:off x="2430416" y="1975274"/>
            <a:ext cx="2559911" cy="3665327"/>
          </a:xfrm>
          <a:prstGeom prst="rect">
            <a:avLst/>
          </a:prstGeom>
        </p:spPr>
      </p:pic>
      <p:sp>
        <p:nvSpPr>
          <p:cNvPr id="7" name="文本框 9"/>
          <p:cNvSpPr txBox="1"/>
          <p:nvPr/>
        </p:nvSpPr>
        <p:spPr>
          <a:xfrm>
            <a:off x="3220644" y="137151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8" name="文本框 128"/>
          <p:cNvSpPr txBox="1"/>
          <p:nvPr/>
        </p:nvSpPr>
        <p:spPr>
          <a:xfrm>
            <a:off x="2134083" y="1249860"/>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Intestinal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cxnSp>
        <p:nvCxnSpPr>
          <p:cNvPr id="12" name="Straight Arrow Connector 11"/>
          <p:cNvCxnSpPr/>
          <p:nvPr/>
        </p:nvCxnSpPr>
        <p:spPr>
          <a:xfrm>
            <a:off x="3809908" y="174084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9"/>
          <p:cNvSpPr txBox="1"/>
          <p:nvPr/>
        </p:nvSpPr>
        <p:spPr>
          <a:xfrm>
            <a:off x="3034118" y="4132229"/>
            <a:ext cx="16081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sp>
        <p:nvSpPr>
          <p:cNvPr id="22" name="文本框 9"/>
          <p:cNvSpPr txBox="1"/>
          <p:nvPr/>
        </p:nvSpPr>
        <p:spPr>
          <a:xfrm>
            <a:off x="3220644" y="2797067"/>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cxnSp>
        <p:nvCxnSpPr>
          <p:cNvPr id="23" name="Straight Arrow Connector 22"/>
          <p:cNvCxnSpPr/>
          <p:nvPr/>
        </p:nvCxnSpPr>
        <p:spPr>
          <a:xfrm>
            <a:off x="3837087" y="3140069"/>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3"/>
            <a:endCxn id="29" idx="1"/>
          </p:cNvCxnSpPr>
          <p:nvPr/>
        </p:nvCxnSpPr>
        <p:spPr>
          <a:xfrm>
            <a:off x="4642251" y="4316895"/>
            <a:ext cx="3271880" cy="17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Arc 20"/>
          <p:cNvSpPr/>
          <p:nvPr/>
        </p:nvSpPr>
        <p:spPr>
          <a:xfrm rot="10800000">
            <a:off x="5365647" y="3140069"/>
            <a:ext cx="682162" cy="1176826"/>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文本框 9"/>
          <p:cNvSpPr txBox="1"/>
          <p:nvPr/>
        </p:nvSpPr>
        <p:spPr>
          <a:xfrm>
            <a:off x="4910235" y="3309329"/>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29" name="文本框 9"/>
          <p:cNvSpPr txBox="1"/>
          <p:nvPr/>
        </p:nvSpPr>
        <p:spPr>
          <a:xfrm>
            <a:off x="7914131" y="4149874"/>
            <a:ext cx="14757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Chylomicron</a:t>
            </a:r>
            <a:endParaRPr kumimoji="1" lang="zh-CN" altLang="en-US" b="1" dirty="0">
              <a:latin typeface="Times New Roman" panose="02020503050405090304" pitchFamily="18" charset="0"/>
              <a:cs typeface="Times New Roman" panose="02020503050405090304" pitchFamily="18" charset="0"/>
            </a:endParaRPr>
          </a:p>
        </p:txBody>
      </p:sp>
      <p:sp>
        <p:nvSpPr>
          <p:cNvPr id="37" name="弧 106"/>
          <p:cNvSpPr/>
          <p:nvPr/>
        </p:nvSpPr>
        <p:spPr>
          <a:xfrm rot="12208974" flipH="1">
            <a:off x="7420641" y="2919459"/>
            <a:ext cx="1334359" cy="1316630"/>
          </a:xfrm>
          <a:prstGeom prst="arc">
            <a:avLst>
              <a:gd name="adj1" fmla="val 956349"/>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0" name="弧 106"/>
          <p:cNvSpPr/>
          <p:nvPr/>
        </p:nvSpPr>
        <p:spPr>
          <a:xfrm rot="10540300">
            <a:off x="8745421" y="2661876"/>
            <a:ext cx="1804056" cy="2516403"/>
          </a:xfrm>
          <a:prstGeom prst="arc">
            <a:avLst>
              <a:gd name="adj1" fmla="val 20745095"/>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1" name="弧 106"/>
          <p:cNvSpPr/>
          <p:nvPr/>
        </p:nvSpPr>
        <p:spPr>
          <a:xfrm rot="14971823">
            <a:off x="8693381" y="3058126"/>
            <a:ext cx="1369997" cy="1063792"/>
          </a:xfrm>
          <a:prstGeom prst="arc">
            <a:avLst>
              <a:gd name="adj1" fmla="val 19725541"/>
              <a:gd name="adj2" fmla="val 354712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dirty="0"/>
          </a:p>
        </p:txBody>
      </p:sp>
      <p:sp>
        <p:nvSpPr>
          <p:cNvPr id="42" name="文本框 9"/>
          <p:cNvSpPr txBox="1"/>
          <p:nvPr/>
        </p:nvSpPr>
        <p:spPr>
          <a:xfrm>
            <a:off x="7633766" y="2529501"/>
            <a:ext cx="1018227"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ApoC</a:t>
            </a:r>
            <a:r>
              <a:rPr kumimoji="1" lang="en-US" altLang="zh-CN" b="1" dirty="0">
                <a:latin typeface="Times New Roman" panose="02020503050405090304" pitchFamily="18" charset="0"/>
                <a:cs typeface="Times New Roman" panose="02020503050405090304" pitchFamily="18" charset="0"/>
              </a:rPr>
              <a:t>-II</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5" action="ppaction://hlinksldjump"/>
          </p:cNvPr>
          <p:cNvSpPr txBox="1"/>
          <p:nvPr/>
        </p:nvSpPr>
        <p:spPr>
          <a:xfrm>
            <a:off x="9828716" y="2447521"/>
            <a:ext cx="117852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44" name="文本框 9"/>
          <p:cNvSpPr txBox="1"/>
          <p:nvPr/>
        </p:nvSpPr>
        <p:spPr>
          <a:xfrm>
            <a:off x="9727267" y="2981733"/>
            <a:ext cx="9669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err="1">
                <a:latin typeface="Times New Roman" panose="02020503050405090304" pitchFamily="18" charset="0"/>
                <a:cs typeface="Times New Roman" panose="02020503050405090304" pitchFamily="18" charset="0"/>
              </a:rPr>
              <a:t>glyceral</a:t>
            </a:r>
            <a:endParaRPr kumimoji="1" lang="zh-CN" altLang="en-US" b="1" dirty="0">
              <a:latin typeface="Times New Roman" panose="02020503050405090304" pitchFamily="18" charset="0"/>
              <a:cs typeface="Times New Roman" panose="02020503050405090304" pitchFamily="18" charset="0"/>
            </a:endParaRPr>
          </a:p>
        </p:txBody>
      </p:sp>
      <p:sp>
        <p:nvSpPr>
          <p:cNvPr id="45" name="文本框 128"/>
          <p:cNvSpPr txBox="1"/>
          <p:nvPr/>
        </p:nvSpPr>
        <p:spPr>
          <a:xfrm>
            <a:off x="8756842" y="3678661"/>
            <a:ext cx="1800070" cy="276999"/>
          </a:xfrm>
          <a:prstGeom prst="rect">
            <a:avLst/>
          </a:prstGeom>
          <a:noFill/>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lipoprotein lipase</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46" name="图片 67"/>
          <p:cNvPicPr>
            <a:picLocks noChangeAspect="1"/>
          </p:cNvPicPr>
          <p:nvPr/>
        </p:nvPicPr>
        <p:blipFill>
          <a:blip r:embed="rId6"/>
          <a:stretch>
            <a:fillRect/>
          </a:stretch>
        </p:blipFill>
        <p:spPr>
          <a:xfrm>
            <a:off x="8355740" y="3391278"/>
            <a:ext cx="320403" cy="327523"/>
          </a:xfrm>
          <a:prstGeom prst="rect">
            <a:avLst/>
          </a:prstGeom>
        </p:spPr>
      </p:pic>
      <p:cxnSp>
        <p:nvCxnSpPr>
          <p:cNvPr id="47" name="直线箭头连接符 69"/>
          <p:cNvCxnSpPr>
            <a:endCxn id="46" idx="1"/>
          </p:cNvCxnSpPr>
          <p:nvPr/>
        </p:nvCxnSpPr>
        <p:spPr>
          <a:xfrm>
            <a:off x="5886706" y="3555040"/>
            <a:ext cx="24690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10259199" y="3391278"/>
            <a:ext cx="0" cy="1069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文本框 9">
            <a:hlinkClick r:id="rId7" action="ppaction://hlinksldjump"/>
          </p:cNvPr>
          <p:cNvSpPr txBox="1"/>
          <p:nvPr/>
        </p:nvSpPr>
        <p:spPr>
          <a:xfrm>
            <a:off x="9656877" y="4558604"/>
            <a:ext cx="2089033"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Glycolytic pathway</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61" name="操作按钮: 后退或上一个 11">
            <a:hlinkClick r:id="rId8" action="ppaction://hlinksldjump" highlightClick="1"/>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793058756"/>
      </p:ext>
    </p:extLst>
  </p:cSld>
  <p:clrMapOvr>
    <a:masterClrMapping/>
  </p:clrMapOvr>
  <mc:AlternateContent xmlns:mc="http://schemas.openxmlformats.org/markup-compatibility/2006" xmlns:p14="http://schemas.microsoft.com/office/powerpoint/2010/main">
    <mc:Choice Requires="p14">
      <p:transition spd="slow" p14:dur="2000" advTm="3101"/>
    </mc:Choice>
    <mc:Fallback xmlns="">
      <p:transition spd="slow" advTm="310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Mobilization of stored triacylglycerols</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 picture containing diagram&#10;&#10;Description automatically generated"/>
          <p:cNvPicPr>
            <a:picLocks noChangeAspect="1"/>
          </p:cNvPicPr>
          <p:nvPr/>
        </p:nvPicPr>
        <p:blipFill rotWithShape="1">
          <a:blip r:embed="rId3"/>
          <a:srcRect l="18491" t="9752" r="11509" b="21544"/>
          <a:stretch>
            <a:fillRect/>
          </a:stretch>
        </p:blipFill>
        <p:spPr>
          <a:xfrm>
            <a:off x="1191016" y="2134641"/>
            <a:ext cx="5207267" cy="3833121"/>
          </a:xfrm>
          <a:prstGeom prst="rect">
            <a:avLst/>
          </a:prstGeom>
        </p:spPr>
      </p:pic>
      <p:sp>
        <p:nvSpPr>
          <p:cNvPr id="5" name="TextBox 4"/>
          <p:cNvSpPr txBox="1"/>
          <p:nvPr/>
        </p:nvSpPr>
        <p:spPr>
          <a:xfrm>
            <a:off x="3260449" y="5848067"/>
            <a:ext cx="1251284" cy="369332"/>
          </a:xfrm>
          <a:prstGeom prst="rect">
            <a:avLst/>
          </a:prstGeom>
          <a:noFill/>
        </p:spPr>
        <p:txBody>
          <a:bodyPr wrap="square" rtlCol="0">
            <a:spAutoFit/>
          </a:bodyPr>
          <a:lstStyle/>
          <a:p>
            <a:r>
              <a:rPr lang="en-US" dirty="0"/>
              <a:t>Adipoctye</a:t>
            </a:r>
          </a:p>
        </p:txBody>
      </p:sp>
      <p:pic>
        <p:nvPicPr>
          <p:cNvPr id="6" name="Picture 5"/>
          <p:cNvPicPr>
            <a:picLocks noChangeAspect="1"/>
          </p:cNvPicPr>
          <p:nvPr/>
        </p:nvPicPr>
        <p:blipFill rotWithShape="1">
          <a:blip r:embed="rId4"/>
          <a:srcRect b="48031"/>
          <a:stretch>
            <a:fillRect/>
          </a:stretch>
        </p:blipFill>
        <p:spPr>
          <a:xfrm>
            <a:off x="2675301" y="1804601"/>
            <a:ext cx="691025" cy="661535"/>
          </a:xfrm>
          <a:prstGeom prst="rect">
            <a:avLst/>
          </a:prstGeom>
        </p:spPr>
      </p:pic>
      <p:pic>
        <p:nvPicPr>
          <p:cNvPr id="7" name="Picture 6"/>
          <p:cNvPicPr>
            <a:picLocks noChangeAspect="1"/>
          </p:cNvPicPr>
          <p:nvPr/>
        </p:nvPicPr>
        <p:blipFill rotWithShape="1">
          <a:blip r:embed="rId5"/>
          <a:srcRect b="39032"/>
          <a:stretch>
            <a:fillRect/>
          </a:stretch>
        </p:blipFill>
        <p:spPr>
          <a:xfrm>
            <a:off x="3948999" y="1804601"/>
            <a:ext cx="832241" cy="809687"/>
          </a:xfrm>
          <a:prstGeom prst="rect">
            <a:avLst/>
          </a:prstGeom>
        </p:spPr>
      </p:pic>
      <p:cxnSp>
        <p:nvCxnSpPr>
          <p:cNvPr id="9" name="直线箭头连接符 69"/>
          <p:cNvCxnSpPr/>
          <p:nvPr/>
        </p:nvCxnSpPr>
        <p:spPr>
          <a:xfrm>
            <a:off x="3020813" y="1362342"/>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线箭头连接符 69"/>
          <p:cNvCxnSpPr/>
          <p:nvPr/>
        </p:nvCxnSpPr>
        <p:spPr>
          <a:xfrm>
            <a:off x="4355855" y="1362341"/>
            <a:ext cx="0" cy="4422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文本框 66"/>
          <p:cNvSpPr txBox="1"/>
          <p:nvPr/>
        </p:nvSpPr>
        <p:spPr>
          <a:xfrm>
            <a:off x="2548141" y="1012656"/>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glucagon</a:t>
            </a:r>
            <a:endParaRPr lang="zh-CN" altLang="en-US" dirty="0"/>
          </a:p>
        </p:txBody>
      </p:sp>
      <p:sp>
        <p:nvSpPr>
          <p:cNvPr id="17" name="文本框 66"/>
          <p:cNvSpPr txBox="1"/>
          <p:nvPr/>
        </p:nvSpPr>
        <p:spPr>
          <a:xfrm>
            <a:off x="3767767" y="1020782"/>
            <a:ext cx="1811192" cy="369332"/>
          </a:xfrm>
          <a:prstGeom prst="rect">
            <a:avLst/>
          </a:prstGeom>
          <a:noFill/>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epinephrine</a:t>
            </a:r>
            <a:endParaRPr lang="zh-CN" altLang="en-US" dirty="0"/>
          </a:p>
        </p:txBody>
      </p:sp>
      <p:pic>
        <p:nvPicPr>
          <p:cNvPr id="18" name="Picture 17"/>
          <p:cNvPicPr>
            <a:picLocks noChangeAspect="1"/>
          </p:cNvPicPr>
          <p:nvPr/>
        </p:nvPicPr>
        <p:blipFill>
          <a:blip r:embed="rId6"/>
          <a:stretch>
            <a:fillRect/>
          </a:stretch>
        </p:blipFill>
        <p:spPr>
          <a:xfrm>
            <a:off x="3366326" y="3320831"/>
            <a:ext cx="1831595" cy="1831595"/>
          </a:xfrm>
          <a:prstGeom prst="rect">
            <a:avLst/>
          </a:prstGeom>
        </p:spPr>
      </p:pic>
      <p:sp>
        <p:nvSpPr>
          <p:cNvPr id="19" name="TextBox 18"/>
          <p:cNvSpPr txBox="1"/>
          <p:nvPr/>
        </p:nvSpPr>
        <p:spPr>
          <a:xfrm>
            <a:off x="3767767" y="5092579"/>
            <a:ext cx="1251284" cy="369332"/>
          </a:xfrm>
          <a:prstGeom prst="rect">
            <a:avLst/>
          </a:prstGeom>
          <a:noFill/>
        </p:spPr>
        <p:txBody>
          <a:bodyPr wrap="square" rtlCol="0">
            <a:spAutoFit/>
          </a:bodyPr>
          <a:lstStyle/>
          <a:p>
            <a:r>
              <a:rPr lang="en-US" dirty="0"/>
              <a:t>perilipin</a:t>
            </a:r>
          </a:p>
        </p:txBody>
      </p:sp>
      <p:pic>
        <p:nvPicPr>
          <p:cNvPr id="30" name="Picture 29" descr="Diagram&#10;&#10;Description automatically generated"/>
          <p:cNvPicPr>
            <a:picLocks noChangeAspect="1"/>
          </p:cNvPicPr>
          <p:nvPr/>
        </p:nvPicPr>
        <p:blipFill>
          <a:blip r:embed="rId7"/>
          <a:stretch>
            <a:fillRect/>
          </a:stretch>
        </p:blipFill>
        <p:spPr>
          <a:xfrm>
            <a:off x="7230654" y="1648441"/>
            <a:ext cx="3400415" cy="4384292"/>
          </a:xfrm>
          <a:prstGeom prst="rect">
            <a:avLst/>
          </a:prstGeom>
        </p:spPr>
      </p:pic>
      <p:sp>
        <p:nvSpPr>
          <p:cNvPr id="24" name="文本框 9"/>
          <p:cNvSpPr txBox="1"/>
          <p:nvPr/>
        </p:nvSpPr>
        <p:spPr>
          <a:xfrm>
            <a:off x="3516661" y="4050406"/>
            <a:ext cx="1608133"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triacylglyceral</a:t>
            </a:r>
            <a:endParaRPr kumimoji="1" lang="zh-CN" altLang="en-US" b="1" dirty="0">
              <a:latin typeface="Times New Roman" panose="02020503050405090304" pitchFamily="18" charset="0"/>
              <a:cs typeface="Times New Roman" panose="02020503050405090304" pitchFamily="18" charset="0"/>
            </a:endParaRPr>
          </a:p>
        </p:txBody>
      </p:sp>
      <p:cxnSp>
        <p:nvCxnSpPr>
          <p:cNvPr id="25" name="Straight Arrow Connector 24"/>
          <p:cNvCxnSpPr>
            <a:endCxn id="26" idx="1"/>
          </p:cNvCxnSpPr>
          <p:nvPr/>
        </p:nvCxnSpPr>
        <p:spPr>
          <a:xfrm flipV="1">
            <a:off x="5066605" y="4235072"/>
            <a:ext cx="1853429" cy="4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文本框 9"/>
          <p:cNvSpPr txBox="1"/>
          <p:nvPr/>
        </p:nvSpPr>
        <p:spPr>
          <a:xfrm>
            <a:off x="6920034" y="4050406"/>
            <a:ext cx="11785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27" name="文本框 128"/>
          <p:cNvSpPr txBox="1"/>
          <p:nvPr/>
        </p:nvSpPr>
        <p:spPr>
          <a:xfrm>
            <a:off x="5298593" y="4235072"/>
            <a:ext cx="1800070"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ATGL  HSL  MGL</a:t>
            </a:r>
          </a:p>
          <a:p>
            <a:pPr algn="l"/>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33" name="文本框 9"/>
          <p:cNvSpPr txBox="1"/>
          <p:nvPr/>
        </p:nvSpPr>
        <p:spPr>
          <a:xfrm>
            <a:off x="8211373" y="4907913"/>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36" name="Arc 35"/>
          <p:cNvSpPr/>
          <p:nvPr/>
        </p:nvSpPr>
        <p:spPr>
          <a:xfrm rot="10800000" flipH="1">
            <a:off x="6042991" y="2140946"/>
            <a:ext cx="3474186" cy="2115703"/>
          </a:xfrm>
          <a:prstGeom prst="arc">
            <a:avLst>
              <a:gd name="adj1" fmla="val 16961894"/>
              <a:gd name="adj2" fmla="val 13353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37" name="弧 106"/>
          <p:cNvSpPr/>
          <p:nvPr/>
        </p:nvSpPr>
        <p:spPr>
          <a:xfrm rot="10540300">
            <a:off x="9417021" y="1770023"/>
            <a:ext cx="1804056" cy="2516403"/>
          </a:xfrm>
          <a:prstGeom prst="arc">
            <a:avLst>
              <a:gd name="adj1" fmla="val 673512"/>
              <a:gd name="adj2" fmla="val 404926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39" name="弧 106"/>
          <p:cNvSpPr/>
          <p:nvPr/>
        </p:nvSpPr>
        <p:spPr>
          <a:xfrm rot="14318117" flipH="1">
            <a:off x="6058736" y="1996018"/>
            <a:ext cx="3727811" cy="3340725"/>
          </a:xfrm>
          <a:prstGeom prst="arc">
            <a:avLst>
              <a:gd name="adj1" fmla="val 956349"/>
              <a:gd name="adj2" fmla="val 716263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2" name="文本框 9"/>
          <p:cNvSpPr txBox="1"/>
          <p:nvPr/>
        </p:nvSpPr>
        <p:spPr>
          <a:xfrm>
            <a:off x="7699621" y="1815676"/>
            <a:ext cx="17171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Serum albumin</a:t>
            </a:r>
            <a:endParaRPr kumimoji="1" lang="zh-CN" altLang="en-US" b="1" dirty="0">
              <a:latin typeface="Times New Roman" panose="02020503050405090304" pitchFamily="18" charset="0"/>
              <a:cs typeface="Times New Roman" panose="02020503050405090304" pitchFamily="18" charset="0"/>
            </a:endParaRPr>
          </a:p>
        </p:txBody>
      </p:sp>
      <p:sp>
        <p:nvSpPr>
          <p:cNvPr id="43" name="文本框 9">
            <a:hlinkClick r:id="rId8" action="ppaction://hlinksldjump"/>
          </p:cNvPr>
          <p:cNvSpPr txBox="1"/>
          <p:nvPr/>
        </p:nvSpPr>
        <p:spPr>
          <a:xfrm>
            <a:off x="9372712" y="1679282"/>
            <a:ext cx="117852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44" name="操作按钮: 后退或上一个 11">
            <a:hlinkClick r:id="rId9" action="ppaction://hlinksldjump" highlightClick="1"/>
          </p:cNvPr>
          <p:cNvSpPr/>
          <p:nvPr/>
        </p:nvSpPr>
        <p:spPr>
          <a:xfrm>
            <a:off x="329218" y="603273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098374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41961" y="207780"/>
            <a:ext cx="12150039" cy="584775"/>
          </a:xfrm>
          <a:prstGeom prst="rect">
            <a:avLst/>
          </a:prstGeom>
          <a:noFill/>
        </p:spPr>
        <p:txBody>
          <a:bodyPr wrap="square" rtlCol="0">
            <a:spAutoFit/>
          </a:bodyPr>
          <a:lstStyle/>
          <a:p>
            <a:pPr algn="ctr"/>
            <a:r>
              <a:rPr kumimoji="1" lang="el-GR" altLang="zh-CN" sz="3200" b="1" dirty="0">
                <a:solidFill>
                  <a:srgbClr val="0070C0"/>
                </a:solidFill>
                <a:latin typeface="Times New Roman" panose="02020503050405090304" pitchFamily="18" charset="0"/>
                <a:cs typeface="Times New Roman" panose="02020503050405090304" pitchFamily="18" charset="0"/>
              </a:rPr>
              <a:t>β-</a:t>
            </a:r>
            <a:r>
              <a:rPr kumimoji="1" lang="en-US" altLang="zh-CN" sz="3200" b="1" dirty="0">
                <a:solidFill>
                  <a:srgbClr val="0070C0"/>
                </a:solidFill>
                <a:latin typeface="Times New Roman" panose="02020503050405090304" pitchFamily="18" charset="0"/>
                <a:cs typeface="Times New Roman" panose="02020503050405090304" pitchFamily="18" charset="0"/>
              </a:rPr>
              <a:t>Oxidation</a:t>
            </a:r>
            <a:endParaRPr kumimoji="1" lang="zh-CN" altLang="en-US" sz="3200" b="1" dirty="0">
              <a:solidFill>
                <a:srgbClr val="0070C0"/>
              </a:solidFill>
              <a:latin typeface="Times New Roman" panose="02020503050405090304" pitchFamily="18" charset="0"/>
              <a:cs typeface="Times New Roman" panose="02020503050405090304" pitchFamily="18" charset="0"/>
            </a:endParaRPr>
          </a:p>
        </p:txBody>
      </p:sp>
      <p:pic>
        <p:nvPicPr>
          <p:cNvPr id="7" name="图片 2"/>
          <p:cNvPicPr>
            <a:picLocks noChangeAspect="1"/>
          </p:cNvPicPr>
          <p:nvPr/>
        </p:nvPicPr>
        <p:blipFill>
          <a:blip r:embed="rId3">
            <a:alphaModFix amt="44000"/>
          </a:blip>
          <a:stretch>
            <a:fillRect/>
          </a:stretch>
        </p:blipFill>
        <p:spPr>
          <a:xfrm>
            <a:off x="830647" y="408194"/>
            <a:ext cx="11361353" cy="6471069"/>
          </a:xfrm>
          <a:prstGeom prst="rect">
            <a:avLst/>
          </a:prstGeom>
        </p:spPr>
      </p:pic>
      <p:sp>
        <p:nvSpPr>
          <p:cNvPr id="11" name="文本框 3"/>
          <p:cNvSpPr txBox="1"/>
          <p:nvPr/>
        </p:nvSpPr>
        <p:spPr>
          <a:xfrm>
            <a:off x="206087" y="1246653"/>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4"/>
          <p:cNvSpPr txBox="1"/>
          <p:nvPr/>
        </p:nvSpPr>
        <p:spPr>
          <a:xfrm>
            <a:off x="462567" y="346292"/>
            <a:ext cx="11785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acid</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5"/>
          <p:cNvSpPr txBox="1"/>
          <p:nvPr/>
        </p:nvSpPr>
        <p:spPr>
          <a:xfrm>
            <a:off x="53738" y="2383835"/>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cxnSp>
        <p:nvCxnSpPr>
          <p:cNvPr id="21" name="直线箭头连接符 11"/>
          <p:cNvCxnSpPr>
            <a:stCxn id="13" idx="2"/>
            <a:endCxn id="11" idx="0"/>
          </p:cNvCxnSpPr>
          <p:nvPr/>
        </p:nvCxnSpPr>
        <p:spPr>
          <a:xfrm>
            <a:off x="1051831" y="715624"/>
            <a:ext cx="1" cy="5310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线箭头连接符 13"/>
          <p:cNvCxnSpPr>
            <a:stCxn id="11" idx="2"/>
          </p:cNvCxnSpPr>
          <p:nvPr/>
        </p:nvCxnSpPr>
        <p:spPr>
          <a:xfrm>
            <a:off x="1051832" y="1615985"/>
            <a:ext cx="3082" cy="7915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4" name="弧 106"/>
          <p:cNvSpPr/>
          <p:nvPr/>
        </p:nvSpPr>
        <p:spPr>
          <a:xfrm>
            <a:off x="668161" y="1790052"/>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5" name="文本框 107"/>
          <p:cNvSpPr txBox="1"/>
          <p:nvPr/>
        </p:nvSpPr>
        <p:spPr>
          <a:xfrm>
            <a:off x="129159" y="1647910"/>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36" name="文本框 108"/>
          <p:cNvSpPr txBox="1"/>
          <p:nvPr/>
        </p:nvSpPr>
        <p:spPr>
          <a:xfrm>
            <a:off x="133287" y="1970871"/>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pic>
        <p:nvPicPr>
          <p:cNvPr id="86" name="Picture 85"/>
          <p:cNvPicPr>
            <a:picLocks noChangeAspect="1"/>
          </p:cNvPicPr>
          <p:nvPr/>
        </p:nvPicPr>
        <p:blipFill>
          <a:blip r:embed="rId4"/>
          <a:stretch>
            <a:fillRect/>
          </a:stretch>
        </p:blipFill>
        <p:spPr>
          <a:xfrm rot="10800000">
            <a:off x="1669066" y="1557192"/>
            <a:ext cx="750016" cy="796892"/>
          </a:xfrm>
          <a:prstGeom prst="rect">
            <a:avLst/>
          </a:prstGeom>
        </p:spPr>
      </p:pic>
      <p:sp>
        <p:nvSpPr>
          <p:cNvPr id="40" name="文本框 126">
            <a:hlinkClick r:id="rId5" action="ppaction://hlinksldjump"/>
          </p:cNvPr>
          <p:cNvSpPr txBox="1"/>
          <p:nvPr/>
        </p:nvSpPr>
        <p:spPr>
          <a:xfrm>
            <a:off x="1078186" y="1746465"/>
            <a:ext cx="1295534"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80" name="文本框 126">
            <a:hlinkClick r:id="rId6" action="ppaction://hlinksldjump"/>
          </p:cNvPr>
          <p:cNvSpPr txBox="1"/>
          <p:nvPr/>
        </p:nvSpPr>
        <p:spPr>
          <a:xfrm>
            <a:off x="1017712" y="718913"/>
            <a:ext cx="196829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synthetase</a:t>
            </a:r>
          </a:p>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1200" b="1" dirty="0">
                <a:solidFill>
                  <a:schemeClr val="accent1"/>
                </a:solidFill>
                <a:latin typeface="Times New Roman" panose="02020503050405090304" pitchFamily="18" charset="0"/>
                <a:cs typeface="Times New Roman" panose="02020503050405090304" pitchFamily="18" charset="0"/>
              </a:rPr>
              <a:t>)</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pic>
        <p:nvPicPr>
          <p:cNvPr id="84" name="Picture 83"/>
          <p:cNvPicPr>
            <a:picLocks noChangeAspect="1"/>
          </p:cNvPicPr>
          <p:nvPr/>
        </p:nvPicPr>
        <p:blipFill>
          <a:blip r:embed="rId7"/>
          <a:stretch>
            <a:fillRect/>
          </a:stretch>
        </p:blipFill>
        <p:spPr>
          <a:xfrm rot="14100547">
            <a:off x="2603338" y="1514216"/>
            <a:ext cx="917423" cy="962175"/>
          </a:xfrm>
          <a:prstGeom prst="rect">
            <a:avLst/>
          </a:prstGeom>
        </p:spPr>
      </p:pic>
      <p:sp>
        <p:nvSpPr>
          <p:cNvPr id="88" name="文本框 5"/>
          <p:cNvSpPr txBox="1"/>
          <p:nvPr/>
        </p:nvSpPr>
        <p:spPr>
          <a:xfrm>
            <a:off x="4200345" y="872050"/>
            <a:ext cx="212750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acyl-carnitine</a:t>
            </a:r>
            <a:endParaRPr kumimoji="1" lang="zh-CN" altLang="en-US" b="1" dirty="0">
              <a:latin typeface="Times New Roman" panose="02020503050405090304" pitchFamily="18" charset="0"/>
              <a:cs typeface="Times New Roman" panose="02020503050405090304" pitchFamily="18" charset="0"/>
            </a:endParaRPr>
          </a:p>
        </p:txBody>
      </p:sp>
      <p:sp>
        <p:nvSpPr>
          <p:cNvPr id="90" name="文本框 5"/>
          <p:cNvSpPr txBox="1"/>
          <p:nvPr/>
        </p:nvSpPr>
        <p:spPr>
          <a:xfrm>
            <a:off x="1414836" y="2690768"/>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cxnSp>
        <p:nvCxnSpPr>
          <p:cNvPr id="93" name="Straight Arrow Connector 92"/>
          <p:cNvCxnSpPr>
            <a:endCxn id="88" idx="1"/>
          </p:cNvCxnSpPr>
          <p:nvPr/>
        </p:nvCxnSpPr>
        <p:spPr>
          <a:xfrm flipV="1">
            <a:off x="2118666" y="1056716"/>
            <a:ext cx="2081679" cy="1535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文本框 107"/>
          <p:cNvSpPr txBox="1"/>
          <p:nvPr/>
        </p:nvSpPr>
        <p:spPr>
          <a:xfrm rot="19417156">
            <a:off x="1832800" y="1544445"/>
            <a:ext cx="25490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Acyl carnitine/carnitine transporter</a:t>
            </a:r>
            <a:endParaRPr kumimoji="1" lang="zh-CN" altLang="en-US" sz="1200" b="1" dirty="0">
              <a:latin typeface="Times New Roman" panose="02020503050405090304" pitchFamily="18" charset="0"/>
              <a:cs typeface="Times New Roman" panose="02020503050405090304" pitchFamily="18" charset="0"/>
            </a:endParaRPr>
          </a:p>
        </p:txBody>
      </p:sp>
      <p:pic>
        <p:nvPicPr>
          <p:cNvPr id="111" name="Picture 110"/>
          <p:cNvPicPr>
            <a:picLocks noChangeAspect="1"/>
          </p:cNvPicPr>
          <p:nvPr/>
        </p:nvPicPr>
        <p:blipFill>
          <a:blip r:embed="rId4"/>
          <a:stretch>
            <a:fillRect/>
          </a:stretch>
        </p:blipFill>
        <p:spPr>
          <a:xfrm rot="14840451">
            <a:off x="5309277" y="1193416"/>
            <a:ext cx="750016" cy="796892"/>
          </a:xfrm>
          <a:prstGeom prst="rect">
            <a:avLst/>
          </a:prstGeom>
        </p:spPr>
      </p:pic>
      <p:sp>
        <p:nvSpPr>
          <p:cNvPr id="112" name="文本框 5"/>
          <p:cNvSpPr txBox="1"/>
          <p:nvPr/>
        </p:nvSpPr>
        <p:spPr>
          <a:xfrm>
            <a:off x="4408624" y="1955638"/>
            <a:ext cx="169148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Fatty acyl-CoA</a:t>
            </a:r>
            <a:endParaRPr kumimoji="1" lang="zh-CN" altLang="en-US" b="1" dirty="0">
              <a:latin typeface="Times New Roman" panose="02020503050405090304" pitchFamily="18" charset="0"/>
              <a:cs typeface="Times New Roman" panose="02020503050405090304" pitchFamily="18" charset="0"/>
            </a:endParaRPr>
          </a:p>
        </p:txBody>
      </p:sp>
      <p:cxnSp>
        <p:nvCxnSpPr>
          <p:cNvPr id="114" name="Straight Arrow Connector 113"/>
          <p:cNvCxnSpPr>
            <a:stCxn id="88" idx="2"/>
            <a:endCxn id="112" idx="0"/>
          </p:cNvCxnSpPr>
          <p:nvPr/>
        </p:nvCxnSpPr>
        <p:spPr>
          <a:xfrm flipH="1">
            <a:off x="5254369" y="1241382"/>
            <a:ext cx="9729" cy="714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6">
            <a:hlinkClick r:id="rId5" action="ppaction://hlinksldjump"/>
          </p:cNvPr>
          <p:cNvSpPr txBox="1"/>
          <p:nvPr/>
        </p:nvSpPr>
        <p:spPr>
          <a:xfrm>
            <a:off x="5247867" y="1241382"/>
            <a:ext cx="150177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Carnitine acyltransferase II</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131" name="弧 106"/>
          <p:cNvSpPr/>
          <p:nvPr/>
        </p:nvSpPr>
        <p:spPr>
          <a:xfrm>
            <a:off x="4881204" y="1394037"/>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2" name="文本框 107"/>
          <p:cNvSpPr txBox="1"/>
          <p:nvPr/>
        </p:nvSpPr>
        <p:spPr>
          <a:xfrm>
            <a:off x="4322175" y="1575836"/>
            <a:ext cx="77617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carnitine</a:t>
            </a:r>
            <a:endParaRPr kumimoji="1" lang="zh-CN" altLang="en-US" sz="1200" b="1" dirty="0">
              <a:latin typeface="Times New Roman" panose="02020503050405090304" pitchFamily="18" charset="0"/>
              <a:cs typeface="Times New Roman" panose="02020503050405090304" pitchFamily="18" charset="0"/>
            </a:endParaRPr>
          </a:p>
        </p:txBody>
      </p:sp>
      <p:sp>
        <p:nvSpPr>
          <p:cNvPr id="133" name="文本框 108"/>
          <p:cNvSpPr txBox="1"/>
          <p:nvPr/>
        </p:nvSpPr>
        <p:spPr>
          <a:xfrm>
            <a:off x="4346330" y="1243639"/>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44" name="弧 106"/>
          <p:cNvSpPr/>
          <p:nvPr/>
        </p:nvSpPr>
        <p:spPr>
          <a:xfrm rot="4540936" flipH="1">
            <a:off x="3205793" y="131359"/>
            <a:ext cx="3286672" cy="5607742"/>
          </a:xfrm>
          <a:prstGeom prst="arc">
            <a:avLst>
              <a:gd name="adj1" fmla="val 1819767"/>
              <a:gd name="adj2" fmla="val 452768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5" name="Arc 144"/>
          <p:cNvSpPr/>
          <p:nvPr/>
        </p:nvSpPr>
        <p:spPr>
          <a:xfrm>
            <a:off x="2786703" y="1653786"/>
            <a:ext cx="1699791" cy="1152277"/>
          </a:xfrm>
          <a:prstGeom prst="arc">
            <a:avLst>
              <a:gd name="adj1" fmla="val 15750496"/>
              <a:gd name="adj2" fmla="val 211545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cxnSp>
        <p:nvCxnSpPr>
          <p:cNvPr id="148" name="直线箭头连接符 26"/>
          <p:cNvCxnSpPr>
            <a:stCxn id="112" idx="2"/>
            <a:endCxn id="162" idx="0"/>
          </p:cNvCxnSpPr>
          <p:nvPr/>
        </p:nvCxnSpPr>
        <p:spPr>
          <a:xfrm>
            <a:off x="5254369" y="2324970"/>
            <a:ext cx="3724" cy="674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9" name="弧 103"/>
          <p:cNvSpPr/>
          <p:nvPr/>
        </p:nvSpPr>
        <p:spPr>
          <a:xfrm>
            <a:off x="4864653" y="247980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0" name="文本框 104"/>
          <p:cNvSpPr txBox="1"/>
          <p:nvPr/>
        </p:nvSpPr>
        <p:spPr>
          <a:xfrm>
            <a:off x="4388287" y="2671965"/>
            <a:ext cx="724686"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FADH2 </a:t>
            </a:r>
          </a:p>
        </p:txBody>
      </p:sp>
      <p:sp>
        <p:nvSpPr>
          <p:cNvPr id="151" name="文本框 105"/>
          <p:cNvSpPr txBox="1"/>
          <p:nvPr/>
        </p:nvSpPr>
        <p:spPr>
          <a:xfrm>
            <a:off x="4576943" y="2347417"/>
            <a:ext cx="489045" cy="276999"/>
          </a:xfrm>
          <a:prstGeom prst="rect">
            <a:avLst/>
          </a:prstGeom>
          <a:noFill/>
        </p:spPr>
        <p:txBody>
          <a:bodyPr wrap="none" rtlCol="0">
            <a:spAutoFit/>
          </a:bodyPr>
          <a:lstStyle/>
          <a:p>
            <a:r>
              <a:rPr kumimoji="1" lang="en-US" altLang="zh-CN" sz="1200" b="1" dirty="0">
                <a:latin typeface="Times New Roman" panose="02020503050405090304" pitchFamily="18" charset="0"/>
                <a:cs typeface="Times New Roman" panose="02020503050405090304" pitchFamily="18" charset="0"/>
              </a:rPr>
              <a:t>FAD</a:t>
            </a:r>
          </a:p>
        </p:txBody>
      </p:sp>
      <p:sp>
        <p:nvSpPr>
          <p:cNvPr id="152" name="文本框 129"/>
          <p:cNvSpPr txBox="1"/>
          <p:nvPr/>
        </p:nvSpPr>
        <p:spPr>
          <a:xfrm>
            <a:off x="5264098" y="2344016"/>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dehydrogenase </a:t>
            </a:r>
          </a:p>
        </p:txBody>
      </p:sp>
      <p:pic>
        <p:nvPicPr>
          <p:cNvPr id="158" name="Picture 157"/>
          <p:cNvPicPr>
            <a:picLocks noChangeAspect="1"/>
          </p:cNvPicPr>
          <p:nvPr/>
        </p:nvPicPr>
        <p:blipFill rotWithShape="1">
          <a:blip r:embed="rId8">
            <a:clrChange>
              <a:clrFrom>
                <a:srgbClr val="FFFFFF"/>
              </a:clrFrom>
              <a:clrTo>
                <a:srgbClr val="FFFFFF">
                  <a:alpha val="0"/>
                </a:srgbClr>
              </a:clrTo>
            </a:clrChange>
          </a:blip>
          <a:srcRect l="16050" t="65283" r="24139" b="25975"/>
          <a:stretch>
            <a:fillRect/>
          </a:stretch>
        </p:blipFill>
        <p:spPr>
          <a:xfrm>
            <a:off x="6047159" y="4892001"/>
            <a:ext cx="2201703" cy="599522"/>
          </a:xfrm>
          <a:prstGeom prst="rect">
            <a:avLst/>
          </a:prstGeom>
        </p:spPr>
      </p:pic>
      <p:pic>
        <p:nvPicPr>
          <p:cNvPr id="159" name="Picture 158"/>
          <p:cNvPicPr>
            <a:picLocks noChangeAspect="1"/>
          </p:cNvPicPr>
          <p:nvPr/>
        </p:nvPicPr>
        <p:blipFill rotWithShape="1">
          <a:blip r:embed="rId8">
            <a:clrChange>
              <a:clrFrom>
                <a:srgbClr val="FFFFFF"/>
              </a:clrFrom>
              <a:clrTo>
                <a:srgbClr val="FFFFFF">
                  <a:alpha val="0"/>
                </a:srgbClr>
              </a:clrTo>
            </a:clrChange>
          </a:blip>
          <a:srcRect l="15959" t="42933" r="23679" b="45197"/>
          <a:stretch>
            <a:fillRect/>
          </a:stretch>
        </p:blipFill>
        <p:spPr>
          <a:xfrm>
            <a:off x="6424460" y="3799864"/>
            <a:ext cx="2221966" cy="814039"/>
          </a:xfrm>
          <a:prstGeom prst="rect">
            <a:avLst/>
          </a:prstGeom>
        </p:spPr>
      </p:pic>
      <p:pic>
        <p:nvPicPr>
          <p:cNvPr id="160" name="Picture 159"/>
          <p:cNvPicPr>
            <a:picLocks noChangeAspect="1"/>
          </p:cNvPicPr>
          <p:nvPr/>
        </p:nvPicPr>
        <p:blipFill rotWithShape="1">
          <a:blip r:embed="rId8">
            <a:clrChange>
              <a:clrFrom>
                <a:srgbClr val="FFFFFF"/>
              </a:clrFrom>
              <a:clrTo>
                <a:srgbClr val="FFFFFF">
                  <a:alpha val="0"/>
                </a:srgbClr>
              </a:clrTo>
            </a:clrChange>
          </a:blip>
          <a:srcRect l="19089" t="20605" r="26891" b="67059"/>
          <a:stretch>
            <a:fillRect/>
          </a:stretch>
        </p:blipFill>
        <p:spPr>
          <a:xfrm>
            <a:off x="6236941" y="2776879"/>
            <a:ext cx="1988536" cy="846012"/>
          </a:xfrm>
          <a:prstGeom prst="rect">
            <a:avLst/>
          </a:prstGeom>
        </p:spPr>
      </p:pic>
      <p:pic>
        <p:nvPicPr>
          <p:cNvPr id="161" name="Picture 160"/>
          <p:cNvPicPr>
            <a:picLocks noChangeAspect="1"/>
          </p:cNvPicPr>
          <p:nvPr/>
        </p:nvPicPr>
        <p:blipFill rotWithShape="1">
          <a:blip r:embed="rId8">
            <a:clrChange>
              <a:clrFrom>
                <a:srgbClr val="FFFFFF"/>
              </a:clrFrom>
              <a:clrTo>
                <a:srgbClr val="FFFFFF">
                  <a:alpha val="0"/>
                </a:srgbClr>
              </a:clrTo>
            </a:clrChange>
          </a:blip>
          <a:srcRect l="17307" t="2690" r="15482" b="89986"/>
          <a:stretch>
            <a:fillRect/>
          </a:stretch>
        </p:blipFill>
        <p:spPr>
          <a:xfrm>
            <a:off x="6023066" y="1897949"/>
            <a:ext cx="2474070" cy="502324"/>
          </a:xfrm>
          <a:prstGeom prst="rect">
            <a:avLst/>
          </a:prstGeom>
        </p:spPr>
      </p:pic>
      <p:sp>
        <p:nvSpPr>
          <p:cNvPr id="162" name="文本框 5"/>
          <p:cNvSpPr txBox="1"/>
          <p:nvPr/>
        </p:nvSpPr>
        <p:spPr>
          <a:xfrm>
            <a:off x="4147821" y="2999152"/>
            <a:ext cx="222054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2</a:t>
            </a:r>
            <a:r>
              <a:rPr kumimoji="1" lang="en-US" altLang="zh-CN" b="1" dirty="0">
                <a:latin typeface="Times New Roman" panose="02020503050405090304" pitchFamily="18" charset="0"/>
                <a:cs typeface="Times New Roman" panose="02020503050405090304" pitchFamily="18" charset="0"/>
              </a:rPr>
              <a:t>-Enoyl-CoA </a:t>
            </a:r>
          </a:p>
        </p:txBody>
      </p:sp>
      <p:cxnSp>
        <p:nvCxnSpPr>
          <p:cNvPr id="172" name="直线箭头连接符 20"/>
          <p:cNvCxnSpPr>
            <a:stCxn id="162" idx="2"/>
            <a:endCxn id="178" idx="0"/>
          </p:cNvCxnSpPr>
          <p:nvPr/>
        </p:nvCxnSpPr>
        <p:spPr>
          <a:xfrm>
            <a:off x="5258093" y="3368484"/>
            <a:ext cx="6004" cy="5964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4" name="文本框 100"/>
          <p:cNvSpPr txBox="1"/>
          <p:nvPr/>
        </p:nvSpPr>
        <p:spPr>
          <a:xfrm>
            <a:off x="4596399" y="3357776"/>
            <a:ext cx="476412" cy="276999"/>
          </a:xfrm>
          <a:prstGeom prst="rect">
            <a:avLst/>
          </a:prstGeom>
          <a:noFill/>
        </p:spPr>
        <p:txBody>
          <a:bodyPr wrap="none" rtlCol="0">
            <a:spAutoFit/>
          </a:bodyPr>
          <a:lstStyle/>
          <a:p>
            <a:pPr algn="l"/>
            <a:r>
              <a:rPr kumimoji="1" lang="el-GR" altLang="zh-CN" sz="1200" b="1" dirty="0">
                <a:latin typeface="Times New Roman" panose="02020503050405090304" pitchFamily="18" charset="0"/>
                <a:cs typeface="Times New Roman" panose="02020503050405090304" pitchFamily="18" charset="0"/>
              </a:rPr>
              <a:t>Η</a:t>
            </a:r>
            <a:r>
              <a:rPr kumimoji="1" lang="el-GR" altLang="zh-CN" sz="1200" b="1" baseline="-25000" dirty="0">
                <a:latin typeface="Times New Roman" panose="02020503050405090304" pitchFamily="18" charset="0"/>
                <a:cs typeface="Times New Roman" panose="02020503050405090304" pitchFamily="18" charset="0"/>
              </a:rPr>
              <a:t>2</a:t>
            </a:r>
            <a:r>
              <a:rPr kumimoji="1" lang="el-GR" altLang="zh-CN" sz="1200" b="1" dirty="0">
                <a:latin typeface="Times New Roman" panose="02020503050405090304" pitchFamily="18" charset="0"/>
                <a:cs typeface="Times New Roman" panose="02020503050405090304" pitchFamily="18" charset="0"/>
              </a:rPr>
              <a:t>Ο</a:t>
            </a:r>
            <a:endParaRPr kumimoji="1" lang="zh-CN" altLang="en-US" sz="1200" b="1" dirty="0">
              <a:latin typeface="Times New Roman" panose="02020503050405090304" pitchFamily="18" charset="0"/>
              <a:cs typeface="Times New Roman" panose="02020503050405090304" pitchFamily="18" charset="0"/>
            </a:endParaRPr>
          </a:p>
        </p:txBody>
      </p:sp>
      <p:sp>
        <p:nvSpPr>
          <p:cNvPr id="176" name="文本框 127"/>
          <p:cNvSpPr txBox="1"/>
          <p:nvPr/>
        </p:nvSpPr>
        <p:spPr>
          <a:xfrm>
            <a:off x="5264098" y="3425598"/>
            <a:ext cx="132777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enoyl-CoA hydratase </a:t>
            </a:r>
          </a:p>
        </p:txBody>
      </p:sp>
      <p:sp>
        <p:nvSpPr>
          <p:cNvPr id="178" name="文本框 5"/>
          <p:cNvSpPr txBox="1"/>
          <p:nvPr/>
        </p:nvSpPr>
        <p:spPr>
          <a:xfrm>
            <a:off x="4000417" y="3964954"/>
            <a:ext cx="252735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-Hydroxy-acyl-CoA </a:t>
            </a:r>
          </a:p>
        </p:txBody>
      </p:sp>
      <p:sp>
        <p:nvSpPr>
          <p:cNvPr id="181" name="Rectangle 180"/>
          <p:cNvSpPr/>
          <p:nvPr/>
        </p:nvSpPr>
        <p:spPr>
          <a:xfrm>
            <a:off x="8443189" y="4374591"/>
            <a:ext cx="216629" cy="118302"/>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2" name="Rectangle 181"/>
          <p:cNvSpPr/>
          <p:nvPr/>
        </p:nvSpPr>
        <p:spPr>
          <a:xfrm>
            <a:off x="8014789" y="2121225"/>
            <a:ext cx="482348" cy="262610"/>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7979030" y="3357776"/>
            <a:ext cx="246447" cy="265115"/>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直线箭头连接符 26"/>
          <p:cNvCxnSpPr>
            <a:stCxn id="178" idx="2"/>
            <a:endCxn id="190" idx="0"/>
          </p:cNvCxnSpPr>
          <p:nvPr/>
        </p:nvCxnSpPr>
        <p:spPr>
          <a:xfrm>
            <a:off x="5264097" y="4334286"/>
            <a:ext cx="35" cy="5903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5" name="弧 103"/>
          <p:cNvSpPr/>
          <p:nvPr/>
        </p:nvSpPr>
        <p:spPr>
          <a:xfrm>
            <a:off x="4872342" y="4451829"/>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6" name="文本框 104"/>
          <p:cNvSpPr txBox="1"/>
          <p:nvPr/>
        </p:nvSpPr>
        <p:spPr>
          <a:xfrm>
            <a:off x="4120630" y="4644502"/>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7" name="文本框 105"/>
          <p:cNvSpPr txBox="1"/>
          <p:nvPr/>
        </p:nvSpPr>
        <p:spPr>
          <a:xfrm>
            <a:off x="4484108" y="432245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88" name="文本框 129"/>
          <p:cNvSpPr txBox="1"/>
          <p:nvPr/>
        </p:nvSpPr>
        <p:spPr>
          <a:xfrm>
            <a:off x="5247867" y="4430336"/>
            <a:ext cx="1481773"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-CoA dehydrogenase </a:t>
            </a:r>
          </a:p>
        </p:txBody>
      </p:sp>
      <p:sp>
        <p:nvSpPr>
          <p:cNvPr id="190" name="文本框 5"/>
          <p:cNvSpPr txBox="1"/>
          <p:nvPr/>
        </p:nvSpPr>
        <p:spPr>
          <a:xfrm>
            <a:off x="4322175" y="4924646"/>
            <a:ext cx="1883914" cy="369332"/>
          </a:xfrm>
          <a:prstGeom prst="rect">
            <a:avLst/>
          </a:prstGeom>
          <a:noFill/>
        </p:spPr>
        <p:txBody>
          <a:bodyPr wrap="none" rtlCol="0">
            <a:spAutoFit/>
          </a:bodyPr>
          <a:lstStyle/>
          <a:p>
            <a:r>
              <a:rPr kumimoji="1" lang="el-GR" b="1" dirty="0">
                <a:latin typeface="Times New Roman" panose="02020503050405090304" pitchFamily="18" charset="0"/>
                <a:cs typeface="Times New Roman" panose="02020503050405090304" pitchFamily="18" charset="0"/>
              </a:rPr>
              <a:t>β</a:t>
            </a:r>
            <a:r>
              <a:rPr kumimoji="1" lang="en-US" b="1" dirty="0">
                <a:latin typeface="Times New Roman" panose="02020503050405090304" pitchFamily="18" charset="0"/>
                <a:cs typeface="Times New Roman" panose="02020503050405090304" pitchFamily="18" charset="0"/>
              </a:rPr>
              <a:t>-Ketoacyl-CoA </a:t>
            </a:r>
          </a:p>
        </p:txBody>
      </p:sp>
      <p:sp>
        <p:nvSpPr>
          <p:cNvPr id="194" name="弧 138"/>
          <p:cNvSpPr/>
          <p:nvPr/>
        </p:nvSpPr>
        <p:spPr>
          <a:xfrm>
            <a:off x="4757672" y="3507741"/>
            <a:ext cx="496696" cy="218098"/>
          </a:xfrm>
          <a:prstGeom prst="arc">
            <a:avLst>
              <a:gd name="adj1" fmla="val 16407359"/>
              <a:gd name="adj2" fmla="val 763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5" name="Rectangle 194"/>
          <p:cNvSpPr/>
          <p:nvPr/>
        </p:nvSpPr>
        <p:spPr>
          <a:xfrm>
            <a:off x="8054109" y="5191762"/>
            <a:ext cx="194753" cy="217363"/>
          </a:xfrm>
          <a:prstGeom prst="rect">
            <a:avLst/>
          </a:prstGeom>
          <a:solidFill>
            <a:srgbClr val="D1B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6" name="直线箭头连接符 13"/>
          <p:cNvCxnSpPr>
            <a:stCxn id="190" idx="2"/>
            <a:endCxn id="213" idx="0"/>
          </p:cNvCxnSpPr>
          <p:nvPr/>
        </p:nvCxnSpPr>
        <p:spPr>
          <a:xfrm flipH="1">
            <a:off x="5261095" y="5293978"/>
            <a:ext cx="3037" cy="6684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8" name="文本框 108"/>
          <p:cNvSpPr txBox="1"/>
          <p:nvPr/>
        </p:nvSpPr>
        <p:spPr>
          <a:xfrm>
            <a:off x="4331951" y="5290913"/>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9" name="文本框 126">
            <a:hlinkClick r:id="rId9" action="ppaction://hlinksldjump"/>
          </p:cNvPr>
          <p:cNvSpPr txBox="1"/>
          <p:nvPr/>
        </p:nvSpPr>
        <p:spPr>
          <a:xfrm>
            <a:off x="5254368" y="5267083"/>
            <a:ext cx="1537395" cy="646331"/>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acyl-CoA acetyltransferase (</a:t>
            </a:r>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r>
              <a:rPr kumimoji="1" lang="en-US" altLang="zh-CN" sz="1200" b="1" dirty="0">
                <a:solidFill>
                  <a:schemeClr val="accent1"/>
                </a:solidFill>
                <a:latin typeface="Times New Roman" panose="02020503050405090304" pitchFamily="18" charset="0"/>
                <a:cs typeface="Times New Roman" panose="02020503050405090304" pitchFamily="18" charset="0"/>
              </a:rPr>
              <a:t>) </a:t>
            </a:r>
          </a:p>
        </p:txBody>
      </p:sp>
      <p:sp>
        <p:nvSpPr>
          <p:cNvPr id="213" name="文本框 5"/>
          <p:cNvSpPr txBox="1"/>
          <p:nvPr/>
        </p:nvSpPr>
        <p:spPr>
          <a:xfrm>
            <a:off x="4415350" y="5962404"/>
            <a:ext cx="1691489"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acyl-CoA</a:t>
            </a:r>
          </a:p>
        </p:txBody>
      </p:sp>
      <p:cxnSp>
        <p:nvCxnSpPr>
          <p:cNvPr id="222" name="Curved Connector 221"/>
          <p:cNvCxnSpPr>
            <a:endCxn id="88" idx="3"/>
          </p:cNvCxnSpPr>
          <p:nvPr/>
        </p:nvCxnSpPr>
        <p:spPr>
          <a:xfrm rot="5400000" flipH="1" flipV="1">
            <a:off x="3672166" y="3491389"/>
            <a:ext cx="5090356" cy="221011"/>
          </a:xfrm>
          <a:prstGeom prst="bentConnector4">
            <a:avLst>
              <a:gd name="adj1" fmla="val 365"/>
              <a:gd name="adj2" fmla="val 1198635"/>
            </a:avLst>
          </a:prstGeom>
          <a:ln>
            <a:tailEnd type="triangle"/>
          </a:ln>
        </p:spPr>
        <p:style>
          <a:lnRef idx="2">
            <a:schemeClr val="dk1"/>
          </a:lnRef>
          <a:fillRef idx="0">
            <a:schemeClr val="dk1"/>
          </a:fillRef>
          <a:effectRef idx="1">
            <a:schemeClr val="dk1"/>
          </a:effectRef>
          <a:fontRef idx="minor">
            <a:schemeClr val="tx1"/>
          </a:fontRef>
        </p:style>
      </p:cxnSp>
      <p:sp>
        <p:nvSpPr>
          <p:cNvPr id="231" name="弧 103"/>
          <p:cNvSpPr/>
          <p:nvPr/>
        </p:nvSpPr>
        <p:spPr>
          <a:xfrm>
            <a:off x="4872342" y="544877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2" name="文本框 5"/>
          <p:cNvSpPr txBox="1"/>
          <p:nvPr/>
        </p:nvSpPr>
        <p:spPr>
          <a:xfrm>
            <a:off x="1166534" y="5962404"/>
            <a:ext cx="3398559" cy="369332"/>
          </a:xfrm>
          <a:prstGeom prst="rect">
            <a:avLst/>
          </a:prstGeom>
          <a:noFill/>
        </p:spPr>
        <p:txBody>
          <a:bodyPr wrap="none" rtlCol="0">
            <a:spAutoFit/>
          </a:bodyPr>
          <a:lstStyle/>
          <a:p>
            <a:pPr algn="r"/>
            <a:r>
              <a:rPr kumimoji="1" lang="en-US" altLang="zh-CN" b="1" dirty="0">
                <a:latin typeface="Times New Roman" panose="02020503050405090304" pitchFamily="18" charset="0"/>
                <a:cs typeface="Times New Roman" panose="02020503050405090304" pitchFamily="18" charset="0"/>
              </a:rPr>
              <a:t>  propionyl-CoA or Acetyl CoA +</a:t>
            </a:r>
            <a:endParaRPr kumimoji="1" lang="zh-CN" altLang="en-US" b="1" dirty="0">
              <a:latin typeface="Times New Roman" panose="02020503050405090304" pitchFamily="18" charset="0"/>
              <a:cs typeface="Times New Roman" panose="02020503050405090304" pitchFamily="18" charset="0"/>
            </a:endParaRPr>
          </a:p>
        </p:txBody>
      </p:sp>
      <p:pic>
        <p:nvPicPr>
          <p:cNvPr id="234" name="Picture 233"/>
          <p:cNvPicPr>
            <a:picLocks noChangeAspect="1"/>
          </p:cNvPicPr>
          <p:nvPr/>
        </p:nvPicPr>
        <p:blipFill rotWithShape="1">
          <a:blip r:embed="rId8"/>
          <a:srcRect l="56481" t="84477" r="3009" b="7156"/>
          <a:stretch>
            <a:fillRect/>
          </a:stretch>
        </p:blipFill>
        <p:spPr>
          <a:xfrm>
            <a:off x="3254810" y="6270247"/>
            <a:ext cx="1491214" cy="573765"/>
          </a:xfrm>
          <a:prstGeom prst="rect">
            <a:avLst/>
          </a:prstGeom>
        </p:spPr>
      </p:pic>
      <p:pic>
        <p:nvPicPr>
          <p:cNvPr id="236" name="Picture 235"/>
          <p:cNvPicPr>
            <a:picLocks noChangeAspect="1"/>
          </p:cNvPicPr>
          <p:nvPr/>
        </p:nvPicPr>
        <p:blipFill>
          <a:blip r:embed="rId10"/>
          <a:stretch>
            <a:fillRect/>
          </a:stretch>
        </p:blipFill>
        <p:spPr>
          <a:xfrm>
            <a:off x="359763" y="5495395"/>
            <a:ext cx="1011647" cy="1303349"/>
          </a:xfrm>
          <a:prstGeom prst="rect">
            <a:avLst/>
          </a:prstGeom>
        </p:spPr>
      </p:pic>
      <p:sp>
        <p:nvSpPr>
          <p:cNvPr id="237" name="文本框 9">
            <a:hlinkClick r:id="rId11" action="ppaction://hlinksldjump"/>
          </p:cNvPr>
          <p:cNvSpPr txBox="1"/>
          <p:nvPr/>
        </p:nvSpPr>
        <p:spPr>
          <a:xfrm>
            <a:off x="9574441" y="777743"/>
            <a:ext cx="2559355"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Cholesterol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0" name="文本框 9">
            <a:hlinkClick r:id="rId12" action="ppaction://hlinksldjump"/>
          </p:cNvPr>
          <p:cNvSpPr txBox="1"/>
          <p:nvPr/>
        </p:nvSpPr>
        <p:spPr>
          <a:xfrm>
            <a:off x="9548574" y="1377133"/>
            <a:ext cx="2428870"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Fatty acid biosynthesis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sp>
        <p:nvSpPr>
          <p:cNvPr id="241" name="文本框 9">
            <a:hlinkClick r:id="rId13" action="ppaction://hlinksldjump"/>
          </p:cNvPr>
          <p:cNvSpPr txBox="1"/>
          <p:nvPr/>
        </p:nvSpPr>
        <p:spPr>
          <a:xfrm>
            <a:off x="9463519" y="3173110"/>
            <a:ext cx="2153154"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The citric acid cycle</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249" name="Curved Connector 248"/>
          <p:cNvCxnSpPr>
            <a:stCxn id="234" idx="3"/>
            <a:endCxn id="237" idx="1"/>
          </p:cNvCxnSpPr>
          <p:nvPr/>
        </p:nvCxnSpPr>
        <p:spPr>
          <a:xfrm flipV="1">
            <a:off x="4746024" y="962409"/>
            <a:ext cx="4828417" cy="5594721"/>
          </a:xfrm>
          <a:prstGeom prst="bentConnector3">
            <a:avLst>
              <a:gd name="adj1" fmla="val 87078"/>
            </a:avLst>
          </a:prstGeom>
          <a:ln>
            <a:tailEnd type="triangle"/>
          </a:ln>
        </p:spPr>
        <p:style>
          <a:lnRef idx="2">
            <a:schemeClr val="dk1"/>
          </a:lnRef>
          <a:fillRef idx="0">
            <a:schemeClr val="dk1"/>
          </a:fillRef>
          <a:effectRef idx="1">
            <a:schemeClr val="dk1"/>
          </a:effectRef>
          <a:fontRef idx="minor">
            <a:schemeClr val="tx1"/>
          </a:fontRef>
        </p:style>
      </p:cxnSp>
      <p:cxnSp>
        <p:nvCxnSpPr>
          <p:cNvPr id="270" name="Straight Arrow Connector 269"/>
          <p:cNvCxnSpPr>
            <a:endCxn id="240" idx="1"/>
          </p:cNvCxnSpPr>
          <p:nvPr/>
        </p:nvCxnSpPr>
        <p:spPr>
          <a:xfrm>
            <a:off x="8946292" y="1561799"/>
            <a:ext cx="602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3" name="Straight Arrow Connector 272"/>
          <p:cNvCxnSpPr>
            <a:endCxn id="241" idx="1"/>
          </p:cNvCxnSpPr>
          <p:nvPr/>
        </p:nvCxnSpPr>
        <p:spPr>
          <a:xfrm>
            <a:off x="8964390" y="335777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7" name="文本框 5"/>
          <p:cNvSpPr txBox="1"/>
          <p:nvPr/>
        </p:nvSpPr>
        <p:spPr>
          <a:xfrm>
            <a:off x="1420050" y="4936847"/>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D-</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cxnSp>
        <p:nvCxnSpPr>
          <p:cNvPr id="278" name="直线箭头连接符 13"/>
          <p:cNvCxnSpPr/>
          <p:nvPr/>
        </p:nvCxnSpPr>
        <p:spPr>
          <a:xfrm rot="10800000">
            <a:off x="2424311" y="5226652"/>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9" name="弧 45"/>
          <p:cNvSpPr/>
          <p:nvPr/>
        </p:nvSpPr>
        <p:spPr>
          <a:xfrm rot="10800000" flipH="1">
            <a:off x="1875346" y="5627500"/>
            <a:ext cx="547885" cy="300891"/>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0" name="弧 106"/>
          <p:cNvSpPr/>
          <p:nvPr/>
        </p:nvSpPr>
        <p:spPr>
          <a:xfrm flipV="1">
            <a:off x="1968401" y="5386006"/>
            <a:ext cx="445542" cy="341565"/>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81" name="文本框 107"/>
          <p:cNvSpPr txBox="1"/>
          <p:nvPr/>
        </p:nvSpPr>
        <p:spPr>
          <a:xfrm>
            <a:off x="1719390" y="5795392"/>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pic>
        <p:nvPicPr>
          <p:cNvPr id="312" name="Picture 311" descr="Diagram&#10;&#10;Description automatically generated"/>
          <p:cNvPicPr>
            <a:picLocks noChangeAspect="1"/>
          </p:cNvPicPr>
          <p:nvPr/>
        </p:nvPicPr>
        <p:blipFill>
          <a:blip r:embed="rId14">
            <a:clrChange>
              <a:clrFrom>
                <a:srgbClr val="FFFFFF"/>
              </a:clrFrom>
              <a:clrTo>
                <a:srgbClr val="FFFFFF">
                  <a:alpha val="0"/>
                </a:srgbClr>
              </a:clrTo>
            </a:clrChange>
          </a:blip>
          <a:stretch>
            <a:fillRect/>
          </a:stretch>
        </p:blipFill>
        <p:spPr>
          <a:xfrm>
            <a:off x="2978456" y="2544477"/>
            <a:ext cx="1269982" cy="1382213"/>
          </a:xfrm>
          <a:prstGeom prst="rect">
            <a:avLst/>
          </a:prstGeom>
        </p:spPr>
      </p:pic>
      <p:sp>
        <p:nvSpPr>
          <p:cNvPr id="282" name="文本框 108"/>
          <p:cNvSpPr txBox="1"/>
          <p:nvPr/>
        </p:nvSpPr>
        <p:spPr>
          <a:xfrm>
            <a:off x="1507998" y="5241215"/>
            <a:ext cx="72648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283" name="文本框 126">
            <a:hlinkClick r:id="rId9" action="ppaction://hlinksldjump"/>
          </p:cNvPr>
          <p:cNvSpPr txBox="1"/>
          <p:nvPr/>
        </p:nvSpPr>
        <p:spPr>
          <a:xfrm>
            <a:off x="2425683" y="5256579"/>
            <a:ext cx="132516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propionyl-CoA carboxylase </a:t>
            </a:r>
          </a:p>
        </p:txBody>
      </p:sp>
      <p:sp>
        <p:nvSpPr>
          <p:cNvPr id="285" name="文本框 107"/>
          <p:cNvSpPr txBox="1"/>
          <p:nvPr/>
        </p:nvSpPr>
        <p:spPr>
          <a:xfrm>
            <a:off x="1613292" y="5574791"/>
            <a:ext cx="62068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aseline="-25000" dirty="0">
                <a:latin typeface="Times New Roman" panose="02020503050405090304" pitchFamily="18" charset="0"/>
                <a:cs typeface="Times New Roman" panose="02020503050405090304" pitchFamily="18" charset="0"/>
              </a:rPr>
              <a:t>3</a:t>
            </a:r>
            <a:r>
              <a:rPr kumimoji="1" lang="en-US" altLang="zh-CN" sz="1200"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286" name="文本框 126">
            <a:hlinkClick r:id="rId9" action="ppaction://hlinksldjump"/>
          </p:cNvPr>
          <p:cNvSpPr txBox="1"/>
          <p:nvPr/>
        </p:nvSpPr>
        <p:spPr>
          <a:xfrm>
            <a:off x="2428770" y="5656892"/>
            <a:ext cx="132516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Biotin</a:t>
            </a:r>
          </a:p>
        </p:txBody>
      </p:sp>
      <p:pic>
        <p:nvPicPr>
          <p:cNvPr id="288" name="Picture 287" descr="A picture containing schematic&#10;&#10;Description automatically generated"/>
          <p:cNvPicPr>
            <a:picLocks noChangeAspect="1"/>
          </p:cNvPicPr>
          <p:nvPr/>
        </p:nvPicPr>
        <p:blipFill>
          <a:blip r:embed="rId15">
            <a:clrChange>
              <a:clrFrom>
                <a:srgbClr val="FFFFFF"/>
              </a:clrFrom>
              <a:clrTo>
                <a:srgbClr val="FFFFFF">
                  <a:alpha val="0"/>
                </a:srgbClr>
              </a:clrTo>
            </a:clrChange>
          </a:blip>
          <a:stretch>
            <a:fillRect/>
          </a:stretch>
        </p:blipFill>
        <p:spPr>
          <a:xfrm>
            <a:off x="414394" y="4282416"/>
            <a:ext cx="1018791" cy="1235798"/>
          </a:xfrm>
          <a:prstGeom prst="rect">
            <a:avLst/>
          </a:prstGeom>
        </p:spPr>
      </p:pic>
      <p:cxnSp>
        <p:nvCxnSpPr>
          <p:cNvPr id="295" name="直线箭头连接符 13"/>
          <p:cNvCxnSpPr/>
          <p:nvPr/>
        </p:nvCxnSpPr>
        <p:spPr>
          <a:xfrm flipV="1">
            <a:off x="2394371" y="4403721"/>
            <a:ext cx="0" cy="551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97" name="文本框 126">
            <a:hlinkClick r:id="rId9" action="ppaction://hlinksldjump"/>
          </p:cNvPr>
          <p:cNvSpPr txBox="1"/>
          <p:nvPr/>
        </p:nvSpPr>
        <p:spPr>
          <a:xfrm>
            <a:off x="2417063" y="4433337"/>
            <a:ext cx="132516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epimerase</a:t>
            </a:r>
          </a:p>
        </p:txBody>
      </p:sp>
      <p:sp>
        <p:nvSpPr>
          <p:cNvPr id="298" name="文本框 5"/>
          <p:cNvSpPr txBox="1"/>
          <p:nvPr/>
        </p:nvSpPr>
        <p:spPr>
          <a:xfrm>
            <a:off x="1463304" y="3992544"/>
            <a:ext cx="242887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L-</a:t>
            </a:r>
            <a:r>
              <a:rPr kumimoji="1" lang="en-US" b="1" dirty="0" err="1">
                <a:latin typeface="Times New Roman" panose="02020503050405090304" pitchFamily="18" charset="0"/>
                <a:cs typeface="Times New Roman" panose="02020503050405090304" pitchFamily="18" charset="0"/>
              </a:rPr>
              <a:t>methylmalonyl</a:t>
            </a:r>
            <a:r>
              <a:rPr kumimoji="1" lang="en-US" b="1" dirty="0">
                <a:latin typeface="Times New Roman" panose="02020503050405090304" pitchFamily="18" charset="0"/>
                <a:cs typeface="Times New Roman" panose="02020503050405090304" pitchFamily="18" charset="0"/>
              </a:rPr>
              <a:t>-CoA</a:t>
            </a:r>
          </a:p>
        </p:txBody>
      </p:sp>
      <p:pic>
        <p:nvPicPr>
          <p:cNvPr id="300" name="Picture 299" descr="A picture containing diagram&#10;&#10;Description automatically generated"/>
          <p:cNvPicPr>
            <a:picLocks noChangeAspect="1"/>
          </p:cNvPicPr>
          <p:nvPr/>
        </p:nvPicPr>
        <p:blipFill>
          <a:blip r:embed="rId16">
            <a:clrChange>
              <a:clrFrom>
                <a:srgbClr val="FFFFFF"/>
              </a:clrFrom>
              <a:clrTo>
                <a:srgbClr val="FFFFFF">
                  <a:alpha val="0"/>
                </a:srgbClr>
              </a:clrTo>
            </a:clrChange>
          </a:blip>
          <a:stretch>
            <a:fillRect/>
          </a:stretch>
        </p:blipFill>
        <p:spPr>
          <a:xfrm>
            <a:off x="321658" y="3101891"/>
            <a:ext cx="1121071" cy="1178309"/>
          </a:xfrm>
          <a:prstGeom prst="rect">
            <a:avLst/>
          </a:prstGeom>
        </p:spPr>
      </p:pic>
      <p:cxnSp>
        <p:nvCxnSpPr>
          <p:cNvPr id="301" name="Straight Arrow Connector 300"/>
          <p:cNvCxnSpPr/>
          <p:nvPr/>
        </p:nvCxnSpPr>
        <p:spPr>
          <a:xfrm flipV="1">
            <a:off x="2368238" y="3235882"/>
            <a:ext cx="1051169" cy="811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3" name="文本框 129">
            <a:hlinkClick r:id="rId17" action="ppaction://hlinksldjump"/>
          </p:cNvPr>
          <p:cNvSpPr txBox="1"/>
          <p:nvPr/>
        </p:nvSpPr>
        <p:spPr>
          <a:xfrm rot="19302647">
            <a:off x="2386034" y="3526046"/>
            <a:ext cx="1327779" cy="307777"/>
          </a:xfrm>
          <a:prstGeom prst="rect">
            <a:avLst/>
          </a:prstGeom>
          <a:noFill/>
          <a:ln>
            <a:solidFill>
              <a:schemeClr val="accent5"/>
            </a:solidFill>
          </a:ln>
        </p:spPr>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coenzyme B12 </a:t>
            </a:r>
          </a:p>
        </p:txBody>
      </p:sp>
      <p:sp>
        <p:nvSpPr>
          <p:cNvPr id="305" name="文本框 129"/>
          <p:cNvSpPr txBox="1"/>
          <p:nvPr/>
        </p:nvSpPr>
        <p:spPr>
          <a:xfrm rot="19308950">
            <a:off x="2022433" y="3277119"/>
            <a:ext cx="1327779" cy="461665"/>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Methylmalonyl</a:t>
            </a:r>
            <a:r>
              <a:rPr kumimoji="1" lang="en-US" altLang="zh-CN" sz="1200" b="1" dirty="0">
                <a:solidFill>
                  <a:schemeClr val="accent1"/>
                </a:solidFill>
                <a:latin typeface="Times New Roman" panose="02020503050405090304" pitchFamily="18" charset="0"/>
                <a:cs typeface="Times New Roman" panose="02020503050405090304" pitchFamily="18" charset="0"/>
              </a:rPr>
              <a:t>-CoA mutase</a:t>
            </a:r>
          </a:p>
        </p:txBody>
      </p:sp>
      <p:sp>
        <p:nvSpPr>
          <p:cNvPr id="310" name="文本框 5"/>
          <p:cNvSpPr txBox="1"/>
          <p:nvPr/>
        </p:nvSpPr>
        <p:spPr>
          <a:xfrm>
            <a:off x="2911195" y="2192777"/>
            <a:ext cx="1505540" cy="369332"/>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succinyl-CoA</a:t>
            </a:r>
          </a:p>
        </p:txBody>
      </p:sp>
      <p:sp>
        <p:nvSpPr>
          <p:cNvPr id="99" name="文本框 9">
            <a:hlinkClick r:id="rId18" action="ppaction://hlinksldjump"/>
          </p:cNvPr>
          <p:cNvSpPr txBox="1"/>
          <p:nvPr/>
        </p:nvSpPr>
        <p:spPr>
          <a:xfrm>
            <a:off x="9458806" y="3926690"/>
            <a:ext cx="2518638" cy="369332"/>
          </a:xfrm>
          <a:prstGeom prst="rect">
            <a:avLst/>
          </a:prstGeom>
          <a:noFill/>
          <a:ln>
            <a:solidFill>
              <a:schemeClr val="accent5"/>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accent6"/>
                </a:solidFill>
                <a:latin typeface="Times New Roman" panose="02020503050405090304" pitchFamily="18" charset="0"/>
                <a:cs typeface="Times New Roman" panose="02020503050405090304" pitchFamily="18" charset="0"/>
              </a:rPr>
              <a:t>Ketone bodies synthesis</a:t>
            </a:r>
            <a:endParaRPr kumimoji="1" lang="zh-CN" altLang="en-US" b="1" dirty="0">
              <a:solidFill>
                <a:schemeClr val="accent6"/>
              </a:solidFill>
              <a:latin typeface="Times New Roman" panose="02020503050405090304" pitchFamily="18" charset="0"/>
              <a:cs typeface="Times New Roman" panose="02020503050405090304" pitchFamily="18" charset="0"/>
            </a:endParaRPr>
          </a:p>
        </p:txBody>
      </p:sp>
      <p:cxnSp>
        <p:nvCxnSpPr>
          <p:cNvPr id="100" name="Straight Arrow Connector 272"/>
          <p:cNvCxnSpPr>
            <a:endCxn id="99" idx="1"/>
          </p:cNvCxnSpPr>
          <p:nvPr/>
        </p:nvCxnSpPr>
        <p:spPr>
          <a:xfrm>
            <a:off x="8959677" y="4111356"/>
            <a:ext cx="4991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1" name="图片 100"/>
          <p:cNvPicPr>
            <a:picLocks noChangeAspect="1"/>
          </p:cNvPicPr>
          <p:nvPr/>
        </p:nvPicPr>
        <p:blipFill>
          <a:blip r:embed="rId19"/>
          <a:stretch>
            <a:fillRect/>
          </a:stretch>
        </p:blipFill>
        <p:spPr>
          <a:xfrm>
            <a:off x="2323528" y="1403676"/>
            <a:ext cx="319781" cy="326733"/>
          </a:xfrm>
          <a:prstGeom prst="rect">
            <a:avLst/>
          </a:prstGeom>
        </p:spPr>
      </p:pic>
      <p:cxnSp>
        <p:nvCxnSpPr>
          <p:cNvPr id="102" name="Straight Arrow Connector 92"/>
          <p:cNvCxnSpPr/>
          <p:nvPr/>
        </p:nvCxnSpPr>
        <p:spPr>
          <a:xfrm flipH="1">
            <a:off x="2668844" y="748309"/>
            <a:ext cx="858823" cy="623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文本框 66">
            <a:hlinkClick r:id="rId12" action="ppaction://hlinksldjump"/>
          </p:cNvPr>
          <p:cNvSpPr txBox="1"/>
          <p:nvPr/>
        </p:nvSpPr>
        <p:spPr>
          <a:xfrm>
            <a:off x="2801434" y="387504"/>
            <a:ext cx="1763659" cy="369332"/>
          </a:xfrm>
          <a:prstGeom prst="rect">
            <a:avLst/>
          </a:prstGeom>
          <a:noFill/>
          <a:ln>
            <a:solidFill>
              <a:schemeClr val="accent5"/>
            </a:solidFill>
          </a:ln>
        </p:spPr>
        <p:txBody>
          <a:bodyPr wrap="square" rtlCol="0">
            <a:spAutoFit/>
          </a:bodyPr>
          <a:lstStyle>
            <a:defPPr>
              <a:defRPr lang="zh-CN"/>
            </a:defPPr>
            <a:lvl1pPr>
              <a:defRPr kumimoji="1" b="1">
                <a:solidFill>
                  <a:schemeClr val="accent2"/>
                </a:solidFill>
                <a:latin typeface="Times New Roman" panose="02020503050405090304" pitchFamily="18" charset="0"/>
                <a:cs typeface="Times New Roman" panose="02020503050405090304" pitchFamily="18" charset="0"/>
              </a:defRPr>
            </a:lvl1pPr>
          </a:lstStyle>
          <a:p>
            <a:r>
              <a:rPr lang="en-US" altLang="zh-CN" dirty="0"/>
              <a:t>Malonyl-CoA</a:t>
            </a:r>
            <a:endParaRPr lang="zh-CN" altLang="en-US" dirty="0"/>
          </a:p>
        </p:txBody>
      </p:sp>
      <p:sp>
        <p:nvSpPr>
          <p:cNvPr id="2" name="文本框 1">
            <a:extLst>
              <a:ext uri="{FF2B5EF4-FFF2-40B4-BE49-F238E27FC236}">
                <a16:creationId xmlns:a16="http://schemas.microsoft.com/office/drawing/2014/main" id="{3FC73A21-FCC2-8C45-9B11-0729DA07F6E9}"/>
              </a:ext>
            </a:extLst>
          </p:cNvPr>
          <p:cNvSpPr txBox="1"/>
          <p:nvPr/>
        </p:nvSpPr>
        <p:spPr>
          <a:xfrm>
            <a:off x="-1092530" y="-1306286"/>
            <a:ext cx="184731" cy="369332"/>
          </a:xfrm>
          <a:prstGeom prst="rect">
            <a:avLst/>
          </a:prstGeom>
          <a:noFill/>
        </p:spPr>
        <p:txBody>
          <a:bodyPr wrap="none" rtlCol="0">
            <a:spAutoFit/>
          </a:bodyPr>
          <a:lstStyle/>
          <a:p>
            <a:endParaRPr kumimoji="1" lang="zh-CN" altLang="en-US" dirty="0"/>
          </a:p>
        </p:txBody>
      </p:sp>
      <p:sp>
        <p:nvSpPr>
          <p:cNvPr id="95" name="Rectangle 180">
            <a:extLst>
              <a:ext uri="{FF2B5EF4-FFF2-40B4-BE49-F238E27FC236}">
                <a16:creationId xmlns:a16="http://schemas.microsoft.com/office/drawing/2014/main" id="{106CA087-8C66-5A49-88C4-20156932C4A7}"/>
              </a:ext>
            </a:extLst>
          </p:cNvPr>
          <p:cNvSpPr/>
          <p:nvPr/>
        </p:nvSpPr>
        <p:spPr>
          <a:xfrm>
            <a:off x="8478108" y="4563544"/>
            <a:ext cx="216629" cy="118302"/>
          </a:xfrm>
          <a:prstGeom prst="rect">
            <a:avLst/>
          </a:prstGeom>
          <a:solidFill>
            <a:srgbClr val="FF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4" name="操作按钮: 后退或上一个 11">
            <a:hlinkClick r:id="rId20" action="ppaction://hlinksldjump" highlightClick="1"/>
          </p:cNvPr>
          <p:cNvSpPr/>
          <p:nvPr/>
        </p:nvSpPr>
        <p:spPr>
          <a:xfrm>
            <a:off x="11404412" y="6054372"/>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54455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1077218"/>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acyl-CoA synthetase</a:t>
            </a:r>
          </a:p>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a:t>
            </a:r>
            <a:r>
              <a:rPr kumimoji="1" lang="en-US" altLang="zh-CN" sz="3200" b="1" dirty="0" err="1">
                <a:solidFill>
                  <a:schemeClr val="accent1"/>
                </a:solidFill>
                <a:latin typeface="Times New Roman" panose="02020503050405090304" pitchFamily="18" charset="0"/>
                <a:cs typeface="Times New Roman" panose="02020503050405090304" pitchFamily="18" charset="0"/>
              </a:rPr>
              <a:t>thiokinase</a:t>
            </a:r>
            <a:r>
              <a:rPr kumimoji="1" lang="en-US" altLang="zh-CN" sz="3200" b="1" dirty="0">
                <a:solidFill>
                  <a:schemeClr val="accent1"/>
                </a:solidFill>
                <a:latin typeface="Times New Roman" panose="02020503050405090304" pitchFamily="18" charset="0"/>
                <a:cs typeface="Times New Roman" panose="02020503050405090304" pitchFamily="18" charset="0"/>
              </a:rPr>
              <a: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pic>
        <p:nvPicPr>
          <p:cNvPr id="4" name="Picture 3" descr="Application&#10;&#10;Description automatically generated"/>
          <p:cNvPicPr>
            <a:picLocks noChangeAspect="1"/>
          </p:cNvPicPr>
          <p:nvPr/>
        </p:nvPicPr>
        <p:blipFill>
          <a:blip r:embed="rId3"/>
          <a:stretch>
            <a:fillRect/>
          </a:stretch>
        </p:blipFill>
        <p:spPr>
          <a:xfrm>
            <a:off x="595620" y="1392573"/>
            <a:ext cx="6133462" cy="5006085"/>
          </a:xfrm>
          <a:prstGeom prst="rect">
            <a:avLst/>
          </a:prstGeom>
        </p:spPr>
      </p:pic>
      <p:sp>
        <p:nvSpPr>
          <p:cNvPr id="5" name="Rectangle 4"/>
          <p:cNvSpPr/>
          <p:nvPr/>
        </p:nvSpPr>
        <p:spPr>
          <a:xfrm>
            <a:off x="3984771" y="4630098"/>
            <a:ext cx="291735" cy="218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7"/>
          <p:cNvSpPr/>
          <p:nvPr/>
        </p:nvSpPr>
        <p:spPr>
          <a:xfrm>
            <a:off x="5612299" y="1308684"/>
            <a:ext cx="5984081" cy="2585323"/>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Fatty acyl-CoA synthetase (fatty acid </a:t>
            </a:r>
            <a:r>
              <a:rPr lang="en-US" altLang="zh-CN" b="1" baseline="0" dirty="0" err="1">
                <a:solidFill>
                  <a:srgbClr val="FF0000"/>
                </a:solidFill>
                <a:latin typeface="Times New Roman" panose="02020503050405090304" pitchFamily="18" charset="0"/>
                <a:cs typeface="Times New Roman" panose="02020503050405090304" pitchFamily="18" charset="0"/>
              </a:rPr>
              <a:t>thiokinase</a:t>
            </a:r>
            <a:r>
              <a:rPr lang="en-US" altLang="zh-CN" b="1" baseline="0" dirty="0">
                <a:solidFill>
                  <a:srgbClr val="FF0000"/>
                </a:solidFill>
                <a:latin typeface="Times New Roman" panose="02020503050405090304" pitchFamily="18" charset="0"/>
                <a:cs typeface="Times New Roman" panose="02020503050405090304" pitchFamily="18" charset="0"/>
              </a:rPr>
              <a:t>):</a:t>
            </a:r>
            <a:r>
              <a:rPr lang="en-US" altLang="zh-CN" b="1" baseline="0" dirty="0">
                <a:latin typeface="Times New Roman" panose="02020503050405090304" pitchFamily="18" charset="0"/>
                <a:cs typeface="Times New Roman" panose="02020503050405090304" pitchFamily="18" charset="0"/>
              </a:rPr>
              <a:t> </a:t>
            </a:r>
          </a:p>
          <a:p>
            <a:r>
              <a:rPr lang="en-US" altLang="zh-CN" b="1" baseline="0" dirty="0">
                <a:latin typeface="Times New Roman" panose="02020503050405090304" pitchFamily="18" charset="0"/>
                <a:cs typeface="Times New Roman" panose="02020503050405090304" pitchFamily="18" charset="0"/>
              </a:rPr>
              <a:t>a family of isozymes (different isozymes specific for fatty acids having short, intermediate, or long carbon chains) present in the outer mitochondrial membrane.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General reaction:</a:t>
            </a:r>
          </a:p>
          <a:p>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acid+CoA</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ATP</a:t>
            </a:r>
            <a:r>
              <a:rPr lang="en-US" altLang="zh-CN" b="1" dirty="0">
                <a:latin typeface="Times New Roman" panose="02020503050405090304" pitchFamily="18" charset="0"/>
                <a:cs typeface="Times New Roman" panose="02020503050405090304" pitchFamily="18" charset="0"/>
              </a:rPr>
              <a:t>               </a:t>
            </a:r>
            <a:r>
              <a:rPr lang="en-US" altLang="zh-CN" b="1" baseline="0" dirty="0">
                <a:latin typeface="Times New Roman" panose="02020503050405090304" pitchFamily="18" charset="0"/>
                <a:cs typeface="Times New Roman" panose="02020503050405090304" pitchFamily="18" charset="0"/>
              </a:rPr>
              <a:t>fatty </a:t>
            </a:r>
            <a:r>
              <a:rPr lang="en-US" altLang="zh-CN" b="1" baseline="0" dirty="0" err="1">
                <a:latin typeface="Times New Roman" panose="02020503050405090304" pitchFamily="18" charset="0"/>
                <a:cs typeface="Times New Roman" panose="02020503050405090304" pitchFamily="18" charset="0"/>
              </a:rPr>
              <a:t>acyl</a:t>
            </a:r>
            <a:r>
              <a:rPr lang="en-US" altLang="zh-CN" b="1" dirty="0" err="1">
                <a:latin typeface="Times New Roman" panose="02020503050405090304" pitchFamily="18" charset="0"/>
                <a:cs typeface="Times New Roman" panose="02020503050405090304" pitchFamily="18" charset="0"/>
              </a:rPr>
              <a:t>+</a:t>
            </a:r>
            <a:r>
              <a:rPr lang="en-US" altLang="zh-CN" b="1" baseline="0" dirty="0" err="1">
                <a:latin typeface="Times New Roman" panose="02020503050405090304" pitchFamily="18" charset="0"/>
                <a:cs typeface="Times New Roman" panose="02020503050405090304" pitchFamily="18" charset="0"/>
              </a:rPr>
              <a:t>CoA+AMP+PPi</a:t>
            </a:r>
            <a:r>
              <a:rPr lang="en-US" altLang="zh-CN" b="1" baseline="0"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grpSp>
        <p:nvGrpSpPr>
          <p:cNvPr id="7" name="组合 193"/>
          <p:cNvGrpSpPr/>
          <p:nvPr/>
        </p:nvGrpSpPr>
        <p:grpSpPr>
          <a:xfrm>
            <a:off x="7889865" y="3349433"/>
            <a:ext cx="714474" cy="159133"/>
            <a:chOff x="2636106" y="516231"/>
            <a:chExt cx="913918" cy="147344"/>
          </a:xfrm>
        </p:grpSpPr>
        <p:cxnSp>
          <p:nvCxnSpPr>
            <p:cNvPr id="8" name="直线连接符 194"/>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9" name="直线连接符 195"/>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0" name="直线连接符 196"/>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1" name="直线连接符 197"/>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pic>
        <p:nvPicPr>
          <p:cNvPr id="3073" name="Picture 1" descr="page702image16790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62100"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2208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6</a:t>
            </a:fld>
            <a:endParaRPr kumimoji="1" lang="zh-CN" altLang="en-US"/>
          </a:p>
        </p:txBody>
      </p:sp>
      <p:sp>
        <p:nvSpPr>
          <p:cNvPr id="4" name="文本框 3"/>
          <p:cNvSpPr txBox="1"/>
          <p:nvPr/>
        </p:nvSpPr>
        <p:spPr>
          <a:xfrm>
            <a:off x="2617585" y="-12065"/>
            <a:ext cx="792734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Removal of glucose residue: phosphorolysis  </a:t>
            </a:r>
          </a:p>
        </p:txBody>
      </p:sp>
      <p:sp>
        <p:nvSpPr>
          <p:cNvPr id="5" name="文本框 4"/>
          <p:cNvSpPr txBox="1"/>
          <p:nvPr/>
        </p:nvSpPr>
        <p:spPr>
          <a:xfrm>
            <a:off x="36830" y="844550"/>
            <a:ext cx="4429760" cy="1938020"/>
          </a:xfrm>
          <a:prstGeom prst="rect">
            <a:avLst/>
          </a:prstGeom>
          <a:noFill/>
        </p:spPr>
        <p:txBody>
          <a:bodyPr wrap="square" rtlCol="0">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rPr>
              <a:t>Glycogen phosphorylase </a:t>
            </a:r>
            <a:r>
              <a:rPr kumimoji="1" lang="en-US" altLang="zh-CN" sz="2000" b="1" dirty="0">
                <a:latin typeface="Times New Roman" panose="02020503050405090304" pitchFamily="18" charset="0"/>
                <a:cs typeface="Times New Roman" panose="02020503050405090304" pitchFamily="18" charset="0"/>
              </a:rPr>
              <a:t>catalyzes the reaction in which an ɑ1-4 between two glucose residues at a non-reducing end of glycogen undergoes attack by Pi, removing the terminal glucose residue as glucose-1-phosphate.</a:t>
            </a:r>
          </a:p>
        </p:txBody>
      </p:sp>
      <p:grpSp>
        <p:nvGrpSpPr>
          <p:cNvPr id="8" name="组合 7"/>
          <p:cNvGrpSpPr/>
          <p:nvPr/>
        </p:nvGrpSpPr>
        <p:grpSpPr>
          <a:xfrm>
            <a:off x="4466590" y="844550"/>
            <a:ext cx="7668260" cy="5876925"/>
            <a:chOff x="5879" y="1330"/>
            <a:chExt cx="12076" cy="9255"/>
          </a:xfrm>
        </p:grpSpPr>
        <p:pic>
          <p:nvPicPr>
            <p:cNvPr id="3" name="图片 2"/>
            <p:cNvPicPr>
              <a:picLocks noChangeAspect="1"/>
            </p:cNvPicPr>
            <p:nvPr/>
          </p:nvPicPr>
          <p:blipFill>
            <a:blip r:embed="rId3"/>
            <a:srcRect l="2930" r="4697"/>
            <a:stretch>
              <a:fillRect/>
            </a:stretch>
          </p:blipFill>
          <p:spPr>
            <a:xfrm>
              <a:off x="5879" y="1330"/>
              <a:ext cx="12076" cy="9255"/>
            </a:xfrm>
            <a:prstGeom prst="rect">
              <a:avLst/>
            </a:prstGeom>
          </p:spPr>
        </p:pic>
        <p:pic>
          <p:nvPicPr>
            <p:cNvPr id="6" name="图片 5"/>
            <p:cNvPicPr>
              <a:picLocks noChangeAspect="1"/>
            </p:cNvPicPr>
            <p:nvPr/>
          </p:nvPicPr>
          <p:blipFill>
            <a:blip r:embed="rId4"/>
            <a:srcRect r="6283" b="19200"/>
            <a:stretch>
              <a:fillRect/>
            </a:stretch>
          </p:blipFill>
          <p:spPr>
            <a:xfrm>
              <a:off x="7434" y="4679"/>
              <a:ext cx="2864" cy="1844"/>
            </a:xfrm>
            <a:prstGeom prst="rect">
              <a:avLst/>
            </a:prstGeom>
          </p:spPr>
        </p:pic>
        <p:sp>
          <p:nvSpPr>
            <p:cNvPr id="7" name="文本框 6"/>
            <p:cNvSpPr txBox="1"/>
            <p:nvPr/>
          </p:nvSpPr>
          <p:spPr>
            <a:xfrm>
              <a:off x="8115" y="6523"/>
              <a:ext cx="2740" cy="822"/>
            </a:xfrm>
            <a:prstGeom prst="rect">
              <a:avLst/>
            </a:prstGeom>
            <a:noFill/>
          </p:spPr>
          <p:txBody>
            <a:bodyPr wrap="none" rtlCol="0">
              <a:spAutoFit/>
            </a:bodyPr>
            <a:lstStyle/>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pyridoxal phosphate</a:t>
              </a:r>
            </a:p>
            <a:p>
              <a:pPr algn="ctr"/>
              <a:r>
                <a:rPr kumimoji="1" lang="en-US" altLang="zh-CN" sz="1400" b="1" dirty="0">
                  <a:solidFill>
                    <a:srgbClr val="0070C0"/>
                  </a:solidFill>
                  <a:latin typeface="Times New Roman" panose="02020503050405090304" pitchFamily="18" charset="0"/>
                  <a:cs typeface="Times New Roman" panose="02020503050405090304" pitchFamily="18" charset="0"/>
                </a:rPr>
                <a:t>(cofactor)</a:t>
              </a:r>
            </a:p>
          </p:txBody>
        </p:sp>
      </p:grpSp>
      <p:sp>
        <p:nvSpPr>
          <p:cNvPr id="9" name="文本框 8"/>
          <p:cNvSpPr txBox="1"/>
          <p:nvPr/>
        </p:nvSpPr>
        <p:spPr>
          <a:xfrm>
            <a:off x="188595" y="4239895"/>
            <a:ext cx="4126865" cy="706755"/>
          </a:xfrm>
          <a:prstGeom prst="rect">
            <a:avLst/>
          </a:prstGeom>
          <a:noFill/>
        </p:spPr>
        <p:txBody>
          <a:bodyPr wrap="square" rtlCol="0" anchor="t">
            <a:spAutoFit/>
          </a:bodyPr>
          <a:lstStyle/>
          <a:p>
            <a:pPr algn="l"/>
            <a:r>
              <a:rPr kumimoji="1" lang="en-US" altLang="zh-CN" sz="2000" b="1" dirty="0">
                <a:solidFill>
                  <a:srgbClr val="FF0000"/>
                </a:solidFill>
                <a:latin typeface="Times New Roman" panose="02020503050405090304" pitchFamily="18" charset="0"/>
                <a:cs typeface="Times New Roman" panose="02020503050405090304" pitchFamily="18" charset="0"/>
                <a:sym typeface="+mn-ea"/>
              </a:rPr>
              <a:t>Pyridoxal phosphate </a:t>
            </a:r>
            <a:r>
              <a:rPr kumimoji="1" lang="en-US" altLang="zh-CN" sz="2000" b="1" dirty="0">
                <a:solidFill>
                  <a:schemeClr val="tx1"/>
                </a:solidFill>
                <a:latin typeface="Times New Roman" panose="02020503050405090304" pitchFamily="18" charset="0"/>
                <a:cs typeface="Times New Roman" panose="02020503050405090304" pitchFamily="18" charset="0"/>
                <a:sym typeface="+mn-ea"/>
              </a:rPr>
              <a:t>acts as an acid catalyst by its phoshate group</a:t>
            </a:r>
          </a:p>
        </p:txBody>
      </p:sp>
      <p:pic>
        <p:nvPicPr>
          <p:cNvPr id="10" name="图片 9"/>
          <p:cNvPicPr>
            <a:picLocks noChangeAspect="1"/>
          </p:cNvPicPr>
          <p:nvPr/>
        </p:nvPicPr>
        <p:blipFill>
          <a:blip r:embed="rId4"/>
          <a:srcRect b="19200"/>
          <a:stretch>
            <a:fillRect/>
          </a:stretch>
        </p:blipFill>
        <p:spPr>
          <a:xfrm>
            <a:off x="1174115" y="4960620"/>
            <a:ext cx="2920365" cy="1760855"/>
          </a:xfrm>
          <a:prstGeom prst="rect">
            <a:avLst/>
          </a:prstGeom>
        </p:spPr>
      </p:pic>
      <p:sp>
        <p:nvSpPr>
          <p:cNvPr id="35" name="操作按钮: 后退或上一个 34">
            <a:hlinkClick r:id="rId5" action="ppaction://hlinksldjump" highlightClick="1"/>
          </p:cNvPr>
          <p:cNvSpPr/>
          <p:nvPr/>
        </p:nvSpPr>
        <p:spPr>
          <a:xfrm>
            <a:off x="-47"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2" name="文本框 11">
            <a:hlinkClick r:id="rId6" action="ppaction://hlinksldjump"/>
          </p:cNvPr>
          <p:cNvSpPr txBox="1"/>
          <p:nvPr/>
        </p:nvSpPr>
        <p:spPr>
          <a:xfrm>
            <a:off x="0" y="3342005"/>
            <a:ext cx="6031230" cy="429895"/>
          </a:xfrm>
          <a:prstGeom prst="rect">
            <a:avLst/>
          </a:prstGeom>
          <a:noFill/>
        </p:spPr>
        <p:txBody>
          <a:bodyPr wrap="square" rtlCol="0">
            <a:spAutoFit/>
          </a:bodyPr>
          <a:lstStyle/>
          <a:p>
            <a:pPr algn="l"/>
            <a:r>
              <a:rPr kumimoji="1" lang="en-US" altLang="zh-CN" sz="2200" b="1" dirty="0">
                <a:latin typeface="Times New Roman" panose="02020503050405090304" pitchFamily="18" charset="0"/>
                <a:cs typeface="Times New Roman" panose="02020503050405090304" pitchFamily="18" charset="0"/>
              </a:rPr>
              <a:t>This enzyme is regulated by </a:t>
            </a:r>
            <a:r>
              <a:rPr kumimoji="1" lang="en-US" altLang="zh-CN" sz="2200" b="1" dirty="0">
                <a:solidFill>
                  <a:srgbClr val="C00000"/>
                </a:solidFill>
                <a:latin typeface="Times New Roman" panose="02020503050405090304" pitchFamily="18" charset="0"/>
                <a:cs typeface="Times New Roman" panose="02020503050405090304" pitchFamily="18" charset="0"/>
              </a:rPr>
              <a:t>phosphrylation</a:t>
            </a:r>
            <a:r>
              <a:rPr kumimoji="1" lang="en-US" altLang="zh-CN" sz="2200" b="1" dirty="0">
                <a:latin typeface="Times New Roman" panose="02020503050405090304" pitchFamily="18" charset="0"/>
                <a:cs typeface="Times New Roman" panose="02020503050405090304" pitchFamily="18" charset="0"/>
              </a:rPr>
              <a:t>.</a:t>
            </a:r>
          </a:p>
        </p:txBody>
      </p:sp>
    </p:spTree>
    <p:extLst>
      <p:ext uri="{BB962C8B-B14F-4D97-AF65-F5344CB8AC3E}">
        <p14:creationId xmlns:p14="http://schemas.microsoft.com/office/powerpoint/2010/main" val="45709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Carnitine acyltransferase I &amp; II</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3"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 name="矩形 7"/>
          <p:cNvSpPr/>
          <p:nvPr/>
        </p:nvSpPr>
        <p:spPr>
          <a:xfrm>
            <a:off x="549869" y="2463102"/>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outer membrane of mitochondria</a:t>
            </a:r>
          </a:p>
        </p:txBody>
      </p:sp>
      <p:pic>
        <p:nvPicPr>
          <p:cNvPr id="6" name="Picture 5" descr="A picture containing box and whisker chart&#10;&#10;Description automatically generated"/>
          <p:cNvPicPr>
            <a:picLocks noChangeAspect="1"/>
          </p:cNvPicPr>
          <p:nvPr/>
        </p:nvPicPr>
        <p:blipFill>
          <a:blip r:embed="rId4"/>
          <a:stretch>
            <a:fillRect/>
          </a:stretch>
        </p:blipFill>
        <p:spPr>
          <a:xfrm>
            <a:off x="549869" y="668830"/>
            <a:ext cx="4994987" cy="1627069"/>
          </a:xfrm>
          <a:prstGeom prst="rect">
            <a:avLst/>
          </a:prstGeom>
        </p:spPr>
      </p:pic>
      <p:sp>
        <p:nvSpPr>
          <p:cNvPr id="7" name="矩形 7"/>
          <p:cNvSpPr/>
          <p:nvPr/>
        </p:nvSpPr>
        <p:spPr>
          <a:xfrm>
            <a:off x="5544856" y="836033"/>
            <a:ext cx="5984081" cy="646331"/>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t>
            </a:r>
            <a:r>
              <a:rPr lang="en-US" altLang="zh-CN" b="1" baseline="0" dirty="0">
                <a:latin typeface="Times New Roman" panose="02020503050405090304" pitchFamily="18" charset="0"/>
                <a:cs typeface="Times New Roman" panose="02020503050405090304" pitchFamily="18" charset="0"/>
              </a:rPr>
              <a:t>binds to acyl groups via the hydroxyl group </a:t>
            </a:r>
          </a:p>
          <a:p>
            <a:r>
              <a:rPr lang="en-US" altLang="zh-CN" b="1" baseline="0" dirty="0">
                <a:latin typeface="Times New Roman" panose="02020503050405090304" pitchFamily="18" charset="0"/>
                <a:cs typeface="Times New Roman" panose="02020503050405090304" pitchFamily="18" charset="0"/>
              </a:rPr>
              <a:t> </a:t>
            </a:r>
          </a:p>
        </p:txBody>
      </p:sp>
      <p:sp>
        <p:nvSpPr>
          <p:cNvPr id="9" name="矩形 7"/>
          <p:cNvSpPr/>
          <p:nvPr/>
        </p:nvSpPr>
        <p:spPr>
          <a:xfrm>
            <a:off x="549867" y="3191327"/>
            <a:ext cx="5984081" cy="1200329"/>
          </a:xfrm>
          <a:prstGeom prst="rect">
            <a:avLst/>
          </a:prstGeom>
        </p:spPr>
        <p:txBody>
          <a:bodyPr wrap="square">
            <a:spAutoFit/>
          </a:bodyPr>
          <a:lstStyle/>
          <a:p>
            <a:r>
              <a:rPr lang="en-US" altLang="zh-CN" b="1" baseline="0" dirty="0">
                <a:solidFill>
                  <a:srgbClr val="FF0000"/>
                </a:solidFill>
                <a:latin typeface="Times New Roman" panose="02020503050405090304" pitchFamily="18" charset="0"/>
                <a:cs typeface="Times New Roman" panose="02020503050405090304" pitchFamily="18" charset="0"/>
              </a:rPr>
              <a:t>Carnitine acyltransferase II:</a:t>
            </a:r>
            <a:endParaRPr lang="en-US" altLang="zh-CN" b="1" baseline="0"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Located on the inner membrane of mitochondria</a:t>
            </a:r>
          </a:p>
          <a:p>
            <a:endParaRPr lang="en-US" altLang="zh-CN" b="1" dirty="0">
              <a:latin typeface="Times New Roman" panose="02020503050405090304" pitchFamily="18" charset="0"/>
              <a:cs typeface="Times New Roman" panose="02020503050405090304" pitchFamily="18" charset="0"/>
            </a:endParaRPr>
          </a:p>
          <a:p>
            <a:r>
              <a:rPr lang="en-US" altLang="zh-CN" b="1" baseline="0" dirty="0">
                <a:latin typeface="Times New Roman" panose="02020503050405090304" pitchFamily="18" charset="0"/>
                <a:cs typeface="Times New Roman" panose="02020503050405090304" pitchFamily="18" charset="0"/>
              </a:rPr>
              <a:t>The two CoA-SH pools are actually separated.</a:t>
            </a:r>
          </a:p>
        </p:txBody>
      </p:sp>
      <p:sp>
        <p:nvSpPr>
          <p:cNvPr id="10" name="矩形 7"/>
          <p:cNvSpPr/>
          <p:nvPr/>
        </p:nvSpPr>
        <p:spPr>
          <a:xfrm>
            <a:off x="549867" y="4562370"/>
            <a:ext cx="5984081" cy="646331"/>
          </a:xfrm>
          <a:prstGeom prst="rect">
            <a:avLst/>
          </a:prstGeom>
        </p:spPr>
        <p:txBody>
          <a:bodyPr wrap="square">
            <a:spAutoFit/>
          </a:bodyPr>
          <a:lstStyle/>
          <a:p>
            <a:r>
              <a:rPr lang="en-US" altLang="zh-CN" b="1" baseline="0" dirty="0">
                <a:latin typeface="Times New Roman" panose="02020503050405090304" pitchFamily="18" charset="0"/>
                <a:cs typeface="Times New Roman" panose="02020503050405090304" pitchFamily="18" charset="0"/>
              </a:rPr>
              <a:t>This entering step is the rate-limiting step for fatty acid oxidation.</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144" y="1401101"/>
            <a:ext cx="4780780" cy="478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105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Coenzyme B12 </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表, 雷达图&#10;&#10;描述已自动生成"/>
          <p:cNvPicPr>
            <a:picLocks noChangeAspect="1"/>
          </p:cNvPicPr>
          <p:nvPr/>
        </p:nvPicPr>
        <p:blipFill rotWithShape="1">
          <a:blip r:embed="rId4"/>
          <a:srcRect l="-808" t="23917" b="1"/>
          <a:stretch>
            <a:fillRect/>
          </a:stretch>
        </p:blipFill>
        <p:spPr>
          <a:xfrm>
            <a:off x="950727" y="668830"/>
            <a:ext cx="4479056" cy="6105115"/>
          </a:xfrm>
          <a:prstGeom prst="rect">
            <a:avLst/>
          </a:prstGeom>
        </p:spPr>
      </p:pic>
      <p:sp>
        <p:nvSpPr>
          <p:cNvPr id="6" name="矩形 7"/>
          <p:cNvSpPr/>
          <p:nvPr/>
        </p:nvSpPr>
        <p:spPr>
          <a:xfrm>
            <a:off x="5612299" y="1308684"/>
            <a:ext cx="5984081" cy="4524315"/>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Coenzyme B12 (cyanocobalamin):</a:t>
            </a:r>
          </a:p>
          <a:p>
            <a:r>
              <a:rPr lang="en-US" altLang="zh-CN" b="1" dirty="0">
                <a:latin typeface="Times New Roman" panose="02020503050405090304" pitchFamily="18" charset="0"/>
                <a:cs typeface="Times New Roman" panose="02020503050405090304" pitchFamily="18" charset="0"/>
              </a:rPr>
              <a:t>Coenzyme B12 is the cofactor form of vitamin B12.</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The complex corrin ring system of vitamin, to which cobalt (as Co</a:t>
            </a:r>
            <a:r>
              <a:rPr lang="en-US" altLang="zh-CN" b="1" baseline="30000" dirty="0">
                <a:latin typeface="Times New Roman" panose="02020503050405090304" pitchFamily="18" charset="0"/>
                <a:cs typeface="Times New Roman" panose="02020503050405090304" pitchFamily="18" charset="0"/>
              </a:rPr>
              <a:t>3+</a:t>
            </a:r>
            <a:r>
              <a:rPr lang="en-US" altLang="zh-CN" b="1" dirty="0">
                <a:latin typeface="Times New Roman" panose="02020503050405090304" pitchFamily="18" charset="0"/>
                <a:cs typeface="Times New Roman" panose="02020503050405090304" pitchFamily="18" charset="0"/>
              </a:rPr>
              <a:t>) is coordinated, is chemically related to the porphyrin ring system of heme and heme proteins. </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5’-deoxyadenosyl-cobalamin, the cofactor for </a:t>
            </a:r>
            <a:r>
              <a:rPr lang="en-US" altLang="zh-CN" b="1" dirty="0" err="1">
                <a:latin typeface="Times New Roman" panose="02020503050405090304" pitchFamily="18" charset="0"/>
                <a:cs typeface="Times New Roman" panose="02020503050405090304" pitchFamily="18" charset="0"/>
              </a:rPr>
              <a:t>methylmalonyl</a:t>
            </a:r>
            <a:r>
              <a:rPr lang="en-US" altLang="zh-CN" b="1" dirty="0">
                <a:latin typeface="Times New Roman" panose="02020503050405090304" pitchFamily="18" charset="0"/>
                <a:cs typeface="Times New Roman" panose="02020503050405090304" pitchFamily="18" charset="0"/>
              </a:rPr>
              <a:t>-CoA mutase, the </a:t>
            </a:r>
            <a:r>
              <a:rPr lang="en-US" altLang="zh-CN" b="1" dirty="0" err="1">
                <a:latin typeface="Times New Roman" panose="02020503050405090304" pitchFamily="18" charset="0"/>
                <a:cs typeface="Times New Roman" panose="02020503050405090304" pitchFamily="18" charset="0"/>
              </a:rPr>
              <a:t>cyano</a:t>
            </a:r>
            <a:r>
              <a:rPr lang="en-US" altLang="zh-CN" b="1" dirty="0">
                <a:latin typeface="Times New Roman" panose="02020503050405090304" pitchFamily="18" charset="0"/>
                <a:cs typeface="Times New Roman" panose="02020503050405090304" pitchFamily="18" charset="0"/>
              </a:rPr>
              <a:t> group is replaced C</a:t>
            </a:r>
            <a:br>
              <a:rPr lang="en-US" altLang="zh-CN" b="1" dirty="0">
                <a:latin typeface="Times New Roman" panose="02020503050405090304" pitchFamily="18" charset="0"/>
                <a:cs typeface="Times New Roman" panose="02020503050405090304" pitchFamily="18" charset="0"/>
              </a:rPr>
            </a:br>
            <a:r>
              <a:rPr lang="en-US" altLang="zh-CN" b="1" dirty="0">
                <a:latin typeface="Times New Roman" panose="02020503050405090304" pitchFamily="18" charset="0"/>
                <a:cs typeface="Times New Roman" panose="02020503050405090304" pitchFamily="18" charset="0"/>
              </a:rPr>
              <a:t>by the 5’-deoxyadenosyl group.</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Catalyzes hydrogen exchange.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a:p>
            <a:endParaRPr lang="en-US" altLang="zh-CN" b="1" baseline="0" dirty="0">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2416011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p:cNvPicPr>
            <a:picLocks noChangeAspect="1"/>
          </p:cNvPicPr>
          <p:nvPr/>
        </p:nvPicPr>
        <p:blipFill>
          <a:blip r:embed="rId3">
            <a:alphaModFix amt="48000"/>
          </a:blip>
          <a:stretch>
            <a:fillRect/>
          </a:stretch>
        </p:blipFill>
        <p:spPr>
          <a:xfrm>
            <a:off x="-124583" y="403938"/>
            <a:ext cx="12347955" cy="648155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Ketone bodies synthesis and break-down</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3396150" y="824678"/>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7" name="直线箭头连接符 6"/>
          <p:cNvCxnSpPr>
            <a:stCxn id="6" idx="2"/>
            <a:endCxn id="13" idx="0"/>
          </p:cNvCxnSpPr>
          <p:nvPr/>
        </p:nvCxnSpPr>
        <p:spPr>
          <a:xfrm flipH="1">
            <a:off x="4123940" y="1194010"/>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线箭头连接符 8"/>
          <p:cNvCxnSpPr/>
          <p:nvPr/>
        </p:nvCxnSpPr>
        <p:spPr>
          <a:xfrm flipV="1">
            <a:off x="4018062" y="1194010"/>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6"/>
          <p:cNvSpPr/>
          <p:nvPr/>
        </p:nvSpPr>
        <p:spPr>
          <a:xfrm flipH="1">
            <a:off x="4123940" y="1194010"/>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文本框 108"/>
          <p:cNvSpPr txBox="1"/>
          <p:nvPr/>
        </p:nvSpPr>
        <p:spPr>
          <a:xfrm>
            <a:off x="4302387" y="1563342"/>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3198045" y="1886120"/>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5" name="直线箭头连接符 14"/>
          <p:cNvCxnSpPr>
            <a:stCxn id="13" idx="2"/>
            <a:endCxn id="22" idx="0"/>
          </p:cNvCxnSpPr>
          <p:nvPr/>
        </p:nvCxnSpPr>
        <p:spPr>
          <a:xfrm flipH="1">
            <a:off x="4123939" y="2255452"/>
            <a:ext cx="1"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4123940" y="2221261"/>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4302386" y="2598384"/>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4229703" y="2155907"/>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334835" y="1401856"/>
            <a:ext cx="1327779"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21" name="文本框 129"/>
          <p:cNvSpPr txBox="1"/>
          <p:nvPr/>
        </p:nvSpPr>
        <p:spPr>
          <a:xfrm>
            <a:off x="3181205" y="2317552"/>
            <a:ext cx="925768"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2376225" y="2883385"/>
            <a:ext cx="3495428" cy="646331"/>
          </a:xfrm>
          <a:prstGeom prst="rect">
            <a:avLst/>
          </a:prstGeom>
          <a:noFill/>
        </p:spPr>
        <p:txBody>
          <a:bodyPr wrap="squar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cxnSp>
        <p:nvCxnSpPr>
          <p:cNvPr id="29" name="直线箭头连接符 28"/>
          <p:cNvCxnSpPr>
            <a:stCxn id="22" idx="2"/>
          </p:cNvCxnSpPr>
          <p:nvPr/>
        </p:nvCxnSpPr>
        <p:spPr>
          <a:xfrm>
            <a:off x="4123939" y="3529716"/>
            <a:ext cx="9284" cy="5228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弧 106"/>
          <p:cNvSpPr/>
          <p:nvPr/>
        </p:nvSpPr>
        <p:spPr>
          <a:xfrm flipH="1">
            <a:off x="4133223" y="328982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1" name="文本框 108"/>
          <p:cNvSpPr txBox="1"/>
          <p:nvPr/>
        </p:nvSpPr>
        <p:spPr>
          <a:xfrm>
            <a:off x="4302386" y="3626973"/>
            <a:ext cx="954107"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Acetyl-CoA</a:t>
            </a:r>
            <a:endParaRPr kumimoji="1" lang="zh-CN" altLang="en-US" sz="1200" b="1" dirty="0">
              <a:latin typeface="Times New Roman" panose="02020503050405090304" pitchFamily="18" charset="0"/>
              <a:cs typeface="Times New Roman" panose="02020503050405090304" pitchFamily="18" charset="0"/>
            </a:endParaRPr>
          </a:p>
        </p:txBody>
      </p:sp>
      <p:sp>
        <p:nvSpPr>
          <p:cNvPr id="32" name="文本框 129"/>
          <p:cNvSpPr txBox="1"/>
          <p:nvPr/>
        </p:nvSpPr>
        <p:spPr>
          <a:xfrm>
            <a:off x="2795325" y="3474491"/>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lyase</a:t>
            </a:r>
          </a:p>
        </p:txBody>
      </p:sp>
      <p:sp>
        <p:nvSpPr>
          <p:cNvPr id="33" name="文本框 32"/>
          <p:cNvSpPr txBox="1"/>
          <p:nvPr/>
        </p:nvSpPr>
        <p:spPr>
          <a:xfrm>
            <a:off x="2431210"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cxnSp>
        <p:nvCxnSpPr>
          <p:cNvPr id="36" name="直线箭头连接符 35"/>
          <p:cNvCxnSpPr/>
          <p:nvPr/>
        </p:nvCxnSpPr>
        <p:spPr>
          <a:xfrm>
            <a:off x="4348086" y="4621537"/>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弧 36"/>
          <p:cNvSpPr/>
          <p:nvPr/>
        </p:nvSpPr>
        <p:spPr>
          <a:xfrm rot="18407305">
            <a:off x="4550048" y="4855035"/>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37"/>
          <p:cNvSpPr txBox="1"/>
          <p:nvPr/>
        </p:nvSpPr>
        <p:spPr>
          <a:xfrm rot="18944132">
            <a:off x="3871774" y="5029440"/>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9" name="文本框 38"/>
          <p:cNvSpPr txBox="1"/>
          <p:nvPr/>
        </p:nvSpPr>
        <p:spPr>
          <a:xfrm rot="18772570">
            <a:off x="4353265" y="5212933"/>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42" name="直线箭头连接符 41"/>
          <p:cNvCxnSpPr/>
          <p:nvPr/>
        </p:nvCxnSpPr>
        <p:spPr>
          <a:xfrm flipH="1" flipV="1">
            <a:off x="4404256" y="4552274"/>
            <a:ext cx="949541" cy="4593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p:cNvCxnSpPr/>
          <p:nvPr/>
        </p:nvCxnSpPr>
        <p:spPr>
          <a:xfrm flipH="1">
            <a:off x="3051459" y="4566231"/>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弧 48"/>
          <p:cNvSpPr/>
          <p:nvPr/>
        </p:nvSpPr>
        <p:spPr>
          <a:xfrm rot="556803" flipH="1">
            <a:off x="3551918" y="4659555"/>
            <a:ext cx="617270" cy="653090"/>
          </a:xfrm>
          <a:prstGeom prst="arc">
            <a:avLst>
              <a:gd name="adj1" fmla="val 18239673"/>
              <a:gd name="adj2" fmla="val 188641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文本框 49"/>
          <p:cNvSpPr txBox="1"/>
          <p:nvPr/>
        </p:nvSpPr>
        <p:spPr>
          <a:xfrm rot="19500348">
            <a:off x="3365748" y="5038536"/>
            <a:ext cx="466794"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4662614" y="4940838"/>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D-</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Hydroxybutyrate </a:t>
            </a:r>
          </a:p>
        </p:txBody>
      </p:sp>
      <p:sp>
        <p:nvSpPr>
          <p:cNvPr id="52" name="文本框 51"/>
          <p:cNvSpPr txBox="1"/>
          <p:nvPr/>
        </p:nvSpPr>
        <p:spPr>
          <a:xfrm>
            <a:off x="936202" y="4938185"/>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Acetone</a:t>
            </a:r>
          </a:p>
        </p:txBody>
      </p:sp>
      <p:sp>
        <p:nvSpPr>
          <p:cNvPr id="53" name="文本框 129"/>
          <p:cNvSpPr txBox="1"/>
          <p:nvPr/>
        </p:nvSpPr>
        <p:spPr>
          <a:xfrm>
            <a:off x="2120421" y="4477788"/>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acetoacetate decarboxylase </a:t>
            </a:r>
          </a:p>
        </p:txBody>
      </p:sp>
      <p:sp>
        <p:nvSpPr>
          <p:cNvPr id="54" name="文本框 129"/>
          <p:cNvSpPr txBox="1"/>
          <p:nvPr/>
        </p:nvSpPr>
        <p:spPr>
          <a:xfrm>
            <a:off x="4660860" y="4478999"/>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pic>
        <p:nvPicPr>
          <p:cNvPr id="56" name="图片 55"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1295367" y="772998"/>
            <a:ext cx="2161716" cy="560605"/>
          </a:xfrm>
          <a:prstGeom prst="rect">
            <a:avLst/>
          </a:prstGeom>
        </p:spPr>
      </p:pic>
      <p:pic>
        <p:nvPicPr>
          <p:cNvPr id="58" name="图片 57"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1612338" y="1785734"/>
            <a:ext cx="1637744" cy="595814"/>
          </a:xfrm>
          <a:prstGeom prst="rect">
            <a:avLst/>
          </a:prstGeom>
        </p:spPr>
      </p:pic>
      <p:pic>
        <p:nvPicPr>
          <p:cNvPr id="60" name="图片 59" descr="图示&#10;&#10;描述已自动生成"/>
          <p:cNvPicPr>
            <a:picLocks noChangeAspect="1"/>
          </p:cNvPicPr>
          <p:nvPr/>
        </p:nvPicPr>
        <p:blipFill rotWithShape="1">
          <a:blip r:embed="rId5">
            <a:clrChange>
              <a:clrFrom>
                <a:srgbClr val="FFFFFF"/>
              </a:clrFrom>
              <a:clrTo>
                <a:srgbClr val="FFFFFF">
                  <a:alpha val="0"/>
                </a:srgbClr>
              </a:clrTo>
            </a:clrChange>
          </a:blip>
          <a:srcRect l="16984" t="40525" r="21774" b="49645"/>
          <a:stretch>
            <a:fillRect/>
          </a:stretch>
        </p:blipFill>
        <p:spPr>
          <a:xfrm>
            <a:off x="322967" y="2734285"/>
            <a:ext cx="2123207" cy="674124"/>
          </a:xfrm>
          <a:prstGeom prst="rect">
            <a:avLst/>
          </a:prstGeom>
        </p:spPr>
      </p:pic>
      <p:pic>
        <p:nvPicPr>
          <p:cNvPr id="64" name="图片 63"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1984695" y="3892016"/>
            <a:ext cx="1515838" cy="641775"/>
          </a:xfrm>
          <a:prstGeom prst="rect">
            <a:avLst/>
          </a:prstGeom>
        </p:spPr>
      </p:pic>
      <p:pic>
        <p:nvPicPr>
          <p:cNvPr id="66" name="图片 65" descr="图示&#10;&#10;描述已自动生成"/>
          <p:cNvPicPr>
            <a:picLocks noChangeAspect="1"/>
          </p:cNvPicPr>
          <p:nvPr/>
        </p:nvPicPr>
        <p:blipFill rotWithShape="1">
          <a:blip r:embed="rId5">
            <a:clrChange>
              <a:clrFrom>
                <a:srgbClr val="FFFFFF"/>
              </a:clrFrom>
              <a:clrTo>
                <a:srgbClr val="FFFFFF">
                  <a:alpha val="0"/>
                </a:srgbClr>
              </a:clrTo>
            </a:clrChange>
          </a:blip>
          <a:srcRect l="53795" t="86877" r="4561" b="3094"/>
          <a:stretch>
            <a:fillRect/>
          </a:stretch>
        </p:blipFill>
        <p:spPr>
          <a:xfrm>
            <a:off x="5675769" y="5260547"/>
            <a:ext cx="1443790" cy="687790"/>
          </a:xfrm>
          <a:prstGeom prst="rect">
            <a:avLst/>
          </a:prstGeom>
        </p:spPr>
      </p:pic>
      <p:pic>
        <p:nvPicPr>
          <p:cNvPr id="67" name="图片 66" descr="图示&#10;&#10;描述已自动生成"/>
          <p:cNvPicPr>
            <a:picLocks noChangeAspect="1"/>
          </p:cNvPicPr>
          <p:nvPr/>
        </p:nvPicPr>
        <p:blipFill rotWithShape="1">
          <a:blip r:embed="rId5">
            <a:clrChange>
              <a:clrFrom>
                <a:srgbClr val="FFFFFF"/>
              </a:clrFrom>
              <a:clrTo>
                <a:srgbClr val="FFFFFF">
                  <a:alpha val="0"/>
                </a:srgbClr>
              </a:clrTo>
            </a:clrChange>
          </a:blip>
          <a:srcRect l="4208" t="87395" r="67259" b="4737"/>
          <a:stretch>
            <a:fillRect/>
          </a:stretch>
        </p:blipFill>
        <p:spPr>
          <a:xfrm>
            <a:off x="2180341" y="5233077"/>
            <a:ext cx="989169" cy="539608"/>
          </a:xfrm>
          <a:prstGeom prst="rect">
            <a:avLst/>
          </a:prstGeom>
        </p:spPr>
      </p:pic>
      <p:cxnSp>
        <p:nvCxnSpPr>
          <p:cNvPr id="72" name="直线箭头连接符 71"/>
          <p:cNvCxnSpPr/>
          <p:nvPr/>
        </p:nvCxnSpPr>
        <p:spPr>
          <a:xfrm flipH="1">
            <a:off x="7478874" y="4527209"/>
            <a:ext cx="890828" cy="507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p:cNvCxnSpPr/>
          <p:nvPr/>
        </p:nvCxnSpPr>
        <p:spPr>
          <a:xfrm flipV="1">
            <a:off x="7559503" y="4569734"/>
            <a:ext cx="913236" cy="5220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223478" y="4077891"/>
            <a:ext cx="3495428" cy="369332"/>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acetoacetate</a:t>
            </a:r>
          </a:p>
        </p:txBody>
      </p:sp>
      <p:sp>
        <p:nvSpPr>
          <p:cNvPr id="78" name="文本框 77"/>
          <p:cNvSpPr txBox="1"/>
          <p:nvPr/>
        </p:nvSpPr>
        <p:spPr>
          <a:xfrm rot="1477396">
            <a:off x="8225876" y="4985338"/>
            <a:ext cx="90281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79" name="文本框 78"/>
          <p:cNvSpPr txBox="1"/>
          <p:nvPr/>
        </p:nvSpPr>
        <p:spPr>
          <a:xfrm rot="1639304">
            <a:off x="7846509" y="5083807"/>
            <a:ext cx="574196"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NAD</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cxnSp>
        <p:nvCxnSpPr>
          <p:cNvPr id="80" name="直线箭头连接符 79"/>
          <p:cNvCxnSpPr>
            <a:stCxn id="76" idx="0"/>
            <a:endCxn id="86" idx="2"/>
          </p:cNvCxnSpPr>
          <p:nvPr/>
        </p:nvCxnSpPr>
        <p:spPr>
          <a:xfrm flipV="1">
            <a:off x="8971192" y="3321215"/>
            <a:ext cx="0" cy="756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1" name="文本框 129"/>
          <p:cNvSpPr txBox="1"/>
          <p:nvPr/>
        </p:nvSpPr>
        <p:spPr>
          <a:xfrm>
            <a:off x="6243899" y="4476520"/>
            <a:ext cx="1637744"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D-</a:t>
            </a: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-hydroxybutyrate dehydrogenase </a:t>
            </a:r>
          </a:p>
        </p:txBody>
      </p:sp>
      <p:sp>
        <p:nvSpPr>
          <p:cNvPr id="82" name="弧 103"/>
          <p:cNvSpPr/>
          <p:nvPr/>
        </p:nvSpPr>
        <p:spPr>
          <a:xfrm rot="14761206">
            <a:off x="7929640" y="4758264"/>
            <a:ext cx="346794" cy="462486"/>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6" name="文本框 85"/>
          <p:cNvSpPr txBox="1"/>
          <p:nvPr/>
        </p:nvSpPr>
        <p:spPr>
          <a:xfrm>
            <a:off x="8045297" y="2951883"/>
            <a:ext cx="1851789" cy="369332"/>
          </a:xfrm>
          <a:prstGeom prst="rect">
            <a:avLst/>
          </a:prstGeom>
          <a:noFill/>
        </p:spPr>
        <p:txBody>
          <a:bodyPr wrap="none" rtlCol="0">
            <a:spAutoFit/>
          </a:bodyPr>
          <a:lstStyle/>
          <a:p>
            <a:pPr algn="l"/>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sp>
        <p:nvSpPr>
          <p:cNvPr id="90" name="弧 103"/>
          <p:cNvSpPr/>
          <p:nvPr/>
        </p:nvSpPr>
        <p:spPr>
          <a:xfrm>
            <a:off x="8971191" y="3546182"/>
            <a:ext cx="394250" cy="331173"/>
          </a:xfrm>
          <a:prstGeom prst="arc">
            <a:avLst>
              <a:gd name="adj1" fmla="val 4613432"/>
              <a:gd name="adj2" fmla="val 17261488"/>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1" name="文本框 108"/>
          <p:cNvSpPr txBox="1"/>
          <p:nvPr/>
        </p:nvSpPr>
        <p:spPr>
          <a:xfrm>
            <a:off x="9166286" y="3700624"/>
            <a:ext cx="109036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Succinyl-CoA</a:t>
            </a:r>
            <a:endParaRPr kumimoji="1" lang="zh-CN" altLang="en-US" sz="1200" b="1" dirty="0">
              <a:latin typeface="Times New Roman" panose="02020503050405090304" pitchFamily="18" charset="0"/>
              <a:cs typeface="Times New Roman" panose="02020503050405090304" pitchFamily="18" charset="0"/>
            </a:endParaRPr>
          </a:p>
        </p:txBody>
      </p:sp>
      <p:sp>
        <p:nvSpPr>
          <p:cNvPr id="92" name="文本框 108"/>
          <p:cNvSpPr txBox="1"/>
          <p:nvPr/>
        </p:nvSpPr>
        <p:spPr>
          <a:xfrm>
            <a:off x="9156072" y="3373606"/>
            <a:ext cx="81785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Succinate</a:t>
            </a:r>
            <a:endParaRPr kumimoji="1" lang="zh-CN" altLang="en-US" sz="1200" b="1" dirty="0">
              <a:latin typeface="Times New Roman" panose="02020503050405090304" pitchFamily="18" charset="0"/>
              <a:cs typeface="Times New Roman" panose="02020503050405090304" pitchFamily="18" charset="0"/>
            </a:endParaRPr>
          </a:p>
        </p:txBody>
      </p:sp>
      <p:sp>
        <p:nvSpPr>
          <p:cNvPr id="93" name="文本框 129"/>
          <p:cNvSpPr txBox="1"/>
          <p:nvPr/>
        </p:nvSpPr>
        <p:spPr>
          <a:xfrm>
            <a:off x="7333447" y="3464030"/>
            <a:ext cx="1637744"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ketoacyl-CoA transferase</a:t>
            </a:r>
          </a:p>
        </p:txBody>
      </p:sp>
      <p:sp>
        <p:nvSpPr>
          <p:cNvPr id="94" name="文本框 93"/>
          <p:cNvSpPr txBox="1"/>
          <p:nvPr/>
        </p:nvSpPr>
        <p:spPr>
          <a:xfrm>
            <a:off x="8236943" y="1794459"/>
            <a:ext cx="146065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96" name="直线箭头连接符 95"/>
          <p:cNvCxnSpPr/>
          <p:nvPr/>
        </p:nvCxnSpPr>
        <p:spPr>
          <a:xfrm>
            <a:off x="8867315" y="2204338"/>
            <a:ext cx="0"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线箭头连接符 96"/>
          <p:cNvCxnSpPr>
            <a:stCxn id="86" idx="0"/>
            <a:endCxn id="94" idx="2"/>
          </p:cNvCxnSpPr>
          <p:nvPr/>
        </p:nvCxnSpPr>
        <p:spPr>
          <a:xfrm flipH="1" flipV="1">
            <a:off x="8967271" y="2163791"/>
            <a:ext cx="3921" cy="788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108"/>
          <p:cNvSpPr txBox="1"/>
          <p:nvPr/>
        </p:nvSpPr>
        <p:spPr>
          <a:xfrm>
            <a:off x="9207036" y="2574616"/>
            <a:ext cx="73930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99" name="文本框 129"/>
          <p:cNvSpPr txBox="1"/>
          <p:nvPr/>
        </p:nvSpPr>
        <p:spPr>
          <a:xfrm>
            <a:off x="8152319" y="2403911"/>
            <a:ext cx="698030" cy="276999"/>
          </a:xfrm>
          <a:prstGeom prst="rect">
            <a:avLst/>
          </a:prstGeom>
          <a:noFill/>
        </p:spPr>
        <p:txBody>
          <a:bodyPr wrap="square" rtlCol="0">
            <a:spAutoFit/>
          </a:bodyPr>
          <a:lstStyle/>
          <a:p>
            <a:r>
              <a:rPr kumimoji="1" lang="en-US" altLang="zh-CN" sz="1200" b="1" dirty="0" err="1">
                <a:solidFill>
                  <a:schemeClr val="accent1"/>
                </a:solidFill>
                <a:latin typeface="Times New Roman" panose="02020503050405090304" pitchFamily="18" charset="0"/>
                <a:cs typeface="Times New Roman" panose="02020503050405090304" pitchFamily="18" charset="0"/>
              </a:rPr>
              <a:t>thiolase</a:t>
            </a:r>
            <a:endParaRPr kumimoji="1" lang="en-US" altLang="zh-CN" sz="1200" b="1" dirty="0">
              <a:solidFill>
                <a:schemeClr val="accent1"/>
              </a:solidFill>
              <a:latin typeface="Times New Roman" panose="02020503050405090304" pitchFamily="18" charset="0"/>
              <a:cs typeface="Times New Roman" panose="02020503050405090304" pitchFamily="18" charset="0"/>
            </a:endParaRPr>
          </a:p>
        </p:txBody>
      </p:sp>
      <p:sp>
        <p:nvSpPr>
          <p:cNvPr id="115" name="弧 114"/>
          <p:cNvSpPr/>
          <p:nvPr/>
        </p:nvSpPr>
        <p:spPr>
          <a:xfrm flipH="1" flipV="1">
            <a:off x="8974394" y="2126463"/>
            <a:ext cx="573040" cy="598669"/>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pic>
        <p:nvPicPr>
          <p:cNvPr id="116" name="图片 115" descr="图示&#10;&#10;描述已自动生成"/>
          <p:cNvPicPr>
            <a:picLocks noChangeAspect="1"/>
          </p:cNvPicPr>
          <p:nvPr/>
        </p:nvPicPr>
        <p:blipFill rotWithShape="1">
          <a:blip r:embed="rId5">
            <a:clrChange>
              <a:clrFrom>
                <a:srgbClr val="FFFFFF"/>
              </a:clrFrom>
              <a:clrTo>
                <a:srgbClr val="FFFFFF">
                  <a:alpha val="0"/>
                </a:srgbClr>
              </a:clrTo>
            </a:clrChange>
          </a:blip>
          <a:srcRect l="27274" t="63482" r="29003" b="27160"/>
          <a:stretch>
            <a:fillRect/>
          </a:stretch>
        </p:blipFill>
        <p:spPr>
          <a:xfrm>
            <a:off x="9666015" y="3957408"/>
            <a:ext cx="1515838" cy="641775"/>
          </a:xfrm>
          <a:prstGeom prst="rect">
            <a:avLst/>
          </a:prstGeom>
        </p:spPr>
      </p:pic>
      <p:pic>
        <p:nvPicPr>
          <p:cNvPr id="117" name="图片 116" descr="图示&#10;&#10;描述已自动生成"/>
          <p:cNvPicPr>
            <a:picLocks noChangeAspect="1"/>
          </p:cNvPicPr>
          <p:nvPr/>
        </p:nvPicPr>
        <p:blipFill rotWithShape="1">
          <a:blip r:embed="rId5">
            <a:clrChange>
              <a:clrFrom>
                <a:srgbClr val="FFFFFF"/>
              </a:clrFrom>
              <a:clrTo>
                <a:srgbClr val="FFFFFF">
                  <a:alpha val="0"/>
                </a:srgbClr>
              </a:clrTo>
            </a:clrChange>
          </a:blip>
          <a:srcRect l="24382" t="20441" r="28379" b="70871"/>
          <a:stretch>
            <a:fillRect/>
          </a:stretch>
        </p:blipFill>
        <p:spPr>
          <a:xfrm>
            <a:off x="9897086" y="2838642"/>
            <a:ext cx="1637744" cy="595814"/>
          </a:xfrm>
          <a:prstGeom prst="rect">
            <a:avLst/>
          </a:prstGeom>
        </p:spPr>
      </p:pic>
      <p:pic>
        <p:nvPicPr>
          <p:cNvPr id="118" name="图片 117" descr="图示&#10;&#10;描述已自动生成"/>
          <p:cNvPicPr>
            <a:picLocks noChangeAspect="1"/>
          </p:cNvPicPr>
          <p:nvPr/>
        </p:nvPicPr>
        <p:blipFill rotWithShape="1">
          <a:blip r:embed="rId5">
            <a:clrChange>
              <a:clrFrom>
                <a:srgbClr val="FFFFFF"/>
              </a:clrFrom>
              <a:clrTo>
                <a:srgbClr val="FFFFFF">
                  <a:alpha val="0"/>
                </a:srgbClr>
              </a:clrTo>
            </a:clrChange>
          </a:blip>
          <a:srcRect l="16984" t="2246" r="20664" b="89579"/>
          <a:stretch>
            <a:fillRect/>
          </a:stretch>
        </p:blipFill>
        <p:spPr>
          <a:xfrm>
            <a:off x="9666015" y="1594329"/>
            <a:ext cx="2161716" cy="560605"/>
          </a:xfrm>
          <a:prstGeom prst="rect">
            <a:avLst/>
          </a:prstGeom>
        </p:spPr>
      </p:pic>
    </p:spTree>
    <p:extLst>
      <p:ext uri="{BB962C8B-B14F-4D97-AF65-F5344CB8AC3E}">
        <p14:creationId xmlns:p14="http://schemas.microsoft.com/office/powerpoint/2010/main" val="3392281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synthesis</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2"/>
          <p:cNvPicPr>
            <a:picLocks noChangeAspect="1"/>
          </p:cNvPicPr>
          <p:nvPr/>
        </p:nvPicPr>
        <p:blipFill>
          <a:blip r:embed="rId4">
            <a:alphaModFix amt="36000"/>
          </a:blip>
          <a:stretch>
            <a:fillRect/>
          </a:stretch>
        </p:blipFill>
        <p:spPr>
          <a:xfrm>
            <a:off x="-4836092" y="-419394"/>
            <a:ext cx="8515611" cy="6481558"/>
          </a:xfrm>
          <a:prstGeom prst="rect">
            <a:avLst/>
          </a:prstGeom>
        </p:spPr>
      </p:pic>
      <p:sp>
        <p:nvSpPr>
          <p:cNvPr id="6" name="文本框 5"/>
          <p:cNvSpPr txBox="1"/>
          <p:nvPr/>
        </p:nvSpPr>
        <p:spPr>
          <a:xfrm>
            <a:off x="220399" y="963871"/>
            <a:ext cx="889987"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Citrate</a:t>
            </a:r>
            <a:endParaRPr kumimoji="1" lang="zh-CN" altLang="en-US"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2941326" y="959162"/>
            <a:ext cx="133882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8" name="直线箭头连接符 7"/>
          <p:cNvCxnSpPr>
            <a:stCxn id="6" idx="3"/>
            <a:endCxn id="7" idx="1"/>
          </p:cNvCxnSpPr>
          <p:nvPr/>
        </p:nvCxnSpPr>
        <p:spPr>
          <a:xfrm flipV="1">
            <a:off x="1110386" y="1143828"/>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弧 10"/>
          <p:cNvSpPr/>
          <p:nvPr/>
        </p:nvSpPr>
        <p:spPr>
          <a:xfrm rot="16200000">
            <a:off x="1790712" y="1013005"/>
            <a:ext cx="470287" cy="731934"/>
          </a:xfrm>
          <a:prstGeom prst="arc">
            <a:avLst>
              <a:gd name="adj1" fmla="val 15967417"/>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弧 11"/>
          <p:cNvSpPr/>
          <p:nvPr/>
        </p:nvSpPr>
        <p:spPr>
          <a:xfrm>
            <a:off x="1276027" y="1150736"/>
            <a:ext cx="548640" cy="455752"/>
          </a:xfrm>
          <a:prstGeom prst="arc">
            <a:avLst>
              <a:gd name="adj1" fmla="val 10285686"/>
              <a:gd name="adj2" fmla="val 15533216"/>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3" name="弧 12"/>
          <p:cNvSpPr/>
          <p:nvPr/>
        </p:nvSpPr>
        <p:spPr>
          <a:xfrm rot="16200000">
            <a:off x="2174573" y="1020598"/>
            <a:ext cx="470287" cy="731934"/>
          </a:xfrm>
          <a:prstGeom prst="arc">
            <a:avLst>
              <a:gd name="adj1" fmla="val 370868"/>
              <a:gd name="adj2" fmla="val 568899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p:cNvSpPr txBox="1"/>
          <p:nvPr/>
        </p:nvSpPr>
        <p:spPr>
          <a:xfrm>
            <a:off x="1419373" y="1386565"/>
            <a:ext cx="481029"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1990308" y="1386565"/>
            <a:ext cx="726481" cy="276999"/>
          </a:xfrm>
          <a:prstGeom prst="rect">
            <a:avLst/>
          </a:prstGeom>
          <a:noFill/>
        </p:spPr>
        <p:txBody>
          <a:bodyPr wrap="non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16" name="文本框 15"/>
          <p:cNvSpPr txBox="1"/>
          <p:nvPr/>
        </p:nvSpPr>
        <p:spPr>
          <a:xfrm>
            <a:off x="760663" y="1386564"/>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7" name="文本框 16"/>
          <p:cNvSpPr txBox="1"/>
          <p:nvPr/>
        </p:nvSpPr>
        <p:spPr>
          <a:xfrm>
            <a:off x="2597914" y="1386564"/>
            <a:ext cx="1042273"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Oxaloacetate</a:t>
            </a:r>
            <a:endParaRPr kumimoji="1" lang="zh-CN" altLang="en-US" sz="1200" b="1" dirty="0">
              <a:latin typeface="Times New Roman" panose="02020503050405090304" pitchFamily="18" charset="0"/>
              <a:cs typeface="Times New Roman" panose="02020503050405090304" pitchFamily="18" charset="0"/>
            </a:endParaRPr>
          </a:p>
        </p:txBody>
      </p:sp>
      <p:pic>
        <p:nvPicPr>
          <p:cNvPr id="18" name="图片 17" descr="图示&#10;&#10;描述已自动生成"/>
          <p:cNvPicPr>
            <a:picLocks noChangeAspect="1"/>
          </p:cNvPicPr>
          <p:nvPr/>
        </p:nvPicPr>
        <p:blipFill rotWithShape="1">
          <a:blip r:embed="rId5"/>
          <a:srcRect l="50152" t="2246" r="20664" b="89579"/>
          <a:stretch>
            <a:fillRect/>
          </a:stretch>
        </p:blipFill>
        <p:spPr>
          <a:xfrm>
            <a:off x="4247793" y="863525"/>
            <a:ext cx="1011819" cy="560605"/>
          </a:xfrm>
          <a:prstGeom prst="rect">
            <a:avLst/>
          </a:prstGeom>
        </p:spPr>
      </p:pic>
      <p:sp>
        <p:nvSpPr>
          <p:cNvPr id="20" name="文本框 19"/>
          <p:cNvSpPr txBox="1"/>
          <p:nvPr/>
        </p:nvSpPr>
        <p:spPr>
          <a:xfrm>
            <a:off x="3270954" y="2218467"/>
            <a:ext cx="1531188"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Malonyl-CoA</a:t>
            </a:r>
            <a:endParaRPr kumimoji="1" lang="zh-CN" altLang="en-US" b="1" dirty="0">
              <a:latin typeface="Times New Roman" panose="02020503050405090304" pitchFamily="18" charset="0"/>
              <a:cs typeface="Times New Roman" panose="02020503050405090304" pitchFamily="18" charset="0"/>
            </a:endParaRPr>
          </a:p>
        </p:txBody>
      </p:sp>
      <p:cxnSp>
        <p:nvCxnSpPr>
          <p:cNvPr id="22" name="直线箭头连接符 21"/>
          <p:cNvCxnSpPr>
            <a:endCxn id="20" idx="0"/>
          </p:cNvCxnSpPr>
          <p:nvPr/>
        </p:nvCxnSpPr>
        <p:spPr>
          <a:xfrm>
            <a:off x="4031471" y="1328494"/>
            <a:ext cx="5077" cy="889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hlinkClick r:id="rId6" action="ppaction://hlinksldjump"/>
          </p:cNvPr>
          <p:cNvSpPr txBox="1"/>
          <p:nvPr/>
        </p:nvSpPr>
        <p:spPr>
          <a:xfrm>
            <a:off x="1303462" y="864884"/>
            <a:ext cx="1606999" cy="276999"/>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503050405090304" pitchFamily="18" charset="0"/>
                <a:cs typeface="Times New Roman" panose="02020503050405090304" pitchFamily="18" charset="0"/>
              </a:rPr>
              <a:t>The shuttle pathway</a:t>
            </a:r>
            <a:endParaRPr kumimoji="1" lang="zh-CN" altLang="en-US" sz="1200" b="1" dirty="0">
              <a:solidFill>
                <a:schemeClr val="accent1"/>
              </a:solidFill>
              <a:latin typeface="Times New Roman" panose="02020503050405090304" pitchFamily="18" charset="0"/>
              <a:cs typeface="Times New Roman" panose="02020503050405090304" pitchFamily="18" charset="0"/>
            </a:endParaRPr>
          </a:p>
        </p:txBody>
      </p:sp>
      <p:sp>
        <p:nvSpPr>
          <p:cNvPr id="26" name="文本框 25">
            <a:hlinkClick r:id="rId7" action="ppaction://hlinksldjump"/>
          </p:cNvPr>
          <p:cNvSpPr txBox="1"/>
          <p:nvPr/>
        </p:nvSpPr>
        <p:spPr>
          <a:xfrm>
            <a:off x="3035876" y="1528467"/>
            <a:ext cx="980133" cy="646331"/>
          </a:xfrm>
          <a:prstGeom prst="rect">
            <a:avLst/>
          </a:prstGeom>
          <a:noFill/>
          <a:ln>
            <a:solidFill>
              <a:schemeClr val="accent5"/>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carboxylase</a:t>
            </a:r>
          </a:p>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(ACC) </a:t>
            </a:r>
          </a:p>
        </p:txBody>
      </p:sp>
      <p:sp>
        <p:nvSpPr>
          <p:cNvPr id="28" name="弧 106"/>
          <p:cNvSpPr/>
          <p:nvPr/>
        </p:nvSpPr>
        <p:spPr>
          <a:xfrm flipH="1">
            <a:off x="4031471" y="1730475"/>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108"/>
          <p:cNvSpPr txBox="1"/>
          <p:nvPr/>
        </p:nvSpPr>
        <p:spPr>
          <a:xfrm>
            <a:off x="4223410" y="1970918"/>
            <a:ext cx="747445" cy="276999"/>
          </a:xfrm>
          <a:prstGeom prst="rect">
            <a:avLst/>
          </a:prstGeom>
          <a:noFill/>
        </p:spPr>
        <p:txBody>
          <a:bodyPr wrap="square" rtlCol="0">
            <a:spAutoFit/>
          </a:bodyPr>
          <a:lstStyle/>
          <a:p>
            <a:pPr algn="l"/>
            <a:r>
              <a:rPr kumimoji="1" lang="en-US" altLang="zh-CN" sz="1200" b="1" dirty="0" err="1">
                <a:latin typeface="Times New Roman" panose="02020503050405090304" pitchFamily="18" charset="0"/>
                <a:cs typeface="Times New Roman" panose="02020503050405090304" pitchFamily="18" charset="0"/>
              </a:rPr>
              <a:t>ADP+Pi</a:t>
            </a:r>
            <a:endParaRPr kumimoji="1" lang="zh-CN" altLang="en-US" sz="1200" b="1" dirty="0">
              <a:latin typeface="Times New Roman" panose="02020503050405090304" pitchFamily="18" charset="0"/>
              <a:cs typeface="Times New Roman" panose="02020503050405090304" pitchFamily="18" charset="0"/>
            </a:endParaRPr>
          </a:p>
        </p:txBody>
      </p:sp>
      <p:sp>
        <p:nvSpPr>
          <p:cNvPr id="30" name="文本框 108"/>
          <p:cNvSpPr txBox="1"/>
          <p:nvPr/>
        </p:nvSpPr>
        <p:spPr>
          <a:xfrm>
            <a:off x="4196479" y="163483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31" name="弧 30"/>
          <p:cNvSpPr/>
          <p:nvPr/>
        </p:nvSpPr>
        <p:spPr>
          <a:xfrm>
            <a:off x="4036604" y="1466631"/>
            <a:ext cx="548640" cy="455752"/>
          </a:xfrm>
          <a:prstGeom prst="arc">
            <a:avLst>
              <a:gd name="adj1" fmla="val 10891500"/>
              <a:gd name="adj2" fmla="val 16841341"/>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32" name="文本框 108"/>
          <p:cNvSpPr txBox="1"/>
          <p:nvPr/>
        </p:nvSpPr>
        <p:spPr>
          <a:xfrm>
            <a:off x="4294403" y="132567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HCO</a:t>
            </a:r>
            <a:r>
              <a:rPr kumimoji="1" lang="en-US" altLang="zh-CN" sz="1200" b="1" baseline="-25000" dirty="0">
                <a:latin typeface="Times New Roman" panose="02020503050405090304" pitchFamily="18" charset="0"/>
                <a:cs typeface="Times New Roman" panose="02020503050405090304" pitchFamily="18" charset="0"/>
              </a:rPr>
              <a:t>3</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33" name="文本框 108"/>
          <p:cNvSpPr txBox="1"/>
          <p:nvPr/>
        </p:nvSpPr>
        <p:spPr>
          <a:xfrm>
            <a:off x="4595033" y="174008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biotin</a:t>
            </a:r>
            <a:endParaRPr kumimoji="1" lang="zh-CN" altLang="en-US" sz="1200" b="1" dirty="0">
              <a:latin typeface="Times New Roman" panose="02020503050405090304" pitchFamily="18" charset="0"/>
              <a:cs typeface="Times New Roman" panose="02020503050405090304" pitchFamily="18" charset="0"/>
            </a:endParaRPr>
          </a:p>
        </p:txBody>
      </p:sp>
      <p:pic>
        <p:nvPicPr>
          <p:cNvPr id="36" name="图片 35" descr="图示&#10;&#10;描述已自动生成"/>
          <p:cNvPicPr>
            <a:picLocks noChangeAspect="1"/>
          </p:cNvPicPr>
          <p:nvPr/>
        </p:nvPicPr>
        <p:blipFill rotWithShape="1">
          <a:blip r:embed="rId8"/>
          <a:srcRect l="31530" t="62946" r="22080" b="29801"/>
          <a:stretch>
            <a:fillRect/>
          </a:stretch>
        </p:blipFill>
        <p:spPr>
          <a:xfrm>
            <a:off x="10676389" y="5658955"/>
            <a:ext cx="1235158" cy="584774"/>
          </a:xfrm>
          <a:prstGeom prst="rect">
            <a:avLst/>
          </a:prstGeom>
        </p:spPr>
      </p:pic>
      <p:pic>
        <p:nvPicPr>
          <p:cNvPr id="38" name="图片 37" descr="图示&#10;&#10;描述已自动生成"/>
          <p:cNvPicPr>
            <a:picLocks noChangeAspect="1"/>
          </p:cNvPicPr>
          <p:nvPr/>
        </p:nvPicPr>
        <p:blipFill rotWithShape="1">
          <a:blip r:embed="rId9"/>
          <a:srcRect b="27010"/>
          <a:stretch>
            <a:fillRect/>
          </a:stretch>
        </p:blipFill>
        <p:spPr>
          <a:xfrm>
            <a:off x="4728641" y="2174799"/>
            <a:ext cx="1423199" cy="595708"/>
          </a:xfrm>
          <a:prstGeom prst="rect">
            <a:avLst/>
          </a:prstGeom>
        </p:spPr>
      </p:pic>
      <p:cxnSp>
        <p:nvCxnSpPr>
          <p:cNvPr id="40" name="直线箭头连接符 39"/>
          <p:cNvCxnSpPr>
            <a:stCxn id="20" idx="2"/>
            <a:endCxn id="51" idx="0"/>
          </p:cNvCxnSpPr>
          <p:nvPr/>
        </p:nvCxnSpPr>
        <p:spPr>
          <a:xfrm flipH="1">
            <a:off x="4031696" y="2587799"/>
            <a:ext cx="4852" cy="7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文本框 40">
            <a:hlinkClick r:id="rId10" action="ppaction://hlinksldjump"/>
          </p:cNvPr>
          <p:cNvSpPr txBox="1"/>
          <p:nvPr/>
        </p:nvSpPr>
        <p:spPr>
          <a:xfrm>
            <a:off x="2550104" y="2712461"/>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malonyl-CoA-ACP transferase(MT) </a:t>
            </a:r>
          </a:p>
        </p:txBody>
      </p:sp>
      <p:sp>
        <p:nvSpPr>
          <p:cNvPr id="42" name="弧 106"/>
          <p:cNvSpPr/>
          <p:nvPr/>
        </p:nvSpPr>
        <p:spPr>
          <a:xfrm flipH="1">
            <a:off x="4035053" y="2823876"/>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108"/>
          <p:cNvSpPr txBox="1"/>
          <p:nvPr/>
        </p:nvSpPr>
        <p:spPr>
          <a:xfrm>
            <a:off x="4226425" y="2741559"/>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ACP-SH</a:t>
            </a:r>
            <a:endParaRPr kumimoji="1" lang="zh-CN" altLang="en-US" sz="1200" b="1" dirty="0">
              <a:latin typeface="Times New Roman" panose="02020503050405090304" pitchFamily="18" charset="0"/>
              <a:cs typeface="Times New Roman" panose="02020503050405090304" pitchFamily="18" charset="0"/>
            </a:endParaRPr>
          </a:p>
        </p:txBody>
      </p:sp>
      <p:pic>
        <p:nvPicPr>
          <p:cNvPr id="50" name="图片 49" descr="图示&#10;&#10;描述已自动生成"/>
          <p:cNvPicPr>
            <a:picLocks noChangeAspect="1"/>
          </p:cNvPicPr>
          <p:nvPr/>
        </p:nvPicPr>
        <p:blipFill>
          <a:blip r:embed="rId11"/>
          <a:stretch>
            <a:fillRect/>
          </a:stretch>
        </p:blipFill>
        <p:spPr>
          <a:xfrm>
            <a:off x="4825685" y="3264149"/>
            <a:ext cx="836339" cy="841666"/>
          </a:xfrm>
          <a:prstGeom prst="rect">
            <a:avLst/>
          </a:prstGeom>
        </p:spPr>
      </p:pic>
      <p:sp>
        <p:nvSpPr>
          <p:cNvPr id="45" name="文本框 108"/>
          <p:cNvSpPr txBox="1"/>
          <p:nvPr/>
        </p:nvSpPr>
        <p:spPr>
          <a:xfrm>
            <a:off x="4240536" y="309055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文本框 50"/>
          <p:cNvSpPr txBox="1"/>
          <p:nvPr/>
        </p:nvSpPr>
        <p:spPr>
          <a:xfrm>
            <a:off x="3253278" y="3358792"/>
            <a:ext cx="1556836"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Malonyl-ACP</a:t>
            </a:r>
            <a:endParaRPr kumimoji="1" lang="zh-CN" altLang="en-US" b="1" dirty="0">
              <a:latin typeface="Times New Roman" panose="02020503050405090304" pitchFamily="18" charset="0"/>
              <a:cs typeface="Times New Roman" panose="02020503050405090304" pitchFamily="18" charset="0"/>
            </a:endParaRPr>
          </a:p>
        </p:txBody>
      </p:sp>
      <p:cxnSp>
        <p:nvCxnSpPr>
          <p:cNvPr id="53" name="肘形连接符 52"/>
          <p:cNvCxnSpPr>
            <a:stCxn id="18" idx="3"/>
          </p:cNvCxnSpPr>
          <p:nvPr/>
        </p:nvCxnSpPr>
        <p:spPr>
          <a:xfrm flipH="1">
            <a:off x="4038762" y="1143828"/>
            <a:ext cx="1220850" cy="3083414"/>
          </a:xfrm>
          <a:prstGeom prst="bentConnector4">
            <a:avLst>
              <a:gd name="adj1" fmla="val -74694"/>
              <a:gd name="adj2" fmla="val 99927"/>
            </a:avLst>
          </a:prstGeom>
          <a:ln>
            <a:tailEnd type="triangle"/>
          </a:ln>
        </p:spPr>
        <p:style>
          <a:lnRef idx="2">
            <a:schemeClr val="dk1"/>
          </a:lnRef>
          <a:fillRef idx="0">
            <a:schemeClr val="dk1"/>
          </a:fillRef>
          <a:effectRef idx="1">
            <a:schemeClr val="dk1"/>
          </a:effectRef>
          <a:fontRef idx="minor">
            <a:schemeClr val="tx1"/>
          </a:fontRef>
        </p:style>
      </p:cxnSp>
      <p:cxnSp>
        <p:nvCxnSpPr>
          <p:cNvPr id="57" name="直线箭头连接符 56"/>
          <p:cNvCxnSpPr>
            <a:stCxn id="51" idx="2"/>
            <a:endCxn id="78" idx="0"/>
          </p:cNvCxnSpPr>
          <p:nvPr/>
        </p:nvCxnSpPr>
        <p:spPr>
          <a:xfrm>
            <a:off x="4031696" y="3728124"/>
            <a:ext cx="7066" cy="971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文本框 57">
            <a:hlinkClick r:id="rId10" action="ppaction://hlinksldjump"/>
          </p:cNvPr>
          <p:cNvSpPr txBox="1"/>
          <p:nvPr/>
        </p:nvSpPr>
        <p:spPr>
          <a:xfrm>
            <a:off x="5915924" y="1786252"/>
            <a:ext cx="1492432"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acetyl-CoA-ACP transferase(AT) </a:t>
            </a:r>
          </a:p>
        </p:txBody>
      </p:sp>
      <p:sp>
        <p:nvSpPr>
          <p:cNvPr id="59" name="弧 106"/>
          <p:cNvSpPr/>
          <p:nvPr/>
        </p:nvSpPr>
        <p:spPr>
          <a:xfrm flipH="1">
            <a:off x="4037245" y="4143551"/>
            <a:ext cx="548100" cy="406857"/>
          </a:xfrm>
          <a:prstGeom prst="arc">
            <a:avLst>
              <a:gd name="adj1" fmla="val 21432407"/>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108"/>
          <p:cNvSpPr txBox="1"/>
          <p:nvPr/>
        </p:nvSpPr>
        <p:spPr>
          <a:xfrm>
            <a:off x="4196479" y="4372966"/>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CO</a:t>
            </a:r>
            <a:r>
              <a:rPr kumimoji="1" lang="en-US" altLang="zh-CN" sz="1200" b="1" baseline="-25000" dirty="0">
                <a:latin typeface="Times New Roman" panose="02020503050405090304" pitchFamily="18" charset="0"/>
                <a:cs typeface="Times New Roman" panose="02020503050405090304" pitchFamily="18" charset="0"/>
              </a:rPr>
              <a:t>2</a:t>
            </a:r>
            <a:endParaRPr kumimoji="1" lang="zh-CN" altLang="en-US" sz="1200" b="1" dirty="0">
              <a:latin typeface="Times New Roman" panose="02020503050405090304" pitchFamily="18" charset="0"/>
              <a:cs typeface="Times New Roman" panose="02020503050405090304" pitchFamily="18" charset="0"/>
            </a:endParaRPr>
          </a:p>
        </p:txBody>
      </p:sp>
      <p:sp>
        <p:nvSpPr>
          <p:cNvPr id="78" name="文本框 77"/>
          <p:cNvSpPr txBox="1"/>
          <p:nvPr/>
        </p:nvSpPr>
        <p:spPr>
          <a:xfrm>
            <a:off x="2971771" y="4699424"/>
            <a:ext cx="2133982"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ketobutyryl</a:t>
            </a:r>
            <a:r>
              <a:rPr kumimoji="1" lang="en-US" altLang="zh-CN" b="1" dirty="0">
                <a:latin typeface="Times New Roman" panose="02020503050405090304" pitchFamily="18" charset="0"/>
                <a:cs typeface="Times New Roman" panose="02020503050405090304" pitchFamily="18" charset="0"/>
              </a:rPr>
              <a:t>-ACP </a:t>
            </a:r>
          </a:p>
        </p:txBody>
      </p:sp>
      <p:pic>
        <p:nvPicPr>
          <p:cNvPr id="82" name="图片 81" descr="图示&#10;&#10;描述已自动生成"/>
          <p:cNvPicPr>
            <a:picLocks noChangeAspect="1"/>
          </p:cNvPicPr>
          <p:nvPr/>
        </p:nvPicPr>
        <p:blipFill rotWithShape="1">
          <a:blip r:embed="rId8"/>
          <a:srcRect l="26703" t="19769" r="21311" b="72966"/>
          <a:stretch>
            <a:fillRect/>
          </a:stretch>
        </p:blipFill>
        <p:spPr>
          <a:xfrm>
            <a:off x="4985375" y="4583410"/>
            <a:ext cx="1334575" cy="564809"/>
          </a:xfrm>
          <a:prstGeom prst="rect">
            <a:avLst/>
          </a:prstGeom>
        </p:spPr>
      </p:pic>
      <p:sp>
        <p:nvSpPr>
          <p:cNvPr id="84" name="文本框 83">
            <a:hlinkClick r:id="rId10" action="ppaction://hlinksldjump"/>
          </p:cNvPr>
          <p:cNvSpPr txBox="1"/>
          <p:nvPr/>
        </p:nvSpPr>
        <p:spPr>
          <a:xfrm>
            <a:off x="2547177" y="3873051"/>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synthase(KS) </a:t>
            </a:r>
          </a:p>
        </p:txBody>
      </p:sp>
      <p:cxnSp>
        <p:nvCxnSpPr>
          <p:cNvPr id="85" name="直线箭头连接符 84"/>
          <p:cNvCxnSpPr>
            <a:stCxn id="78" idx="2"/>
            <a:endCxn id="90" idx="0"/>
          </p:cNvCxnSpPr>
          <p:nvPr/>
        </p:nvCxnSpPr>
        <p:spPr>
          <a:xfrm>
            <a:off x="4038762" y="5068756"/>
            <a:ext cx="3275" cy="805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文本框 85">
            <a:hlinkClick r:id="rId10" action="ppaction://hlinksldjump"/>
          </p:cNvPr>
          <p:cNvSpPr txBox="1"/>
          <p:nvPr/>
        </p:nvSpPr>
        <p:spPr>
          <a:xfrm>
            <a:off x="2557361" y="5208685"/>
            <a:ext cx="1492432" cy="461665"/>
          </a:xfrm>
          <a:prstGeom prst="rect">
            <a:avLst/>
          </a:prstGeom>
          <a:noFill/>
        </p:spPr>
        <p:txBody>
          <a:bodyPr wrap="square" rtlCol="0">
            <a:spAutoFit/>
          </a:bodyPr>
          <a:lstStyle/>
          <a:p>
            <a:pPr algn="r"/>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a:solidFill>
                  <a:schemeClr val="accent1"/>
                </a:solidFill>
                <a:latin typeface="Times New Roman" panose="02020503050405090304" pitchFamily="18" charset="0"/>
                <a:cs typeface="Times New Roman" panose="02020503050405090304" pitchFamily="18" charset="0"/>
              </a:rPr>
              <a:t>ketoacyl-ACP reductase(KR) </a:t>
            </a:r>
          </a:p>
        </p:txBody>
      </p:sp>
      <p:sp>
        <p:nvSpPr>
          <p:cNvPr id="87" name="弧 106"/>
          <p:cNvSpPr/>
          <p:nvPr/>
        </p:nvSpPr>
        <p:spPr>
          <a:xfrm flipH="1">
            <a:off x="4042310" y="5320100"/>
            <a:ext cx="548100" cy="406857"/>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8" name="文本框 108"/>
          <p:cNvSpPr txBox="1"/>
          <p:nvPr/>
        </p:nvSpPr>
        <p:spPr>
          <a:xfrm>
            <a:off x="4233682" y="5237783"/>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89" name="文本框 108"/>
          <p:cNvSpPr txBox="1"/>
          <p:nvPr/>
        </p:nvSpPr>
        <p:spPr>
          <a:xfrm>
            <a:off x="4247793" y="5586774"/>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90" name="文本框 89"/>
          <p:cNvSpPr txBox="1"/>
          <p:nvPr/>
        </p:nvSpPr>
        <p:spPr>
          <a:xfrm>
            <a:off x="2778357" y="5874397"/>
            <a:ext cx="2527360" cy="369332"/>
          </a:xfrm>
          <a:prstGeom prst="rect">
            <a:avLst/>
          </a:prstGeom>
          <a:noFill/>
        </p:spPr>
        <p:txBody>
          <a:bodyPr wrap="none" rtlCol="0">
            <a:spAutoFit/>
          </a:bodyPr>
          <a:lstStyle/>
          <a:p>
            <a:pPr algn="ctr"/>
            <a:r>
              <a:rPr kumimoji="1" lang="el-GR" altLang="zh-CN" b="1" dirty="0">
                <a:latin typeface="Times New Roman" panose="02020503050405090304" pitchFamily="18" charset="0"/>
                <a:cs typeface="Times New Roman" panose="02020503050405090304" pitchFamily="18" charset="0"/>
              </a:rPr>
              <a:t>β-</a:t>
            </a:r>
            <a:r>
              <a:rPr kumimoji="1" lang="en-US" altLang="zh-CN" b="1" dirty="0" err="1">
                <a:latin typeface="Times New Roman" panose="02020503050405090304" pitchFamily="18" charset="0"/>
                <a:cs typeface="Times New Roman" panose="02020503050405090304" pitchFamily="18" charset="0"/>
              </a:rPr>
              <a:t>hydroxybutyryl</a:t>
            </a:r>
            <a:r>
              <a:rPr kumimoji="1" lang="en-US" altLang="zh-CN" b="1" dirty="0">
                <a:latin typeface="Times New Roman" panose="02020503050405090304" pitchFamily="18" charset="0"/>
                <a:cs typeface="Times New Roman" panose="02020503050405090304" pitchFamily="18" charset="0"/>
              </a:rPr>
              <a:t>-ACP </a:t>
            </a:r>
          </a:p>
        </p:txBody>
      </p:sp>
      <p:pic>
        <p:nvPicPr>
          <p:cNvPr id="95" name="图片 94" descr="图示&#10;&#10;描述已自动生成"/>
          <p:cNvPicPr>
            <a:picLocks noChangeAspect="1"/>
          </p:cNvPicPr>
          <p:nvPr/>
        </p:nvPicPr>
        <p:blipFill rotWithShape="1">
          <a:blip r:embed="rId8"/>
          <a:srcRect l="26843" t="43019" r="24348" b="49507"/>
          <a:stretch>
            <a:fillRect/>
          </a:stretch>
        </p:blipFill>
        <p:spPr>
          <a:xfrm>
            <a:off x="5170576" y="5680987"/>
            <a:ext cx="1217978" cy="564808"/>
          </a:xfrm>
          <a:prstGeom prst="rect">
            <a:avLst/>
          </a:prstGeom>
        </p:spPr>
      </p:pic>
      <p:cxnSp>
        <p:nvCxnSpPr>
          <p:cNvPr id="96" name="直线箭头连接符 95"/>
          <p:cNvCxnSpPr/>
          <p:nvPr/>
        </p:nvCxnSpPr>
        <p:spPr>
          <a:xfrm flipV="1">
            <a:off x="6426975" y="5984604"/>
            <a:ext cx="1830940" cy="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7" name="弧 96"/>
          <p:cNvSpPr/>
          <p:nvPr/>
        </p:nvSpPr>
        <p:spPr>
          <a:xfrm rot="16200000">
            <a:off x="7107301" y="5853781"/>
            <a:ext cx="470287" cy="731934"/>
          </a:xfrm>
          <a:prstGeom prst="arc">
            <a:avLst>
              <a:gd name="adj1" fmla="val 20930935"/>
              <a:gd name="adj2" fmla="val 5776812"/>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0" name="文本框 99">
            <a:hlinkClick r:id="rId10" action="ppaction://hlinksldjump"/>
          </p:cNvPr>
          <p:cNvSpPr txBox="1"/>
          <p:nvPr/>
        </p:nvSpPr>
        <p:spPr>
          <a:xfrm>
            <a:off x="6611818" y="5529847"/>
            <a:ext cx="1492431" cy="461665"/>
          </a:xfrm>
          <a:prstGeom prst="rect">
            <a:avLst/>
          </a:prstGeom>
          <a:noFill/>
        </p:spPr>
        <p:txBody>
          <a:bodyPr wrap="square" rtlCol="0">
            <a:spAutoFit/>
          </a:bodyPr>
          <a:lstStyle/>
          <a:p>
            <a:r>
              <a:rPr kumimoji="1" lang="el-GR" altLang="zh-CN" sz="1200" b="1" dirty="0">
                <a:solidFill>
                  <a:schemeClr val="accent1"/>
                </a:solidFill>
                <a:latin typeface="Times New Roman" panose="02020503050405090304" pitchFamily="18" charset="0"/>
                <a:cs typeface="Times New Roman" panose="02020503050405090304" pitchFamily="18" charset="0"/>
              </a:rPr>
              <a:t>β-</a:t>
            </a:r>
            <a:r>
              <a:rPr kumimoji="1" lang="en-US" altLang="zh-CN" sz="1200" b="1" dirty="0" err="1">
                <a:solidFill>
                  <a:schemeClr val="accent1"/>
                </a:solidFill>
                <a:latin typeface="Times New Roman" panose="02020503050405090304" pitchFamily="18" charset="0"/>
                <a:cs typeface="Times New Roman" panose="02020503050405090304" pitchFamily="18" charset="0"/>
              </a:rPr>
              <a:t>hydroxyacyl</a:t>
            </a:r>
            <a:r>
              <a:rPr kumimoji="1" lang="en-US" altLang="zh-CN" sz="1200" b="1" dirty="0">
                <a:solidFill>
                  <a:schemeClr val="accent1"/>
                </a:solidFill>
                <a:latin typeface="Times New Roman" panose="02020503050405090304" pitchFamily="18" charset="0"/>
                <a:cs typeface="Times New Roman" panose="02020503050405090304" pitchFamily="18" charset="0"/>
              </a:rPr>
              <a:t>-ACP dehydratase(HD) </a:t>
            </a:r>
          </a:p>
        </p:txBody>
      </p:sp>
      <p:sp>
        <p:nvSpPr>
          <p:cNvPr id="101" name="文本框 108"/>
          <p:cNvSpPr txBox="1"/>
          <p:nvPr/>
        </p:nvSpPr>
        <p:spPr>
          <a:xfrm>
            <a:off x="7517093" y="6209294"/>
            <a:ext cx="533504"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02" name="文本框 101"/>
          <p:cNvSpPr txBox="1"/>
          <p:nvPr/>
        </p:nvSpPr>
        <p:spPr>
          <a:xfrm>
            <a:off x="8242169" y="5799938"/>
            <a:ext cx="256679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trans-</a:t>
            </a:r>
            <a:r>
              <a:rPr kumimoji="1" lang="el-GR" altLang="zh-CN" b="1" dirty="0">
                <a:latin typeface="Times New Roman" panose="02020503050405090304" pitchFamily="18" charset="0"/>
                <a:cs typeface="Times New Roman" panose="02020503050405090304" pitchFamily="18" charset="0"/>
              </a:rPr>
              <a:t>Δ2-</a:t>
            </a:r>
            <a:r>
              <a:rPr kumimoji="1" lang="en-US" altLang="zh-CN" b="1" dirty="0" err="1">
                <a:latin typeface="Times New Roman" panose="02020503050405090304" pitchFamily="18" charset="0"/>
                <a:cs typeface="Times New Roman" panose="02020503050405090304" pitchFamily="18" charset="0"/>
              </a:rPr>
              <a:t>butenoyl</a:t>
            </a:r>
            <a:r>
              <a:rPr kumimoji="1" lang="en-US" altLang="zh-CN" b="1" dirty="0">
                <a:latin typeface="Times New Roman" panose="02020503050405090304" pitchFamily="18" charset="0"/>
                <a:cs typeface="Times New Roman" panose="02020503050405090304" pitchFamily="18" charset="0"/>
              </a:rPr>
              <a:t>-ACP </a:t>
            </a:r>
          </a:p>
        </p:txBody>
      </p:sp>
      <p:sp>
        <p:nvSpPr>
          <p:cNvPr id="103" name="文本框 102"/>
          <p:cNvSpPr txBox="1"/>
          <p:nvPr/>
        </p:nvSpPr>
        <p:spPr>
          <a:xfrm>
            <a:off x="8769556" y="4699424"/>
            <a:ext cx="151201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butyryl-ACP </a:t>
            </a:r>
          </a:p>
        </p:txBody>
      </p:sp>
      <p:cxnSp>
        <p:nvCxnSpPr>
          <p:cNvPr id="105" name="直线箭头连接符 104"/>
          <p:cNvCxnSpPr>
            <a:stCxn id="102" idx="0"/>
            <a:endCxn id="103" idx="2"/>
          </p:cNvCxnSpPr>
          <p:nvPr/>
        </p:nvCxnSpPr>
        <p:spPr>
          <a:xfrm flipH="1" flipV="1">
            <a:off x="9525565" y="5068756"/>
            <a:ext cx="1" cy="7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弧 106"/>
          <p:cNvSpPr/>
          <p:nvPr/>
        </p:nvSpPr>
        <p:spPr>
          <a:xfrm flipH="1" flipV="1">
            <a:off x="9525564" y="5233671"/>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1" name="文本框 108"/>
          <p:cNvSpPr txBox="1"/>
          <p:nvPr/>
        </p:nvSpPr>
        <p:spPr>
          <a:xfrm>
            <a:off x="9803790" y="5573470"/>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sp>
        <p:nvSpPr>
          <p:cNvPr id="112" name="文本框 108"/>
          <p:cNvSpPr txBox="1"/>
          <p:nvPr/>
        </p:nvSpPr>
        <p:spPr>
          <a:xfrm>
            <a:off x="9826155" y="5078538"/>
            <a:ext cx="156449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endParaRPr kumimoji="1" lang="zh-CN" altLang="en-US" sz="1200" b="1" dirty="0">
              <a:latin typeface="Times New Roman" panose="02020503050405090304" pitchFamily="18" charset="0"/>
              <a:cs typeface="Times New Roman" panose="02020503050405090304" pitchFamily="18" charset="0"/>
            </a:endParaRPr>
          </a:p>
        </p:txBody>
      </p:sp>
      <p:pic>
        <p:nvPicPr>
          <p:cNvPr id="114" name="图片 113" descr="图示&#10;&#10;描述已自动生成"/>
          <p:cNvPicPr>
            <a:picLocks noChangeAspect="1"/>
          </p:cNvPicPr>
          <p:nvPr/>
        </p:nvPicPr>
        <p:blipFill rotWithShape="1">
          <a:blip r:embed="rId12"/>
          <a:srcRect l="23545" t="86304" r="29141" b="6730"/>
          <a:stretch>
            <a:fillRect/>
          </a:stretch>
        </p:blipFill>
        <p:spPr>
          <a:xfrm>
            <a:off x="10281571" y="4552634"/>
            <a:ext cx="1447338" cy="567803"/>
          </a:xfrm>
          <a:prstGeom prst="rect">
            <a:avLst/>
          </a:prstGeom>
        </p:spPr>
      </p:pic>
      <p:sp>
        <p:nvSpPr>
          <p:cNvPr id="118" name="文本框 117"/>
          <p:cNvSpPr txBox="1"/>
          <p:nvPr/>
        </p:nvSpPr>
        <p:spPr>
          <a:xfrm>
            <a:off x="8660552" y="3429000"/>
            <a:ext cx="1730025"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Palmitoyl-ACP </a:t>
            </a:r>
          </a:p>
        </p:txBody>
      </p:sp>
      <p:cxnSp>
        <p:nvCxnSpPr>
          <p:cNvPr id="120" name="直线箭头连接符 119"/>
          <p:cNvCxnSpPr>
            <a:stCxn id="103" idx="0"/>
            <a:endCxn id="118" idx="2"/>
          </p:cNvCxnSpPr>
          <p:nvPr/>
        </p:nvCxnSpPr>
        <p:spPr>
          <a:xfrm flipV="1">
            <a:off x="9525565" y="3798332"/>
            <a:ext cx="0" cy="90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3" name="文本框 108"/>
          <p:cNvSpPr txBox="1"/>
          <p:nvPr/>
        </p:nvSpPr>
        <p:spPr>
          <a:xfrm>
            <a:off x="9533254" y="405683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more additions</a:t>
            </a:r>
            <a:endParaRPr kumimoji="1" lang="zh-CN" altLang="en-US" sz="1200" b="1" dirty="0">
              <a:latin typeface="Times New Roman" panose="02020503050405090304" pitchFamily="18" charset="0"/>
              <a:cs typeface="Times New Roman" panose="02020503050405090304" pitchFamily="18" charset="0"/>
            </a:endParaRPr>
          </a:p>
        </p:txBody>
      </p:sp>
      <p:sp>
        <p:nvSpPr>
          <p:cNvPr id="124" name="文本框 123"/>
          <p:cNvSpPr txBox="1"/>
          <p:nvPr/>
        </p:nvSpPr>
        <p:spPr>
          <a:xfrm>
            <a:off x="8929887" y="2218467"/>
            <a:ext cx="119135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Palmitate </a:t>
            </a:r>
          </a:p>
        </p:txBody>
      </p:sp>
      <p:cxnSp>
        <p:nvCxnSpPr>
          <p:cNvPr id="126" name="直线箭头连接符 125"/>
          <p:cNvCxnSpPr>
            <a:stCxn id="118" idx="0"/>
            <a:endCxn id="124" idx="2"/>
          </p:cNvCxnSpPr>
          <p:nvPr/>
        </p:nvCxnSpPr>
        <p:spPr>
          <a:xfrm flipH="1" flipV="1">
            <a:off x="9525564" y="2587799"/>
            <a:ext cx="1" cy="8412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弧 106"/>
          <p:cNvSpPr/>
          <p:nvPr/>
        </p:nvSpPr>
        <p:spPr>
          <a:xfrm flipH="1" flipV="1">
            <a:off x="9522104" y="2821385"/>
            <a:ext cx="756007" cy="461665"/>
          </a:xfrm>
          <a:prstGeom prst="arc">
            <a:avLst>
              <a:gd name="adj1" fmla="val 17016979"/>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1" name="文本框 108"/>
          <p:cNvSpPr txBox="1"/>
          <p:nvPr/>
        </p:nvSpPr>
        <p:spPr>
          <a:xfrm>
            <a:off x="9800330" y="3161184"/>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132" name="文本框 108">
            <a:hlinkClick r:id="rId13" action="ppaction://hlinksldjump"/>
          </p:cNvPr>
          <p:cNvSpPr txBox="1"/>
          <p:nvPr/>
        </p:nvSpPr>
        <p:spPr>
          <a:xfrm>
            <a:off x="9822695" y="2666252"/>
            <a:ext cx="1906210" cy="307777"/>
          </a:xfrm>
          <a:prstGeom prst="rect">
            <a:avLst/>
          </a:prstGeom>
          <a:noFill/>
          <a:ln>
            <a:solidFill>
              <a:schemeClr val="accent5"/>
            </a:solidFill>
          </a:ln>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synthase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33" name="文本框 132">
            <a:hlinkClick r:id="rId10" action="ppaction://hlinksldjump"/>
          </p:cNvPr>
          <p:cNvSpPr txBox="1"/>
          <p:nvPr/>
        </p:nvSpPr>
        <p:spPr>
          <a:xfrm>
            <a:off x="8009654" y="5215546"/>
            <a:ext cx="1492431"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enoyl-ACP reductase(ER) </a:t>
            </a:r>
          </a:p>
        </p:txBody>
      </p:sp>
      <p:pic>
        <p:nvPicPr>
          <p:cNvPr id="135" name="图片 134"/>
          <p:cNvPicPr>
            <a:picLocks noChangeAspect="1"/>
          </p:cNvPicPr>
          <p:nvPr/>
        </p:nvPicPr>
        <p:blipFill>
          <a:blip r:embed="rId14"/>
          <a:stretch>
            <a:fillRect/>
          </a:stretch>
        </p:blipFill>
        <p:spPr>
          <a:xfrm>
            <a:off x="2792808" y="1663563"/>
            <a:ext cx="320403" cy="327523"/>
          </a:xfrm>
          <a:prstGeom prst="rect">
            <a:avLst/>
          </a:prstGeom>
        </p:spPr>
      </p:pic>
      <p:cxnSp>
        <p:nvCxnSpPr>
          <p:cNvPr id="137" name="肘形连接符 136"/>
          <p:cNvCxnSpPr/>
          <p:nvPr/>
        </p:nvCxnSpPr>
        <p:spPr>
          <a:xfrm>
            <a:off x="661481" y="1325678"/>
            <a:ext cx="2114203" cy="460574"/>
          </a:xfrm>
          <a:prstGeom prst="bentConnector3">
            <a:avLst>
              <a:gd name="adj1" fmla="val -152"/>
            </a:avLst>
          </a:prstGeom>
          <a:ln>
            <a:tailEnd type="triangle"/>
          </a:ln>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218577" y="1849135"/>
            <a:ext cx="1659429"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Palmitoyl-CoA</a:t>
            </a:r>
            <a:endParaRPr kumimoji="1" lang="zh-CN" altLang="en-US" b="1" dirty="0">
              <a:latin typeface="Times New Roman" panose="02020503050405090304" pitchFamily="18" charset="0"/>
              <a:cs typeface="Times New Roman" panose="02020503050405090304" pitchFamily="18" charset="0"/>
            </a:endParaRPr>
          </a:p>
        </p:txBody>
      </p:sp>
      <p:pic>
        <p:nvPicPr>
          <p:cNvPr id="141" name="图片 140"/>
          <p:cNvPicPr>
            <a:picLocks noChangeAspect="1"/>
          </p:cNvPicPr>
          <p:nvPr/>
        </p:nvPicPr>
        <p:blipFill>
          <a:blip r:embed="rId15"/>
          <a:stretch>
            <a:fillRect/>
          </a:stretch>
        </p:blipFill>
        <p:spPr>
          <a:xfrm>
            <a:off x="2786388" y="2017084"/>
            <a:ext cx="319781" cy="326733"/>
          </a:xfrm>
          <a:prstGeom prst="rect">
            <a:avLst/>
          </a:prstGeom>
        </p:spPr>
      </p:pic>
      <p:cxnSp>
        <p:nvCxnSpPr>
          <p:cNvPr id="143" name="直线箭头连接符 142"/>
          <p:cNvCxnSpPr/>
          <p:nvPr/>
        </p:nvCxnSpPr>
        <p:spPr>
          <a:xfrm>
            <a:off x="1886670" y="2064690"/>
            <a:ext cx="8604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4" name="文本框 143"/>
          <p:cNvSpPr txBox="1"/>
          <p:nvPr/>
        </p:nvSpPr>
        <p:spPr>
          <a:xfrm>
            <a:off x="208770" y="2386798"/>
            <a:ext cx="2428870"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Glucagon, epinephrine</a:t>
            </a:r>
            <a:endParaRPr kumimoji="1" lang="zh-CN" altLang="en-US" b="1" dirty="0">
              <a:latin typeface="Times New Roman" panose="02020503050405090304" pitchFamily="18" charset="0"/>
              <a:cs typeface="Times New Roman" panose="02020503050405090304" pitchFamily="18" charset="0"/>
            </a:endParaRPr>
          </a:p>
        </p:txBody>
      </p:sp>
      <p:cxnSp>
        <p:nvCxnSpPr>
          <p:cNvPr id="146" name="肘形连接符 145"/>
          <p:cNvCxnSpPr>
            <a:endCxn id="141" idx="2"/>
          </p:cNvCxnSpPr>
          <p:nvPr/>
        </p:nvCxnSpPr>
        <p:spPr>
          <a:xfrm flipV="1">
            <a:off x="2637640" y="2343817"/>
            <a:ext cx="308639" cy="24329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47" name="文本框 146"/>
          <p:cNvSpPr txBox="1"/>
          <p:nvPr/>
        </p:nvSpPr>
        <p:spPr>
          <a:xfrm>
            <a:off x="6997907" y="963454"/>
            <a:ext cx="2550699"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Unsaturated fatty acids </a:t>
            </a:r>
          </a:p>
        </p:txBody>
      </p:sp>
      <p:sp>
        <p:nvSpPr>
          <p:cNvPr id="148" name="文本框 147"/>
          <p:cNvSpPr txBox="1"/>
          <p:nvPr/>
        </p:nvSpPr>
        <p:spPr>
          <a:xfrm>
            <a:off x="9533254" y="968345"/>
            <a:ext cx="244810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Long-chain fatty acids </a:t>
            </a:r>
          </a:p>
        </p:txBody>
      </p:sp>
      <p:cxnSp>
        <p:nvCxnSpPr>
          <p:cNvPr id="150" name="直线箭头连接符 149"/>
          <p:cNvCxnSpPr>
            <a:endCxn id="147" idx="2"/>
          </p:cNvCxnSpPr>
          <p:nvPr/>
        </p:nvCxnSpPr>
        <p:spPr>
          <a:xfrm flipH="1" flipV="1">
            <a:off x="8273257" y="1332786"/>
            <a:ext cx="1057628" cy="915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直线箭头连接符 151"/>
          <p:cNvCxnSpPr>
            <a:endCxn id="148" idx="2"/>
          </p:cNvCxnSpPr>
          <p:nvPr/>
        </p:nvCxnSpPr>
        <p:spPr>
          <a:xfrm flipV="1">
            <a:off x="9671282" y="1337677"/>
            <a:ext cx="1086026" cy="921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3" name="文本框 108"/>
          <p:cNvSpPr txBox="1"/>
          <p:nvPr/>
        </p:nvSpPr>
        <p:spPr>
          <a:xfrm rot="19179379">
            <a:off x="9795364" y="1378758"/>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a:t>
            </a:r>
          </a:p>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elongation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
        <p:nvSpPr>
          <p:cNvPr id="154" name="文本框 108"/>
          <p:cNvSpPr txBox="1"/>
          <p:nvPr/>
        </p:nvSpPr>
        <p:spPr>
          <a:xfrm rot="2505734">
            <a:off x="7921581" y="1906013"/>
            <a:ext cx="1906210" cy="523220"/>
          </a:xfrm>
          <a:prstGeom prst="rect">
            <a:avLst/>
          </a:prstGeom>
          <a:noFill/>
        </p:spPr>
        <p:txBody>
          <a:bodyPr wrap="square" rtlCol="0">
            <a:spAutoFit/>
          </a:bodyPr>
          <a:lstStyle/>
          <a:p>
            <a:pPr algn="l"/>
            <a:r>
              <a:rPr kumimoji="1" lang="en-US" altLang="zh-CN" sz="1400" b="1" dirty="0">
                <a:solidFill>
                  <a:schemeClr val="accent1"/>
                </a:solidFill>
                <a:latin typeface="Times New Roman" panose="02020503050405090304" pitchFamily="18" charset="0"/>
                <a:cs typeface="Times New Roman" panose="02020503050405090304" pitchFamily="18" charset="0"/>
              </a:rPr>
              <a:t>Fatty acid desaturation</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3934228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a:solidFill>
                  <a:schemeClr val="accent1"/>
                </a:solidFill>
                <a:latin typeface="Times New Roman" panose="02020503050405090304" pitchFamily="18" charset="0"/>
                <a:cs typeface="Times New Roman" panose="02020503050405090304" pitchFamily="18" charset="0"/>
              </a:rPr>
              <a:t>Fatty Acid Synthase</a:t>
            </a:r>
            <a:endParaRPr kumimoji="1" lang="en-US" altLang="zh-CN" sz="3200" b="1" dirty="0">
              <a:solidFill>
                <a:schemeClr val="accent1"/>
              </a:solidFill>
              <a:latin typeface="Times New Roman" panose="02020503050405090304" pitchFamily="18" charset="0"/>
              <a:cs typeface="Times New Roman" panose="0202050305040509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8" y="3478971"/>
            <a:ext cx="3294974" cy="32949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7"/>
          <p:cNvSpPr/>
          <p:nvPr/>
        </p:nvSpPr>
        <p:spPr>
          <a:xfrm>
            <a:off x="442864" y="799672"/>
            <a:ext cx="11385970" cy="2862322"/>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 (FAS I) : </a:t>
            </a:r>
          </a:p>
          <a:p>
            <a:r>
              <a:rPr lang="en-US" altLang="zh-CN" b="1" dirty="0">
                <a:latin typeface="Times New Roman" panose="02020503050405090304" pitchFamily="18" charset="0"/>
                <a:cs typeface="Times New Roman" panose="02020503050405090304" pitchFamily="18" charset="0"/>
              </a:rPr>
              <a:t>Found in vertebrates and fungi. A single multifunctional polypeptide chain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240,000). </a:t>
            </a:r>
          </a:p>
          <a:p>
            <a:r>
              <a:rPr lang="en-US" altLang="zh-CN" b="1" dirty="0">
                <a:latin typeface="Times New Roman" panose="02020503050405090304" pitchFamily="18" charset="0"/>
                <a:cs typeface="Times New Roman" panose="02020503050405090304" pitchFamily="18" charset="0"/>
              </a:rPr>
              <a:t>Mammalian FAS I: Seven active sites for different reactions lie in separate domains. Functions as a homodimer (</a:t>
            </a:r>
            <a:r>
              <a:rPr lang="en-US" altLang="zh-CN" b="1" dirty="0" err="1">
                <a:latin typeface="Times New Roman" panose="02020503050405090304" pitchFamily="18" charset="0"/>
                <a:cs typeface="Times New Roman" panose="02020503050405090304" pitchFamily="18" charset="0"/>
              </a:rPr>
              <a:t>Mr</a:t>
            </a:r>
            <a:r>
              <a:rPr lang="en-US" altLang="zh-CN" b="1" dirty="0">
                <a:latin typeface="Times New Roman" panose="02020503050405090304" pitchFamily="18" charset="0"/>
                <a:cs typeface="Times New Roman" panose="02020503050405090304" pitchFamily="18" charset="0"/>
              </a:rPr>
              <a:t> 480,000). </a:t>
            </a:r>
          </a:p>
          <a:p>
            <a:r>
              <a:rPr lang="en-US" altLang="zh-CN" b="1" dirty="0">
                <a:latin typeface="Times New Roman" panose="02020503050405090304" pitchFamily="18" charset="0"/>
                <a:cs typeface="Times New Roman" panose="02020503050405090304" pitchFamily="18" charset="0"/>
              </a:rPr>
              <a:t>Yeast FAS I and fungi FAS I: two multifunctional polypeptides that form a complex. Architecture distinct from the vertebrate systems. Three of the seven required active sites are found on the </a:t>
            </a:r>
            <a:r>
              <a:rPr lang="el-GR" altLang="zh-CN" b="1" dirty="0">
                <a:latin typeface="Times New Roman" panose="02020503050405090304" pitchFamily="18" charset="0"/>
                <a:cs typeface="Times New Roman" panose="02020503050405090304" pitchFamily="18" charset="0"/>
              </a:rPr>
              <a:t>α </a:t>
            </a:r>
            <a:r>
              <a:rPr lang="en-US" altLang="zh-CN" b="1" dirty="0">
                <a:latin typeface="Times New Roman" panose="02020503050405090304" pitchFamily="18" charset="0"/>
                <a:cs typeface="Times New Roman" panose="02020503050405090304" pitchFamily="18" charset="0"/>
              </a:rPr>
              <a:t>subunit and four on the</a:t>
            </a:r>
            <a:r>
              <a:rPr lang="el-GR" altLang="zh-CN" b="1" dirty="0">
                <a:latin typeface="Times New Roman" panose="02020503050405090304" pitchFamily="18" charset="0"/>
                <a:cs typeface="Times New Roman" panose="02020503050405090304" pitchFamily="18" charset="0"/>
              </a:rPr>
              <a:t> β </a:t>
            </a:r>
            <a:r>
              <a:rPr lang="en-US" altLang="zh-CN" b="1" dirty="0">
                <a:latin typeface="Times New Roman" panose="02020503050405090304" pitchFamily="18" charset="0"/>
                <a:cs typeface="Times New Roman" panose="02020503050405090304" pitchFamily="18" charset="0"/>
              </a:rPr>
              <a:t>subunit. </a:t>
            </a:r>
          </a:p>
          <a:p>
            <a:r>
              <a:rPr lang="en-US" altLang="zh-CN" b="1" dirty="0">
                <a:latin typeface="Times New Roman" panose="02020503050405090304" pitchFamily="18" charset="0"/>
                <a:cs typeface="Times New Roman" panose="02020503050405090304" pitchFamily="18" charset="0"/>
              </a:rPr>
              <a:t>With FAS I systems, fatty acid synthesis leads to a single product, and no intermediates are released. When the chain length reaches 16 carbons, palmitate</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leaves the cycle. Carbons C-16 and C-15 are derived from the methyl and carboxyl carbon atoms</a:t>
            </a:r>
            <a:r>
              <a:rPr lang="el-GR" altLang="zh-CN"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of an acetyl-CoA used directly to prime the system; the rest of the carbon atoms in the chain are derived from acetyl-CoA via malonyl-CoA.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96" y="3566520"/>
            <a:ext cx="3207425" cy="32074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45855" y="6156627"/>
            <a:ext cx="5287922" cy="369332"/>
          </a:xfrm>
          <a:prstGeom prst="rect">
            <a:avLst/>
          </a:prstGeom>
        </p:spPr>
        <p:txBody>
          <a:bodyPr wrap="none">
            <a:spAutoFit/>
          </a:bodyPr>
          <a:lstStyle/>
          <a:p>
            <a:r>
              <a:rPr lang="en-US" altLang="zh-CN" b="1" dirty="0">
                <a:latin typeface="Whitney"/>
              </a:rPr>
              <a:t>The structure of</a:t>
            </a:r>
            <a:r>
              <a:rPr lang="zh-CN" altLang="en-US" b="1" dirty="0">
                <a:latin typeface="Whitney"/>
              </a:rPr>
              <a:t> </a:t>
            </a:r>
            <a:r>
              <a:rPr lang="en-US" altLang="zh-CN" b="1" dirty="0">
                <a:latin typeface="Whitney"/>
              </a:rPr>
              <a:t>2</a:t>
            </a:r>
            <a:r>
              <a:rPr lang="zh-CN" altLang="en-US" b="1" dirty="0">
                <a:latin typeface="Whitney"/>
              </a:rPr>
              <a:t> </a:t>
            </a:r>
            <a:r>
              <a:rPr lang="en-US" altLang="zh-CN" b="1" dirty="0">
                <a:latin typeface="Whitney"/>
              </a:rPr>
              <a:t> fatty acid synthase type I systems. </a:t>
            </a:r>
            <a:endParaRPr lang="en-US" altLang="zh-CN" dirty="0"/>
          </a:p>
        </p:txBody>
      </p:sp>
    </p:spTree>
    <p:extLst>
      <p:ext uri="{BB962C8B-B14F-4D97-AF65-F5344CB8AC3E}">
        <p14:creationId xmlns:p14="http://schemas.microsoft.com/office/powerpoint/2010/main" val="4198011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Synthase</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7"/>
          <p:cNvSpPr/>
          <p:nvPr/>
        </p:nvSpPr>
        <p:spPr>
          <a:xfrm>
            <a:off x="442864" y="799672"/>
            <a:ext cx="11385970" cy="1754326"/>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fatty acid synthase II (FAS II): </a:t>
            </a:r>
          </a:p>
          <a:p>
            <a:r>
              <a:rPr lang="en-US" altLang="zh-CN" b="1" dirty="0">
                <a:latin typeface="Times New Roman" panose="02020503050405090304" pitchFamily="18" charset="0"/>
                <a:cs typeface="Times New Roman" panose="02020503050405090304" pitchFamily="18" charset="0"/>
              </a:rPr>
              <a:t>Found in plants and bacteria.</a:t>
            </a:r>
          </a:p>
          <a:p>
            <a:r>
              <a:rPr lang="en-US" altLang="zh-CN" b="1" dirty="0">
                <a:latin typeface="Times New Roman" panose="02020503050405090304" pitchFamily="18" charset="0"/>
                <a:cs typeface="Times New Roman" panose="02020503050405090304" pitchFamily="18" charset="0"/>
              </a:rPr>
              <a:t>Each step in the synthesis is catalyzed by a separate and freely diffusible enzyme. Intermediates are also diffusible and may be diverted into other pathways (such as lipoic acid synthesis). </a:t>
            </a:r>
          </a:p>
          <a:p>
            <a:r>
              <a:rPr lang="en-US" altLang="zh-CN" b="1" dirty="0">
                <a:latin typeface="Times New Roman" panose="02020503050405090304" pitchFamily="18" charset="0"/>
                <a:cs typeface="Times New Roman" panose="02020503050405090304" pitchFamily="18" charset="0"/>
              </a:rPr>
              <a:t>Unlike FAS I, FAS II generates a variety of products, including saturated fatty acids of several lengths, as well as unsaturated, branched, and hydroxy fatty acids.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212"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413212" y="5656416"/>
            <a:ext cx="6748963" cy="369332"/>
          </a:xfrm>
          <a:prstGeom prst="rect">
            <a:avLst/>
          </a:prstGeom>
        </p:spPr>
        <p:txBody>
          <a:bodyPr wrap="none">
            <a:spAutoFit/>
          </a:bodyPr>
          <a:lstStyle/>
          <a:p>
            <a:r>
              <a:rPr lang="en-US" altLang="zh-CN" b="1" dirty="0">
                <a:latin typeface="Whitney"/>
              </a:rPr>
              <a:t>The structure of some separate enzymes of</a:t>
            </a:r>
            <a:r>
              <a:rPr lang="zh-CN" altLang="en-US" b="1" dirty="0">
                <a:latin typeface="Whitney"/>
              </a:rPr>
              <a:t> </a:t>
            </a:r>
            <a:r>
              <a:rPr lang="en-US" altLang="zh-CN" b="1" dirty="0">
                <a:latin typeface="Whitney"/>
              </a:rPr>
              <a:t>E.coli fatty acid synthase. </a:t>
            </a:r>
            <a:endParaRPr lang="en-US" altLang="zh-CN"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057" y="2616003"/>
            <a:ext cx="2630845" cy="26308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15274" y="5113302"/>
            <a:ext cx="426720" cy="369332"/>
          </a:xfrm>
          <a:prstGeom prst="rect">
            <a:avLst/>
          </a:prstGeom>
        </p:spPr>
        <p:txBody>
          <a:bodyPr wrap="none">
            <a:spAutoFit/>
          </a:bodyPr>
          <a:lstStyle/>
          <a:p>
            <a:r>
              <a:rPr lang="en-US" altLang="zh-CN" b="1" dirty="0">
                <a:latin typeface="Whitney"/>
              </a:rPr>
              <a:t>ER</a:t>
            </a:r>
            <a:endParaRPr lang="en-US" altLang="zh-CN" dirty="0"/>
          </a:p>
        </p:txBody>
      </p:sp>
      <p:sp>
        <p:nvSpPr>
          <p:cNvPr id="9" name="矩形 8"/>
          <p:cNvSpPr/>
          <p:nvPr/>
        </p:nvSpPr>
        <p:spPr>
          <a:xfrm>
            <a:off x="5154198" y="5113302"/>
            <a:ext cx="418641" cy="369332"/>
          </a:xfrm>
          <a:prstGeom prst="rect">
            <a:avLst/>
          </a:prstGeom>
        </p:spPr>
        <p:txBody>
          <a:bodyPr wrap="none">
            <a:spAutoFit/>
          </a:bodyPr>
          <a:lstStyle/>
          <a:p>
            <a:r>
              <a:rPr lang="en-US" altLang="zh-CN" b="1" dirty="0">
                <a:latin typeface="Whitney"/>
              </a:rPr>
              <a:t>KS</a:t>
            </a:r>
            <a:endParaRPr lang="en-US" altLang="zh-CN" dirty="0"/>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620" y="2459413"/>
            <a:ext cx="2810763" cy="281076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098173" y="5113302"/>
            <a:ext cx="500458" cy="369332"/>
          </a:xfrm>
          <a:prstGeom prst="rect">
            <a:avLst/>
          </a:prstGeom>
        </p:spPr>
        <p:txBody>
          <a:bodyPr wrap="none">
            <a:spAutoFit/>
          </a:bodyPr>
          <a:lstStyle/>
          <a:p>
            <a:r>
              <a:rPr lang="en-US" altLang="zh-CN" b="1" dirty="0">
                <a:latin typeface="Whitney"/>
              </a:rPr>
              <a:t>MT</a:t>
            </a:r>
            <a:endParaRPr lang="en-US" altLang="zh-CN" dirty="0"/>
          </a:p>
        </p:txBody>
      </p:sp>
    </p:spTree>
    <p:extLst>
      <p:ext uri="{BB962C8B-B14F-4D97-AF65-F5344CB8AC3E}">
        <p14:creationId xmlns:p14="http://schemas.microsoft.com/office/powerpoint/2010/main" val="459441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62473" y="708024"/>
            <a:ext cx="7126674" cy="6149976"/>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The shuttle pathway for acetyl-CoA transport</a:t>
            </a:r>
            <a:endParaRPr kumimoji="1" lang="zh-CN" altLang="en-US" sz="3200" b="1" dirty="0">
              <a:solidFill>
                <a:schemeClr val="accent1"/>
              </a:solidFill>
              <a:latin typeface="Times New Roman" panose="02020503050405090304" pitchFamily="18" charset="0"/>
              <a:cs typeface="Times New Roman" panose="02020503050405090304" pitchFamily="18" charset="0"/>
            </a:endParaRP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4" name="文本框 23"/>
          <p:cNvSpPr txBox="1"/>
          <p:nvPr/>
        </p:nvSpPr>
        <p:spPr>
          <a:xfrm>
            <a:off x="8343602" y="2915761"/>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503050405090304" pitchFamily="18" charset="0"/>
                <a:cs typeface="Times New Roman" panose="02020503050405090304" pitchFamily="18" charset="0"/>
              </a:rPr>
              <a:t>Insulin</a:t>
            </a:r>
            <a:endParaRPr kumimoji="1" lang="zh-CN" altLang="en-US" b="1" dirty="0">
              <a:solidFill>
                <a:schemeClr val="accent2"/>
              </a:solidFill>
              <a:latin typeface="Times New Roman" panose="02020503050405090304" pitchFamily="18" charset="0"/>
              <a:cs typeface="Times New Roman" panose="02020503050405090304" pitchFamily="18" charset="0"/>
            </a:endParaRPr>
          </a:p>
        </p:txBody>
      </p:sp>
      <p:cxnSp>
        <p:nvCxnSpPr>
          <p:cNvPr id="8" name="直线箭头连接符 7"/>
          <p:cNvCxnSpPr>
            <a:stCxn id="24" idx="1"/>
          </p:cNvCxnSpPr>
          <p:nvPr/>
        </p:nvCxnSpPr>
        <p:spPr>
          <a:xfrm flipH="1">
            <a:off x="5284704" y="3100427"/>
            <a:ext cx="30588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矩形 8"/>
          <p:cNvSpPr/>
          <p:nvPr/>
        </p:nvSpPr>
        <p:spPr>
          <a:xfrm>
            <a:off x="5121835" y="2699481"/>
            <a:ext cx="322730" cy="288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737592" y="2465015"/>
            <a:ext cx="768486"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sz="1400" b="1" dirty="0">
                <a:solidFill>
                  <a:schemeClr val="accent1"/>
                </a:solidFill>
                <a:latin typeface="Times New Roman" panose="02020503050405090304" pitchFamily="18" charset="0"/>
                <a:cs typeface="Times New Roman" panose="02020503050405090304" pitchFamily="18" charset="0"/>
              </a:rPr>
              <a:t>Citrate lyase</a:t>
            </a:r>
            <a:endParaRPr kumimoji="1" lang="zh-CN" altLang="en-US" sz="1400" b="1" dirty="0">
              <a:solidFill>
                <a:schemeClr val="accent1"/>
              </a:solidFill>
              <a:latin typeface="Times New Roman" panose="02020503050405090304" pitchFamily="18" charset="0"/>
              <a:cs typeface="Times New Roman" panose="02020503050405090304" pitchFamily="18" charset="0"/>
            </a:endParaRPr>
          </a:p>
        </p:txBody>
      </p:sp>
      <p:pic>
        <p:nvPicPr>
          <p:cNvPr id="22" name="图片 21"/>
          <p:cNvPicPr>
            <a:picLocks noChangeAspect="1"/>
          </p:cNvPicPr>
          <p:nvPr/>
        </p:nvPicPr>
        <p:blipFill>
          <a:blip r:embed="rId5"/>
          <a:stretch>
            <a:fillRect/>
          </a:stretch>
        </p:blipFill>
        <p:spPr>
          <a:xfrm>
            <a:off x="4964301" y="2915761"/>
            <a:ext cx="320403" cy="327523"/>
          </a:xfrm>
          <a:prstGeom prst="rect">
            <a:avLst/>
          </a:prstGeom>
          <a:solidFill>
            <a:schemeClr val="accent2"/>
          </a:solidFill>
        </p:spPr>
      </p:pic>
      <p:sp>
        <p:nvSpPr>
          <p:cNvPr id="20" name="矩形 7"/>
          <p:cNvSpPr/>
          <p:nvPr/>
        </p:nvSpPr>
        <p:spPr>
          <a:xfrm>
            <a:off x="6685924" y="668830"/>
            <a:ext cx="4943603"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The shuttle pathway : </a:t>
            </a:r>
          </a:p>
          <a:p>
            <a:r>
              <a:rPr lang="en-US" altLang="zh-CN" b="1" dirty="0">
                <a:latin typeface="Times New Roman" panose="02020503050405090304" pitchFamily="18" charset="0"/>
                <a:cs typeface="Times New Roman" panose="02020503050405090304" pitchFamily="18" charset="0"/>
              </a:rPr>
              <a:t>The outer mitochondrial membrane is freely permeable to all these compounds. Pyruvate is derived in the mitochondrial matrix, or in the</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cytosol, is converted to acetyl-CoA in the matrix. Acetyl groups pass out of the mitochondrion as citrate; in the cytosol they are delivered as acetyl-CoA for fatty acid synthesis. Oxaloacetate is reduced to malate, which can return to the mitochondrial matrix and is converted to oxaloacetate. The major fate for cytosolic malate is oxidation by malic enzyme to generate cytosolic NADPH; the pyruvate produced returns to the mitochondrial matrix</a:t>
            </a:r>
            <a:r>
              <a:rPr lang="en-US" altLang="zh-CN" dirty="0"/>
              <a:t>. </a:t>
            </a:r>
          </a:p>
          <a:p>
            <a:endParaRPr lang="en-US" altLang="zh-CN" dirty="0">
              <a:effectLst/>
            </a:endParaRPr>
          </a:p>
        </p:txBody>
      </p:sp>
    </p:spTree>
    <p:extLst>
      <p:ext uri="{BB962C8B-B14F-4D97-AF65-F5344CB8AC3E}">
        <p14:creationId xmlns:p14="http://schemas.microsoft.com/office/powerpoint/2010/main" val="966414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04727" y="2424672"/>
            <a:ext cx="320403" cy="327523"/>
          </a:xfrm>
          <a:prstGeom prst="rect">
            <a:avLst/>
          </a:prstGeom>
        </p:spPr>
      </p:pic>
      <p:pic>
        <p:nvPicPr>
          <p:cNvPr id="12" name="图片 11"/>
          <p:cNvPicPr>
            <a:picLocks noChangeAspect="1"/>
          </p:cNvPicPr>
          <p:nvPr/>
        </p:nvPicPr>
        <p:blipFill>
          <a:blip r:embed="rId3"/>
          <a:stretch>
            <a:fillRect/>
          </a:stretch>
        </p:blipFill>
        <p:spPr>
          <a:xfrm>
            <a:off x="708772" y="3530536"/>
            <a:ext cx="320403" cy="327523"/>
          </a:xfrm>
          <a:prstGeom prst="rect">
            <a:avLst/>
          </a:prstGeom>
        </p:spPr>
      </p:pic>
      <p:pic>
        <p:nvPicPr>
          <p:cNvPr id="9" name="图片 8"/>
          <p:cNvPicPr>
            <a:picLocks noChangeAspect="1"/>
          </p:cNvPicPr>
          <p:nvPr/>
        </p:nvPicPr>
        <p:blipFill>
          <a:blip r:embed="rId4"/>
          <a:stretch>
            <a:fillRect/>
          </a:stretch>
        </p:blipFill>
        <p:spPr>
          <a:xfrm>
            <a:off x="2422187" y="3020555"/>
            <a:ext cx="319781" cy="326733"/>
          </a:xfrm>
          <a:prstGeom prst="rect">
            <a:avLst/>
          </a:prstGeom>
        </p:spPr>
      </p:pic>
      <p:pic>
        <p:nvPicPr>
          <p:cNvPr id="8" name="图片 7"/>
          <p:cNvPicPr>
            <a:picLocks noChangeAspect="1"/>
          </p:cNvPicPr>
          <p:nvPr/>
        </p:nvPicPr>
        <p:blipFill>
          <a:blip r:embed="rId4"/>
          <a:stretch>
            <a:fillRect/>
          </a:stretch>
        </p:blipFill>
        <p:spPr>
          <a:xfrm>
            <a:off x="950727" y="3020555"/>
            <a:ext cx="319781" cy="326733"/>
          </a:xfrm>
          <a:prstGeom prst="rect">
            <a:avLst/>
          </a:prstGeom>
        </p:spPr>
      </p:pic>
      <p:pic>
        <p:nvPicPr>
          <p:cNvPr id="7" name="图片 6"/>
          <p:cNvPicPr>
            <a:picLocks noChangeAspect="1"/>
          </p:cNvPicPr>
          <p:nvPr/>
        </p:nvPicPr>
        <p:blipFill>
          <a:blip r:embed="rId4"/>
          <a:stretch>
            <a:fillRect/>
          </a:stretch>
        </p:blipFill>
        <p:spPr>
          <a:xfrm>
            <a:off x="3677482" y="2431681"/>
            <a:ext cx="319781" cy="326733"/>
          </a:xfrm>
          <a:prstGeom prst="rect">
            <a:avLst/>
          </a:prstGeom>
        </p:spPr>
      </p:pic>
      <p:sp>
        <p:nvSpPr>
          <p:cNvPr id="5" name="矩形 7"/>
          <p:cNvSpPr/>
          <p:nvPr/>
        </p:nvSpPr>
        <p:spPr>
          <a:xfrm>
            <a:off x="442864" y="799672"/>
            <a:ext cx="11385970" cy="6186309"/>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Acetyl-CoA carboxylase (ACC): </a:t>
            </a:r>
            <a:r>
              <a:rPr lang="en-US" altLang="zh-CN" b="1" dirty="0">
                <a:latin typeface="Times New Roman" panose="02020503050405090304" pitchFamily="18" charset="0"/>
                <a:cs typeface="Times New Roman" panose="02020503050405090304" pitchFamily="18" charset="0"/>
              </a:rPr>
              <a:t>Catalyze the committing and rate-limiting step of fatty acid synthesis.</a:t>
            </a:r>
          </a:p>
          <a:p>
            <a:r>
              <a:rPr lang="en-US" altLang="zh-CN" b="1" dirty="0">
                <a:latin typeface="Times New Roman" panose="02020503050405090304" pitchFamily="18" charset="0"/>
                <a:cs typeface="Times New Roman" panose="02020503050405090304" pitchFamily="18" charset="0"/>
              </a:rPr>
              <a:t>Regulated by allosteric effectors and reversible phosphorylation.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Allosteric regulation:</a:t>
            </a:r>
          </a:p>
          <a:p>
            <a:r>
              <a:rPr lang="en-US" altLang="zh-CN" b="1" dirty="0">
                <a:latin typeface="Times New Roman" panose="02020503050405090304" pitchFamily="18" charset="0"/>
                <a:cs typeface="Times New Roman" panose="02020503050405090304" pitchFamily="18" charset="0"/>
              </a:rPr>
              <a:t>Allosterically inhibited by palmitoyl-CoA and activated by citrate.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Glucagon and epinephrine triggers the phosphorylation and disassociation of the polymeric enzyme subunits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Citrate partially activates the phosphorylated acetyl-CoA carboxylase.</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In plants, acetyl-CoA carboxylase is activated by an increase of Mg</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and a decrease of H</a:t>
            </a:r>
            <a:r>
              <a:rPr lang="en-US" altLang="zh-CN" b="1" baseline="30000" dirty="0">
                <a:latin typeface="Times New Roman" panose="02020503050405090304" pitchFamily="18" charset="0"/>
                <a:cs typeface="Times New Roman" panose="02020503050405090304" pitchFamily="18" charset="0"/>
              </a:rPr>
              <a:t>+</a:t>
            </a:r>
            <a:r>
              <a:rPr lang="en-US" altLang="zh-CN" b="1" dirty="0">
                <a:latin typeface="Times New Roman" panose="02020503050405090304" pitchFamily="18" charset="0"/>
                <a:cs typeface="Times New Roman" panose="02020503050405090304" pitchFamily="18" charset="0"/>
              </a:rPr>
              <a:t> concentration that accompany illumination.</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Phosphorylation/dephosphorylation:</a:t>
            </a:r>
          </a:p>
          <a:p>
            <a:r>
              <a:rPr lang="en-US" altLang="zh-CN" b="1" dirty="0">
                <a:latin typeface="Times New Roman" panose="02020503050405090304" pitchFamily="18" charset="0"/>
                <a:cs typeface="Times New Roman" panose="02020503050405090304" pitchFamily="18" charset="0"/>
              </a:rPr>
              <a:t>Insulin               phosphatase              ACC dephosphorylated               ACC activated</a:t>
            </a:r>
          </a:p>
          <a:p>
            <a:r>
              <a:rPr lang="en-US" altLang="zh-CN" b="1" dirty="0">
                <a:latin typeface="Times New Roman" panose="02020503050405090304" pitchFamily="18" charset="0"/>
                <a:cs typeface="Times New Roman" panose="02020503050405090304" pitchFamily="18" charset="0"/>
              </a:rPr>
              <a:t>Glucagon              PKA              ACC phosphorylated               ACC inactivated     </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 </a:t>
            </a:r>
          </a:p>
        </p:txBody>
      </p:sp>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Acetyl-CoA carboxylase (ACC)</a:t>
            </a:r>
          </a:p>
        </p:txBody>
      </p:sp>
      <p:sp>
        <p:nvSpPr>
          <p:cNvPr id="4" name="操作按钮: 后退或上一个 11">
            <a:hlinkClick r:id="rId5"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10" name="图片 9"/>
          <p:cNvPicPr>
            <a:picLocks noChangeAspect="1"/>
          </p:cNvPicPr>
          <p:nvPr/>
        </p:nvPicPr>
        <p:blipFill>
          <a:blip r:embed="rId3"/>
          <a:stretch>
            <a:fillRect/>
          </a:stretch>
        </p:blipFill>
        <p:spPr>
          <a:xfrm>
            <a:off x="6664928" y="4126066"/>
            <a:ext cx="320403" cy="327523"/>
          </a:xfrm>
          <a:prstGeom prst="rect">
            <a:avLst/>
          </a:prstGeom>
        </p:spPr>
      </p:pic>
      <p:pic>
        <p:nvPicPr>
          <p:cNvPr id="11" name="图片 10"/>
          <p:cNvPicPr>
            <a:picLocks noChangeAspect="1"/>
          </p:cNvPicPr>
          <p:nvPr/>
        </p:nvPicPr>
        <p:blipFill>
          <a:blip r:embed="rId4"/>
          <a:stretch>
            <a:fillRect/>
          </a:stretch>
        </p:blipFill>
        <p:spPr>
          <a:xfrm>
            <a:off x="10259542" y="4119847"/>
            <a:ext cx="319781" cy="326733"/>
          </a:xfrm>
          <a:prstGeom prst="rect">
            <a:avLst/>
          </a:prstGeom>
        </p:spPr>
      </p:pic>
      <p:cxnSp>
        <p:nvCxnSpPr>
          <p:cNvPr id="13" name="直线箭头连接符 12"/>
          <p:cNvCxnSpPr/>
          <p:nvPr/>
        </p:nvCxnSpPr>
        <p:spPr>
          <a:xfrm>
            <a:off x="1270508"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线箭头连接符 13"/>
          <p:cNvCxnSpPr/>
          <p:nvPr/>
        </p:nvCxnSpPr>
        <p:spPr>
          <a:xfrm>
            <a:off x="3296067"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线箭头连接符 14"/>
          <p:cNvCxnSpPr/>
          <p:nvPr/>
        </p:nvCxnSpPr>
        <p:spPr>
          <a:xfrm>
            <a:off x="6443714" y="5125453"/>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线箭头连接符 15"/>
          <p:cNvCxnSpPr/>
          <p:nvPr/>
        </p:nvCxnSpPr>
        <p:spPr>
          <a:xfrm>
            <a:off x="5680885"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线箭头连接符 16"/>
          <p:cNvCxnSpPr/>
          <p:nvPr/>
        </p:nvCxnSpPr>
        <p:spPr>
          <a:xfrm>
            <a:off x="2741968" y="5398169"/>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线箭头连接符 17"/>
          <p:cNvCxnSpPr/>
          <p:nvPr/>
        </p:nvCxnSpPr>
        <p:spPr>
          <a:xfrm>
            <a:off x="1498693" y="5382127"/>
            <a:ext cx="7628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46490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示&#10;&#10;描述已自动生成"/>
          <p:cNvPicPr>
            <a:picLocks noChangeAspect="1"/>
          </p:cNvPicPr>
          <p:nvPr/>
        </p:nvPicPr>
        <p:blipFill>
          <a:blip r:embed="rId3"/>
          <a:stretch>
            <a:fillRect/>
          </a:stretch>
        </p:blipFill>
        <p:spPr>
          <a:xfrm>
            <a:off x="8028238" y="102784"/>
            <a:ext cx="3426917" cy="5922964"/>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elongation systems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3" name="图片 2"/>
          <p:cNvPicPr>
            <a:picLocks noChangeAspect="1"/>
          </p:cNvPicPr>
          <p:nvPr/>
        </p:nvPicPr>
        <p:blipFill>
          <a:blip r:embed="rId5"/>
          <a:stretch>
            <a:fillRect/>
          </a:stretch>
        </p:blipFill>
        <p:spPr>
          <a:xfrm>
            <a:off x="3962923" y="3661497"/>
            <a:ext cx="3697670" cy="2799665"/>
          </a:xfrm>
          <a:prstGeom prst="rect">
            <a:avLst/>
          </a:prstGeom>
        </p:spPr>
      </p:pic>
      <p:pic>
        <p:nvPicPr>
          <p:cNvPr id="5" name="图片 4"/>
          <p:cNvPicPr>
            <a:picLocks noChangeAspect="1"/>
          </p:cNvPicPr>
          <p:nvPr/>
        </p:nvPicPr>
        <p:blipFill>
          <a:blip r:embed="rId6"/>
          <a:stretch>
            <a:fillRect/>
          </a:stretch>
        </p:blipFill>
        <p:spPr>
          <a:xfrm>
            <a:off x="462679" y="2079667"/>
            <a:ext cx="3311325" cy="2686547"/>
          </a:xfrm>
          <a:prstGeom prst="rect">
            <a:avLst/>
          </a:prstGeom>
        </p:spPr>
      </p:pic>
      <p:sp>
        <p:nvSpPr>
          <p:cNvPr id="6" name="文本框 5"/>
          <p:cNvSpPr txBox="1"/>
          <p:nvPr/>
        </p:nvSpPr>
        <p:spPr>
          <a:xfrm>
            <a:off x="643176" y="1015678"/>
            <a:ext cx="6686446" cy="1477328"/>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Fatty acid elongation takes place in smooth ER and mitochondria.</a:t>
            </a:r>
          </a:p>
          <a:p>
            <a:r>
              <a:rPr kumimoji="1" lang="en-US" b="1" dirty="0">
                <a:latin typeface="Times New Roman" panose="02020503050405090304" pitchFamily="18" charset="0"/>
                <a:cs typeface="Times New Roman" panose="02020503050405090304" pitchFamily="18" charset="0"/>
              </a:rPr>
              <a:t>Coenzyme A rather than ACP is the acyl carrier in the reaction.</a:t>
            </a:r>
          </a:p>
          <a:p>
            <a:r>
              <a:rPr kumimoji="1" lang="en-US" b="1" dirty="0">
                <a:latin typeface="Times New Roman" panose="02020503050405090304" pitchFamily="18" charset="0"/>
                <a:cs typeface="Times New Roman" panose="02020503050405090304" pitchFamily="18" charset="0"/>
              </a:rPr>
              <a:t>Donation of two carbons by malonyl-CoA.</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cxnSp>
        <p:nvCxnSpPr>
          <p:cNvPr id="13" name="直线箭头连接符 12"/>
          <p:cNvCxnSpPr/>
          <p:nvPr/>
        </p:nvCxnSpPr>
        <p:spPr>
          <a:xfrm>
            <a:off x="10614581" y="6025748"/>
            <a:ext cx="0" cy="3373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10050551" y="6276496"/>
            <a:ext cx="1409360" cy="369332"/>
          </a:xfrm>
          <a:prstGeom prst="rect">
            <a:avLst/>
          </a:prstGeom>
          <a:noFill/>
        </p:spPr>
        <p:txBody>
          <a:bodyPr wrap="none" rtlCol="0">
            <a:spAutoFit/>
          </a:bodyPr>
          <a:lstStyle/>
          <a:p>
            <a:pPr algn="l"/>
            <a:r>
              <a:rPr kumimoji="1" lang="en-US" altLang="zh-CN" b="1" dirty="0">
                <a:solidFill>
                  <a:schemeClr val="accent6"/>
                </a:solidFill>
                <a:latin typeface="Times New Roman" panose="02020503050405090304" pitchFamily="18" charset="0"/>
                <a:cs typeface="Times New Roman" panose="02020503050405090304" pitchFamily="18" charset="0"/>
              </a:rPr>
              <a:t>Eicosanoids</a:t>
            </a:r>
            <a:r>
              <a:rPr kumimoji="1" lang="en-US" altLang="zh-CN" b="1" dirty="0">
                <a:latin typeface="Times New Roman" panose="02020503050405090304" pitchFamily="18" charset="0"/>
                <a:cs typeface="Times New Roman" panose="02020503050405090304" pitchFamily="18" charset="0"/>
              </a:rPr>
              <a:t> </a:t>
            </a:r>
            <a:endParaRPr kumimoji="1" lang="zh-CN" altLang="en-US"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8160818" y="6276496"/>
            <a:ext cx="1447832" cy="369332"/>
          </a:xfrm>
          <a:prstGeom prst="rect">
            <a:avLst/>
          </a:prstGeom>
          <a:noFill/>
        </p:spPr>
        <p:txBody>
          <a:bodyPr wrap="none" rtlCol="0">
            <a:spAutoFit/>
          </a:bodyPr>
          <a:lstStyle/>
          <a:p>
            <a:r>
              <a:rPr kumimoji="1" lang="en-US" altLang="zh-CN" b="1" dirty="0">
                <a:solidFill>
                  <a:schemeClr val="accent6"/>
                </a:solidFill>
                <a:latin typeface="Times New Roman" panose="02020503050405090304" pitchFamily="18" charset="0"/>
                <a:cs typeface="Times New Roman" panose="02020503050405090304" pitchFamily="18" charset="0"/>
              </a:rPr>
              <a:t>leukotrienes </a:t>
            </a:r>
          </a:p>
        </p:txBody>
      </p:sp>
      <p:cxnSp>
        <p:nvCxnSpPr>
          <p:cNvPr id="17" name="直线箭头连接符 16"/>
          <p:cNvCxnSpPr>
            <a:endCxn id="15" idx="0"/>
          </p:cNvCxnSpPr>
          <p:nvPr/>
        </p:nvCxnSpPr>
        <p:spPr>
          <a:xfrm flipH="1">
            <a:off x="8884734" y="6025748"/>
            <a:ext cx="1362202" cy="250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2081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212172"/>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Fatty acid desaturation</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文本框 5"/>
          <p:cNvSpPr txBox="1"/>
          <p:nvPr/>
        </p:nvSpPr>
        <p:spPr>
          <a:xfrm>
            <a:off x="645395" y="949788"/>
            <a:ext cx="7417736" cy="923330"/>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Takes place in the smooth ER</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and plastid, chloroplast</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&amp; cytosol in plants</a:t>
            </a:r>
            <a:r>
              <a:rPr kumimoji="1" lang="en-US" b="1" dirty="0">
                <a:latin typeface="Times New Roman" panose="02020503050405090304" pitchFamily="18" charset="0"/>
                <a:cs typeface="Times New Roman" panose="02020503050405090304" pitchFamily="18" charset="0"/>
              </a:rPr>
              <a:t>.</a:t>
            </a:r>
            <a:endParaRPr kumimoji="1" lang="el-GR" b="1" dirty="0">
              <a:latin typeface="Times New Roman" panose="02020503050405090304" pitchFamily="18" charset="0"/>
              <a:cs typeface="Times New Roman" panose="02020503050405090304" pitchFamily="18" charset="0"/>
            </a:endParaRPr>
          </a:p>
          <a:p>
            <a:r>
              <a:rPr kumimoji="1" lang="en-US" b="1" dirty="0">
                <a:latin typeface="Times New Roman" panose="02020503050405090304" pitchFamily="18" charset="0"/>
                <a:cs typeface="Times New Roman" panose="02020503050405090304" pitchFamily="18" charset="0"/>
              </a:rPr>
              <a:t>Polyunsaturated fatty acids can only derive in plants.</a:t>
            </a:r>
          </a:p>
          <a:p>
            <a:endParaRPr kumimoji="1" lang="en-US" b="1" dirty="0">
              <a:latin typeface="Times New Roman" panose="02020503050405090304" pitchFamily="18" charset="0"/>
              <a:cs typeface="Times New Roman" panose="02020503050405090304" pitchFamily="18" charset="0"/>
            </a:endParaRPr>
          </a:p>
        </p:txBody>
      </p:sp>
      <p:pic>
        <p:nvPicPr>
          <p:cNvPr id="8" name="图片 7" descr="图形用户界面, 文本&#10;&#10;描述已自动生成"/>
          <p:cNvPicPr>
            <a:picLocks noChangeAspect="1"/>
          </p:cNvPicPr>
          <p:nvPr/>
        </p:nvPicPr>
        <p:blipFill rotWithShape="1">
          <a:blip r:embed="rId4"/>
          <a:srcRect l="24050" t="35391" r="12354" b="33684"/>
          <a:stretch>
            <a:fillRect/>
          </a:stretch>
        </p:blipFill>
        <p:spPr>
          <a:xfrm>
            <a:off x="508887" y="1596119"/>
            <a:ext cx="6978316" cy="2120821"/>
          </a:xfrm>
          <a:prstGeom prst="rect">
            <a:avLst/>
          </a:prstGeom>
        </p:spPr>
      </p:pic>
      <p:sp>
        <p:nvSpPr>
          <p:cNvPr id="9" name="文本框 8"/>
          <p:cNvSpPr txBox="1"/>
          <p:nvPr/>
        </p:nvSpPr>
        <p:spPr>
          <a:xfrm>
            <a:off x="643176" y="3993939"/>
            <a:ext cx="1614545"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Palmitate 16:0</a:t>
            </a:r>
            <a:endParaRPr kumimoji="1" lang="zh-CN" altLang="en-US" b="1"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708588" y="4892549"/>
            <a:ext cx="1486304" cy="369332"/>
          </a:xfrm>
          <a:prstGeom prst="rect">
            <a:avLst/>
          </a:prstGeom>
          <a:noFill/>
        </p:spPr>
        <p:txBody>
          <a:bodyPr wrap="none" rtlCol="0">
            <a:spAutoFit/>
          </a:bodyPr>
          <a:lstStyle/>
          <a:p>
            <a:pPr algn="l"/>
            <a:r>
              <a:rPr kumimoji="1" lang="en-US" altLang="zh-CN" b="1" dirty="0">
                <a:latin typeface="Times New Roman" panose="02020503050405090304" pitchFamily="18" charset="0"/>
                <a:cs typeface="Times New Roman" panose="02020503050405090304" pitchFamily="18" charset="0"/>
              </a:rPr>
              <a:t>Stearate 18:0</a:t>
            </a:r>
            <a:endParaRPr kumimoji="1" lang="zh-CN" altLang="en-US" b="1"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3360950" y="4892549"/>
            <a:ext cx="1778051"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Oleate 18:1(</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 </a:t>
            </a:r>
          </a:p>
        </p:txBody>
      </p:sp>
      <p:sp>
        <p:nvSpPr>
          <p:cNvPr id="12" name="文本框 11"/>
          <p:cNvSpPr txBox="1"/>
          <p:nvPr/>
        </p:nvSpPr>
        <p:spPr>
          <a:xfrm>
            <a:off x="3360950" y="3993939"/>
            <a:ext cx="2329484"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Palmitoleate 16:1 (</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a:t>
            </a:r>
            <a:r>
              <a:rPr kumimoji="1" lang="en-US" altLang="zh-CN" b="1" dirty="0">
                <a:latin typeface="Times New Roman" panose="02020503050405090304" pitchFamily="18" charset="0"/>
                <a:cs typeface="Times New Roman" panose="02020503050405090304" pitchFamily="18" charset="0"/>
              </a:rPr>
              <a:t>)</a:t>
            </a:r>
            <a:endParaRPr kumimoji="1" lang="zh-CN" altLang="en-US" b="1" dirty="0">
              <a:latin typeface="Times New Roman" panose="02020503050405090304" pitchFamily="18" charset="0"/>
              <a:cs typeface="Times New Roman" panose="02020503050405090304" pitchFamily="18" charset="0"/>
            </a:endParaRPr>
          </a:p>
        </p:txBody>
      </p:sp>
      <p:sp>
        <p:nvSpPr>
          <p:cNvPr id="13" name="文本框 12"/>
          <p:cNvSpPr txBox="1"/>
          <p:nvPr/>
        </p:nvSpPr>
        <p:spPr>
          <a:xfrm>
            <a:off x="6192526" y="4893924"/>
            <a:ext cx="225901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Linoleate 18:2(</a:t>
            </a:r>
            <a:r>
              <a:rPr kumimoji="1" lang="el-GR" altLang="zh-CN" b="1" dirty="0">
                <a:latin typeface="Times New Roman" panose="02020503050405090304" pitchFamily="18" charset="0"/>
                <a:cs typeface="Times New Roman" panose="02020503050405090304" pitchFamily="18" charset="0"/>
              </a:rPr>
              <a:t>Δ </a:t>
            </a:r>
            <a:r>
              <a:rPr kumimoji="1" lang="en-US" altLang="zh-CN" b="1" baseline="30000" dirty="0">
                <a:latin typeface="Times New Roman" panose="02020503050405090304" pitchFamily="18" charset="0"/>
                <a:cs typeface="Times New Roman" panose="02020503050405090304" pitchFamily="18" charset="0"/>
              </a:rPr>
              <a:t>9,12</a:t>
            </a:r>
            <a:r>
              <a:rPr kumimoji="1" lang="en-US" altLang="zh-CN" b="1" dirty="0">
                <a:latin typeface="Times New Roman" panose="02020503050405090304" pitchFamily="18" charset="0"/>
                <a:cs typeface="Times New Roman" panose="02020503050405090304" pitchFamily="18" charset="0"/>
              </a:rPr>
              <a:t>) </a:t>
            </a:r>
          </a:p>
        </p:txBody>
      </p:sp>
      <p:sp>
        <p:nvSpPr>
          <p:cNvPr id="14" name="文本框 13"/>
          <p:cNvSpPr txBox="1"/>
          <p:nvPr/>
        </p:nvSpPr>
        <p:spPr>
          <a:xfrm>
            <a:off x="9452147" y="4898543"/>
            <a:ext cx="2739853" cy="369332"/>
          </a:xfrm>
          <a:prstGeom prst="rect">
            <a:avLst/>
          </a:prstGeom>
          <a:noFill/>
        </p:spPr>
        <p:txBody>
          <a:bodyPr wrap="none" rtlCol="0">
            <a:spAutoFit/>
          </a:bodyPr>
          <a:lstStyle/>
          <a:p>
            <a:r>
              <a:rPr kumimoji="1" lang="el-GR" altLang="zh-CN" b="1" dirty="0">
                <a:latin typeface="Times New Roman" panose="02020503050405090304" pitchFamily="18" charset="0"/>
                <a:cs typeface="Times New Roman" panose="02020503050405090304" pitchFamily="18" charset="0"/>
              </a:rPr>
              <a:t>α</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Linolenate</a:t>
            </a:r>
            <a:r>
              <a:rPr kumimoji="1" lang="en-US" altLang="zh-CN" b="1" dirty="0">
                <a:latin typeface="Times New Roman" panose="02020503050405090304" pitchFamily="18" charset="0"/>
                <a:cs typeface="Times New Roman" panose="02020503050405090304" pitchFamily="18" charset="0"/>
              </a:rPr>
              <a:t> 18:3(</a:t>
            </a:r>
            <a:r>
              <a:rPr kumimoji="1" lang="el-GR" altLang="zh-CN" b="1" dirty="0">
                <a:latin typeface="Times New Roman" panose="02020503050405090304" pitchFamily="18" charset="0"/>
                <a:cs typeface="Times New Roman" panose="02020503050405090304" pitchFamily="18" charset="0"/>
              </a:rPr>
              <a:t>Δ</a:t>
            </a:r>
            <a:r>
              <a:rPr kumimoji="1" lang="en-US" altLang="zh-CN" b="1" baseline="30000" dirty="0">
                <a:latin typeface="Times New Roman" panose="02020503050405090304" pitchFamily="18" charset="0"/>
                <a:cs typeface="Times New Roman" panose="02020503050405090304" pitchFamily="18" charset="0"/>
              </a:rPr>
              <a:t>9,12,15</a:t>
            </a:r>
            <a:r>
              <a:rPr kumimoji="1" lang="en-US" altLang="zh-CN" b="1" dirty="0">
                <a:latin typeface="Times New Roman" panose="02020503050405090304" pitchFamily="18" charset="0"/>
                <a:cs typeface="Times New Roman" panose="02020503050405090304" pitchFamily="18" charset="0"/>
              </a:rPr>
              <a:t>) </a:t>
            </a:r>
          </a:p>
        </p:txBody>
      </p:sp>
      <p:pic>
        <p:nvPicPr>
          <p:cNvPr id="4097" name="Picture 1"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985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873image997575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698500" cy="279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线箭头连接符 17"/>
          <p:cNvCxnSpPr>
            <a:stCxn id="9" idx="3"/>
            <a:endCxn id="12" idx="1"/>
          </p:cNvCxnSpPr>
          <p:nvPr/>
        </p:nvCxnSpPr>
        <p:spPr>
          <a:xfrm>
            <a:off x="2257721" y="4178605"/>
            <a:ext cx="11032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hlinkClick r:id="rId6" action="ppaction://hlinksldjump"/>
          </p:cNvPr>
          <p:cNvSpPr txBox="1"/>
          <p:nvPr/>
        </p:nvSpPr>
        <p:spPr>
          <a:xfrm>
            <a:off x="2214440" y="374149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cxnSp>
        <p:nvCxnSpPr>
          <p:cNvPr id="21" name="直线箭头连接符 20"/>
          <p:cNvCxnSpPr>
            <a:stCxn id="9" idx="2"/>
            <a:endCxn id="10" idx="0"/>
          </p:cNvCxnSpPr>
          <p:nvPr/>
        </p:nvCxnSpPr>
        <p:spPr>
          <a:xfrm>
            <a:off x="1450449" y="4363271"/>
            <a:ext cx="1291" cy="52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本框 26">
            <a:hlinkClick r:id="rId6" action="ppaction://hlinksldjump"/>
          </p:cNvPr>
          <p:cNvSpPr txBox="1"/>
          <p:nvPr/>
        </p:nvSpPr>
        <p:spPr>
          <a:xfrm>
            <a:off x="1450448" y="4459562"/>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elongation</a:t>
            </a:r>
          </a:p>
        </p:txBody>
      </p:sp>
      <p:cxnSp>
        <p:nvCxnSpPr>
          <p:cNvPr id="26" name="直线箭头连接符 25"/>
          <p:cNvCxnSpPr>
            <a:stCxn id="10" idx="3"/>
            <a:endCxn id="11" idx="1"/>
          </p:cNvCxnSpPr>
          <p:nvPr/>
        </p:nvCxnSpPr>
        <p:spPr>
          <a:xfrm>
            <a:off x="2194892" y="5077215"/>
            <a:ext cx="1166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文本框 33">
            <a:hlinkClick r:id="rId6" action="ppaction://hlinksldjump"/>
          </p:cNvPr>
          <p:cNvSpPr txBox="1"/>
          <p:nvPr/>
        </p:nvSpPr>
        <p:spPr>
          <a:xfrm>
            <a:off x="2193601" y="4656829"/>
            <a:ext cx="1297339"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fatty acyl–CoA desaturase </a:t>
            </a:r>
          </a:p>
        </p:txBody>
      </p:sp>
      <p:sp>
        <p:nvSpPr>
          <p:cNvPr id="35" name="文本框 34">
            <a:hlinkClick r:id="rId6" action="ppaction://hlinksldjump"/>
          </p:cNvPr>
          <p:cNvSpPr txBox="1"/>
          <p:nvPr/>
        </p:nvSpPr>
        <p:spPr>
          <a:xfrm>
            <a:off x="2193601" y="5077215"/>
            <a:ext cx="1297339" cy="830997"/>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stearoyl-ACP desaturase (SCD) </a:t>
            </a:r>
            <a:r>
              <a:rPr kumimoji="1" lang="en-US" altLang="zh-CN" sz="1200" b="1" dirty="0">
                <a:solidFill>
                  <a:srgbClr val="FF0000"/>
                </a:solidFill>
                <a:latin typeface="Times New Roman" panose="02020503050405090304" pitchFamily="18" charset="0"/>
                <a:cs typeface="Times New Roman" panose="02020503050405090304" pitchFamily="18" charset="0"/>
              </a:rPr>
              <a:t>in chloroplast stroma in plants</a:t>
            </a:r>
          </a:p>
        </p:txBody>
      </p:sp>
      <p:cxnSp>
        <p:nvCxnSpPr>
          <p:cNvPr id="33" name="直线箭头连接符 32"/>
          <p:cNvCxnSpPr>
            <a:stCxn id="11" idx="3"/>
            <a:endCxn id="13" idx="1"/>
          </p:cNvCxnSpPr>
          <p:nvPr/>
        </p:nvCxnSpPr>
        <p:spPr>
          <a:xfrm>
            <a:off x="5139001" y="5077215"/>
            <a:ext cx="1053525" cy="1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a:off x="5069339" y="4795328"/>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0" name="文本框 39">
            <a:hlinkClick r:id="rId6" action="ppaction://hlinksldjump"/>
          </p:cNvPr>
          <p:cNvSpPr txBox="1"/>
          <p:nvPr/>
        </p:nvSpPr>
        <p:spPr>
          <a:xfrm>
            <a:off x="5069338" y="5072327"/>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cxnSp>
        <p:nvCxnSpPr>
          <p:cNvPr id="41" name="直线箭头连接符 40"/>
          <p:cNvCxnSpPr>
            <a:stCxn id="13" idx="3"/>
            <a:endCxn id="14" idx="1"/>
          </p:cNvCxnSpPr>
          <p:nvPr/>
        </p:nvCxnSpPr>
        <p:spPr>
          <a:xfrm>
            <a:off x="8451542" y="5078590"/>
            <a:ext cx="1000605" cy="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文本框 41">
            <a:hlinkClick r:id="rId6" action="ppaction://hlinksldjump"/>
          </p:cNvPr>
          <p:cNvSpPr txBox="1"/>
          <p:nvPr/>
        </p:nvSpPr>
        <p:spPr>
          <a:xfrm>
            <a:off x="8369576" y="4792254"/>
            <a:ext cx="1297339" cy="276999"/>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desaturases </a:t>
            </a:r>
          </a:p>
        </p:txBody>
      </p:sp>
      <p:sp>
        <p:nvSpPr>
          <p:cNvPr id="43" name="文本框 42">
            <a:hlinkClick r:id="rId6" action="ppaction://hlinksldjump"/>
          </p:cNvPr>
          <p:cNvSpPr txBox="1"/>
          <p:nvPr/>
        </p:nvSpPr>
        <p:spPr>
          <a:xfrm>
            <a:off x="8369577" y="5038686"/>
            <a:ext cx="1297339" cy="646331"/>
          </a:xfrm>
          <a:prstGeom prst="rect">
            <a:avLst/>
          </a:prstGeom>
          <a:noFill/>
        </p:spPr>
        <p:txBody>
          <a:bodyPr wrap="square" rtlCol="0">
            <a:spAutoFit/>
          </a:bodyPr>
          <a:lstStyle/>
          <a:p>
            <a:r>
              <a:rPr kumimoji="1" lang="en-US" altLang="zh-CN" sz="1200" b="1" dirty="0">
                <a:solidFill>
                  <a:srgbClr val="FF0000"/>
                </a:solidFill>
                <a:latin typeface="Times New Roman" panose="02020503050405090304" pitchFamily="18" charset="0"/>
                <a:cs typeface="Times New Roman" panose="02020503050405090304" pitchFamily="18" charset="0"/>
              </a:rPr>
              <a:t>In ER and the chloroplast in plants </a:t>
            </a:r>
          </a:p>
        </p:txBody>
      </p:sp>
    </p:spTree>
    <p:extLst>
      <p:ext uri="{BB962C8B-B14F-4D97-AF65-F5344CB8AC3E}">
        <p14:creationId xmlns:p14="http://schemas.microsoft.com/office/powerpoint/2010/main" val="3094108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7</a:t>
            </a:fld>
            <a:endParaRPr kumimoji="1" lang="zh-CN" altLang="en-US"/>
          </a:p>
        </p:txBody>
      </p:sp>
      <p:pic>
        <p:nvPicPr>
          <p:cNvPr id="3" name="图片 2"/>
          <p:cNvPicPr>
            <a:picLocks noChangeAspect="1"/>
          </p:cNvPicPr>
          <p:nvPr/>
        </p:nvPicPr>
        <p:blipFill>
          <a:blip r:embed="rId3"/>
          <a:srcRect t="4669" b="2986"/>
          <a:stretch>
            <a:fillRect/>
          </a:stretch>
        </p:blipFill>
        <p:spPr>
          <a:xfrm>
            <a:off x="8354695" y="2781300"/>
            <a:ext cx="3720465" cy="4094480"/>
          </a:xfrm>
          <a:prstGeom prst="rect">
            <a:avLst/>
          </a:prstGeom>
        </p:spPr>
      </p:pic>
      <p:sp>
        <p:nvSpPr>
          <p:cNvPr id="4" name="文本框 3"/>
          <p:cNvSpPr txBox="1"/>
          <p:nvPr/>
        </p:nvSpPr>
        <p:spPr>
          <a:xfrm>
            <a:off x="2024495" y="24765"/>
            <a:ext cx="8141970" cy="583565"/>
          </a:xfrm>
          <a:prstGeom prst="rect">
            <a:avLst/>
          </a:prstGeom>
          <a:noFill/>
        </p:spPr>
        <p:txBody>
          <a:bodyPr wrap="non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Regulation of muscle glycogen phosphorylase </a:t>
            </a:r>
          </a:p>
        </p:txBody>
      </p:sp>
      <p:pic>
        <p:nvPicPr>
          <p:cNvPr id="5" name="图片 4"/>
          <p:cNvPicPr>
            <a:picLocks noChangeAspect="1"/>
          </p:cNvPicPr>
          <p:nvPr/>
        </p:nvPicPr>
        <p:blipFill>
          <a:blip r:embed="rId4"/>
          <a:stretch>
            <a:fillRect/>
          </a:stretch>
        </p:blipFill>
        <p:spPr>
          <a:xfrm>
            <a:off x="7620" y="608330"/>
            <a:ext cx="4048125" cy="6267450"/>
          </a:xfrm>
          <a:prstGeom prst="rect">
            <a:avLst/>
          </a:prstGeom>
        </p:spPr>
      </p:pic>
      <p:sp>
        <p:nvSpPr>
          <p:cNvPr id="6" name="文本框 5"/>
          <p:cNvSpPr txBox="1"/>
          <p:nvPr/>
        </p:nvSpPr>
        <p:spPr>
          <a:xfrm>
            <a:off x="4288155" y="608330"/>
            <a:ext cx="7787005" cy="2799715"/>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Glycogen phosphorylase in skeleten muscle exists in two forms: a form </a:t>
            </a:r>
            <a:r>
              <a:rPr kumimoji="1" lang="en-US" altLang="zh-CN" sz="2000" b="1" dirty="0">
                <a:latin typeface="Times New Roman" panose="02020503050405090304" pitchFamily="18" charset="0"/>
                <a:cs typeface="Times New Roman" panose="02020503050405090304" pitchFamily="18" charset="0"/>
                <a:sym typeface="+mn-ea"/>
              </a:rPr>
              <a:t>(active)</a:t>
            </a:r>
            <a:r>
              <a:rPr kumimoji="1" lang="en-US" altLang="zh-CN" sz="2000" b="1" dirty="0">
                <a:latin typeface="Times New Roman" panose="02020503050405090304" pitchFamily="18" charset="0"/>
                <a:cs typeface="Times New Roman" panose="02020503050405090304" pitchFamily="18" charset="0"/>
              </a:rPr>
              <a:t> and b form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Elevated cAMP level in response to stimulation by epinephrine (in muscle) or by glucagon (in liver) stimulates PKA, which then phos-phorylates and activates phosphorylase b kinase to phosphrylate phosphorylase b and activates it</a:t>
            </a: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a:p>
            <a:pPr indent="0" algn="l">
              <a:buFont typeface="Arial" panose="020B0604020202090204" pitchFamily="34" charset="0"/>
              <a:buNone/>
            </a:pPr>
            <a:endParaRPr kumimoji="1" lang="en-US" altLang="zh-CN" b="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4154805" y="3255645"/>
            <a:ext cx="4455795" cy="2861310"/>
          </a:xfrm>
          <a:prstGeom prst="rect">
            <a:avLst/>
          </a:prstGeom>
          <a:noFill/>
        </p:spPr>
        <p:txBody>
          <a:bodyPr wrap="square" rtlCol="0">
            <a:spAutoFit/>
          </a:bodyPr>
          <a:lstStyle/>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When muscle returns to rest, another enzyme, phosphory-lase a phosphotase removes the phosphate group in the phosphorylase a molecule and converts it to the b form, which is less active</a:t>
            </a:r>
          </a:p>
          <a:p>
            <a:pPr marL="285750" indent="-285750" algn="l">
              <a:buFont typeface="Arial" panose="020B0604020202090204" pitchFamily="34" charset="0"/>
              <a:buChar char="•"/>
            </a:pPr>
            <a:endParaRPr kumimoji="1" lang="en-US" altLang="zh-CN" sz="20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000" b="1" dirty="0">
                <a:latin typeface="Times New Roman" panose="02020503050405090304" pitchFamily="18" charset="0"/>
                <a:cs typeface="Times New Roman" panose="02020503050405090304" pitchFamily="18" charset="0"/>
              </a:rPr>
              <a:t>The machenism shown left is called enzyme cascade</a:t>
            </a:r>
          </a:p>
        </p:txBody>
      </p:sp>
      <p:sp>
        <p:nvSpPr>
          <p:cNvPr id="35" name="操作按钮: 后退或上一个 34">
            <a:hlinkClick r:id="rId5" action="ppaction://hlinksldjump" highlightClick="1"/>
          </p:cNvPr>
          <p:cNvSpPr/>
          <p:nvPr/>
        </p:nvSpPr>
        <p:spPr>
          <a:xfrm>
            <a:off x="7573" y="625545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74217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图示&#10;&#10;描述已自动生成"/>
          <p:cNvPicPr>
            <a:picLocks noChangeAspect="1"/>
          </p:cNvPicPr>
          <p:nvPr/>
        </p:nvPicPr>
        <p:blipFill rotWithShape="1">
          <a:blip r:embed="rId3"/>
          <a:srcRect b="15475"/>
          <a:stretch>
            <a:fillRect/>
          </a:stretch>
        </p:blipFill>
        <p:spPr>
          <a:xfrm>
            <a:off x="1159986" y="654785"/>
            <a:ext cx="3122280" cy="611916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triacylglycerols and glycerophospholipids</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8" name="图片 7" descr="图示, 示意图&#10;&#10;描述已自动生成"/>
          <p:cNvPicPr>
            <a:picLocks noChangeAspect="1"/>
          </p:cNvPicPr>
          <p:nvPr/>
        </p:nvPicPr>
        <p:blipFill rotWithShape="1">
          <a:blip r:embed="rId5"/>
          <a:srcRect l="25458" t="8522" r="45246" b="18351"/>
          <a:stretch>
            <a:fillRect/>
          </a:stretch>
        </p:blipFill>
        <p:spPr>
          <a:xfrm>
            <a:off x="4486938" y="806183"/>
            <a:ext cx="3041355" cy="4744871"/>
          </a:xfrm>
          <a:prstGeom prst="rect">
            <a:avLst/>
          </a:prstGeom>
        </p:spPr>
      </p:pic>
      <p:sp>
        <p:nvSpPr>
          <p:cNvPr id="6" name="文本框 5"/>
          <p:cNvSpPr txBox="1"/>
          <p:nvPr/>
        </p:nvSpPr>
        <p:spPr>
          <a:xfrm>
            <a:off x="7732965" y="806183"/>
            <a:ext cx="3843762" cy="5355312"/>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In general, the assembly of </a:t>
            </a:r>
            <a:r>
              <a:rPr kumimoji="1" lang="en-US" b="1" dirty="0" err="1">
                <a:latin typeface="Times New Roman" panose="02020503050405090304" pitchFamily="18" charset="0"/>
                <a:cs typeface="Times New Roman" panose="02020503050405090304" pitchFamily="18" charset="0"/>
              </a:rPr>
              <a:t>phos</a:t>
            </a:r>
            <a:r>
              <a:rPr kumimoji="1" lang="en-US" b="1" dirty="0">
                <a:latin typeface="Times New Roman" panose="02020503050405090304" pitchFamily="18" charset="0"/>
                <a:cs typeface="Times New Roman" panose="02020503050405090304" pitchFamily="18" charset="0"/>
              </a:rPr>
              <a:t>- </a:t>
            </a:r>
            <a:r>
              <a:rPr kumimoji="1" lang="en-US" b="1" dirty="0" err="1">
                <a:latin typeface="Times New Roman" panose="02020503050405090304" pitchFamily="18" charset="0"/>
                <a:cs typeface="Times New Roman" panose="02020503050405090304" pitchFamily="18" charset="0"/>
              </a:rPr>
              <a:t>pholipids</a:t>
            </a:r>
            <a:r>
              <a:rPr kumimoji="1" lang="en-US" b="1" dirty="0">
                <a:latin typeface="Times New Roman" panose="02020503050405090304" pitchFamily="18" charset="0"/>
                <a:cs typeface="Times New Roman" panose="02020503050405090304" pitchFamily="18" charset="0"/>
              </a:rPr>
              <a:t> from simple </a:t>
            </a:r>
            <a:r>
              <a:rPr kumimoji="1" lang="en-US" b="1">
                <a:latin typeface="Times New Roman" panose="02020503050405090304" pitchFamily="18" charset="0"/>
                <a:cs typeface="Times New Roman" panose="02020503050405090304" pitchFamily="18" charset="0"/>
              </a:rPr>
              <a:t>precursors requires: </a:t>
            </a:r>
            <a:endParaRPr kumimoji="1" lang="en-US" b="1" dirty="0">
              <a:latin typeface="Times New Roman" panose="02020503050405090304" pitchFamily="18" charset="0"/>
              <a:cs typeface="Times New Roman" panose="02020503050405090304" pitchFamily="18" charset="0"/>
            </a:endParaRPr>
          </a:p>
          <a:p>
            <a:pPr marL="342900" indent="-342900">
              <a:buAutoNum type="arabicParenBoth"/>
            </a:pPr>
            <a:r>
              <a:rPr kumimoji="1" lang="en-US" b="1" dirty="0">
                <a:latin typeface="Times New Roman" panose="02020503050405090304" pitchFamily="18" charset="0"/>
                <a:cs typeface="Times New Roman" panose="02020503050405090304" pitchFamily="18" charset="0"/>
              </a:rPr>
              <a:t>synthesis of the backbone molecule (glycerol or sphingosine);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attachment of fatty acid(s) to the backbone through an ester or amide linkage;</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addition of a hydrophilic head group to the backbone through a phosphodiester linkage; and, in some cases;</a:t>
            </a:r>
          </a:p>
          <a:p>
            <a:pPr marL="342900" indent="-342900">
              <a:buAutoNum type="arabicParenBoth"/>
            </a:pPr>
            <a:r>
              <a:rPr kumimoji="1" lang="en-US" b="1" dirty="0">
                <a:latin typeface="Times New Roman" panose="02020503050405090304" pitchFamily="18" charset="0"/>
                <a:cs typeface="Times New Roman" panose="02020503050405090304" pitchFamily="18" charset="0"/>
              </a:rPr>
              <a:t>alteration or exchange of the head group to yield the final phospholipid product.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1280706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eicosanoids</a:t>
            </a:r>
          </a:p>
        </p:txBody>
      </p:sp>
      <p:pic>
        <p:nvPicPr>
          <p:cNvPr id="6" name="图片 5" descr="图示&#10;&#10;描述已自动生成"/>
          <p:cNvPicPr>
            <a:picLocks noChangeAspect="1"/>
          </p:cNvPicPr>
          <p:nvPr/>
        </p:nvPicPr>
        <p:blipFill>
          <a:blip r:embed="rId3"/>
          <a:stretch>
            <a:fillRect/>
          </a:stretch>
        </p:blipFill>
        <p:spPr>
          <a:xfrm>
            <a:off x="814682" y="668830"/>
            <a:ext cx="3940260" cy="5990803"/>
          </a:xfrm>
          <a:prstGeom prst="rect">
            <a:avLst/>
          </a:prstGeom>
        </p:spPr>
      </p:pic>
      <p:sp>
        <p:nvSpPr>
          <p:cNvPr id="42" name="矩形 41"/>
          <p:cNvSpPr/>
          <p:nvPr/>
        </p:nvSpPr>
        <p:spPr>
          <a:xfrm>
            <a:off x="814682" y="5778467"/>
            <a:ext cx="3285978" cy="928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 name="图片 6"/>
          <p:cNvPicPr>
            <a:picLocks noChangeAspect="1"/>
          </p:cNvPicPr>
          <p:nvPr/>
        </p:nvPicPr>
        <p:blipFill>
          <a:blip r:embed="rId5">
            <a:alphaModFix amt="85000"/>
          </a:blip>
          <a:stretch>
            <a:fillRect/>
          </a:stretch>
        </p:blipFill>
        <p:spPr>
          <a:xfrm>
            <a:off x="4150743" y="1523137"/>
            <a:ext cx="6713832" cy="5083329"/>
          </a:xfrm>
          <a:prstGeom prst="rect">
            <a:avLst/>
          </a:prstGeom>
        </p:spPr>
      </p:pic>
      <p:sp>
        <p:nvSpPr>
          <p:cNvPr id="20" name="文本框 19"/>
          <p:cNvSpPr txBox="1"/>
          <p:nvPr/>
        </p:nvSpPr>
        <p:spPr>
          <a:xfrm>
            <a:off x="3883786" y="715800"/>
            <a:ext cx="8418010" cy="1754326"/>
          </a:xfrm>
          <a:prstGeom prst="rect">
            <a:avLst/>
          </a:prstGeom>
          <a:noFill/>
        </p:spPr>
        <p:txBody>
          <a:bodyPr wrap="none" rtlCol="0">
            <a:spAutoFit/>
          </a:bodyPr>
          <a:lstStyle/>
          <a:p>
            <a:r>
              <a:rPr kumimoji="1" lang="en-US" b="1" dirty="0">
                <a:latin typeface="Times New Roman" panose="02020503050405090304" pitchFamily="18" charset="0"/>
                <a:cs typeface="Times New Roman" panose="02020503050405090304" pitchFamily="18" charset="0"/>
              </a:rPr>
              <a:t>Mammals have two isozymes of prostaglandin H2 synthase, COX-1 and COX-2.</a:t>
            </a:r>
          </a:p>
          <a:p>
            <a:r>
              <a:rPr kumimoji="1" lang="en-US" b="1" dirty="0">
                <a:latin typeface="Times New Roman" panose="02020503050405090304" pitchFamily="18" charset="0"/>
                <a:cs typeface="Times New Roman" panose="02020503050405090304" pitchFamily="18" charset="0"/>
              </a:rPr>
              <a:t>COX-1: synthesis of the prostaglandins that regulate the secretion of gastric mucin</a:t>
            </a:r>
          </a:p>
          <a:p>
            <a:r>
              <a:rPr kumimoji="1" lang="en-US" b="1" dirty="0">
                <a:latin typeface="Times New Roman" panose="02020503050405090304" pitchFamily="18" charset="0"/>
                <a:cs typeface="Times New Roman" panose="02020503050405090304" pitchFamily="18" charset="0"/>
              </a:rPr>
              <a:t>COX-2:</a:t>
            </a:r>
            <a:r>
              <a:rPr kumimoji="1" lang="en-US" altLang="zh-CN" b="1" dirty="0">
                <a:latin typeface="Times New Roman" panose="02020503050405090304" pitchFamily="18" charset="0"/>
                <a:cs typeface="Times New Roman" panose="02020503050405090304" pitchFamily="18" charset="0"/>
              </a:rPr>
              <a:t> synthesis of </a:t>
            </a:r>
            <a:r>
              <a:rPr kumimoji="1" lang="en-US" b="1" dirty="0">
                <a:latin typeface="Times New Roman" panose="02020503050405090304" pitchFamily="18" charset="0"/>
                <a:cs typeface="Times New Roman" panose="02020503050405090304" pitchFamily="18" charset="0"/>
              </a:rPr>
              <a:t>the prostaglandins that mediate inflammation, pain, and fever. </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37" name="文本框 36"/>
          <p:cNvSpPr txBox="1"/>
          <p:nvPr/>
        </p:nvSpPr>
        <p:spPr>
          <a:xfrm>
            <a:off x="4416031" y="3932864"/>
            <a:ext cx="188615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thromboxane A2 </a:t>
            </a:r>
          </a:p>
        </p:txBody>
      </p:sp>
      <p:cxnSp>
        <p:nvCxnSpPr>
          <p:cNvPr id="38" name="直线箭头连接符 37"/>
          <p:cNvCxnSpPr>
            <a:endCxn id="37" idx="2"/>
          </p:cNvCxnSpPr>
          <p:nvPr/>
        </p:nvCxnSpPr>
        <p:spPr>
          <a:xfrm flipV="1">
            <a:off x="4184709" y="4302196"/>
            <a:ext cx="1174401" cy="941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hlinkClick r:id="rId6" action="ppaction://hlinksldjump"/>
          </p:cNvPr>
          <p:cNvSpPr txBox="1"/>
          <p:nvPr/>
        </p:nvSpPr>
        <p:spPr>
          <a:xfrm rot="19264395">
            <a:off x="3882383" y="4462188"/>
            <a:ext cx="1181216" cy="461665"/>
          </a:xfrm>
          <a:prstGeom prst="rect">
            <a:avLst/>
          </a:prstGeom>
          <a:noFill/>
        </p:spPr>
        <p:txBody>
          <a:bodyPr wrap="square" rtlCol="0">
            <a:spAutoFit/>
          </a:bodyPr>
          <a:lstStyle/>
          <a:p>
            <a:r>
              <a:rPr kumimoji="1" lang="en-US" altLang="zh-CN" sz="1200" b="1" dirty="0">
                <a:solidFill>
                  <a:schemeClr val="accent1"/>
                </a:solidFill>
                <a:latin typeface="Times New Roman" panose="02020503050405090304" pitchFamily="18" charset="0"/>
                <a:cs typeface="Times New Roman" panose="02020503050405090304" pitchFamily="18" charset="0"/>
              </a:rPr>
              <a:t>Thromboxane </a:t>
            </a:r>
          </a:p>
          <a:p>
            <a:r>
              <a:rPr kumimoji="1" lang="en-US" altLang="zh-CN" sz="1200" b="1" dirty="0">
                <a:solidFill>
                  <a:schemeClr val="accent1"/>
                </a:solidFill>
                <a:latin typeface="Times New Roman" panose="02020503050405090304" pitchFamily="18" charset="0"/>
                <a:cs typeface="Times New Roman" panose="02020503050405090304" pitchFamily="18" charset="0"/>
              </a:rPr>
              <a:t>synthase </a:t>
            </a:r>
          </a:p>
        </p:txBody>
      </p:sp>
      <p:sp>
        <p:nvSpPr>
          <p:cNvPr id="40" name="文本框 39"/>
          <p:cNvSpPr txBox="1"/>
          <p:nvPr/>
        </p:nvSpPr>
        <p:spPr>
          <a:xfrm>
            <a:off x="5517964" y="2806702"/>
            <a:ext cx="2337178"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Other </a:t>
            </a:r>
            <a:r>
              <a:rPr kumimoji="1" lang="en-US" altLang="zh-CN" b="1" dirty="0" err="1">
                <a:latin typeface="Times New Roman" panose="02020503050405090304" pitchFamily="18" charset="0"/>
                <a:cs typeface="Times New Roman" panose="02020503050405090304" pitchFamily="18" charset="0"/>
              </a:rPr>
              <a:t>thromeboxanes</a:t>
            </a:r>
            <a:endParaRPr kumimoji="1" lang="en-US" altLang="zh-CN" b="1" dirty="0">
              <a:latin typeface="Times New Roman" panose="02020503050405090304" pitchFamily="18" charset="0"/>
              <a:cs typeface="Times New Roman" panose="02020503050405090304" pitchFamily="18" charset="0"/>
            </a:endParaRPr>
          </a:p>
        </p:txBody>
      </p:sp>
      <p:cxnSp>
        <p:nvCxnSpPr>
          <p:cNvPr id="41" name="直线箭头连接符 40"/>
          <p:cNvCxnSpPr>
            <a:endCxn id="40" idx="2"/>
          </p:cNvCxnSpPr>
          <p:nvPr/>
        </p:nvCxnSpPr>
        <p:spPr>
          <a:xfrm flipV="1">
            <a:off x="5686517" y="3176034"/>
            <a:ext cx="1000036" cy="823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文本框 61"/>
          <p:cNvSpPr txBox="1"/>
          <p:nvPr/>
        </p:nvSpPr>
        <p:spPr>
          <a:xfrm>
            <a:off x="5455869" y="5150196"/>
            <a:ext cx="164243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prostaglandins</a:t>
            </a:r>
          </a:p>
        </p:txBody>
      </p:sp>
      <p:cxnSp>
        <p:nvCxnSpPr>
          <p:cNvPr id="64" name="直线箭头连接符 63"/>
          <p:cNvCxnSpPr/>
          <p:nvPr/>
        </p:nvCxnSpPr>
        <p:spPr>
          <a:xfrm>
            <a:off x="4197419" y="5334862"/>
            <a:ext cx="12706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矩形 68"/>
          <p:cNvSpPr/>
          <p:nvPr/>
        </p:nvSpPr>
        <p:spPr>
          <a:xfrm>
            <a:off x="9869548" y="6242535"/>
            <a:ext cx="2133276" cy="369332"/>
          </a:xfrm>
          <a:prstGeom prst="rect">
            <a:avLst/>
          </a:prstGeom>
        </p:spPr>
        <p:txBody>
          <a:bodyPr wrap="none">
            <a:spAutoFit/>
          </a:bodyPr>
          <a:lstStyle/>
          <a:p>
            <a:r>
              <a:rPr lang="en-US" altLang="zh-CN" b="1" dirty="0"/>
              <a:t>the “cyclic” pathway</a:t>
            </a:r>
          </a:p>
        </p:txBody>
      </p:sp>
    </p:spTree>
    <p:extLst>
      <p:ext uri="{BB962C8B-B14F-4D97-AF65-F5344CB8AC3E}">
        <p14:creationId xmlns:p14="http://schemas.microsoft.com/office/powerpoint/2010/main" val="2791790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折线图&#10;&#10;描述已自动生成"/>
          <p:cNvPicPr>
            <a:picLocks noChangeAspect="1"/>
          </p:cNvPicPr>
          <p:nvPr/>
        </p:nvPicPr>
        <p:blipFill>
          <a:blip r:embed="rId3"/>
          <a:stretch>
            <a:fillRect/>
          </a:stretch>
        </p:blipFill>
        <p:spPr>
          <a:xfrm>
            <a:off x="0" y="539502"/>
            <a:ext cx="12192000" cy="440237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leukotrienes</a:t>
            </a:r>
          </a:p>
        </p:txBody>
      </p:sp>
      <p:sp>
        <p:nvSpPr>
          <p:cNvPr id="3"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6" name="矩形 5"/>
          <p:cNvSpPr/>
          <p:nvPr/>
        </p:nvSpPr>
        <p:spPr>
          <a:xfrm>
            <a:off x="9525419" y="6404613"/>
            <a:ext cx="2666581" cy="369332"/>
          </a:xfrm>
          <a:prstGeom prst="rect">
            <a:avLst/>
          </a:prstGeom>
        </p:spPr>
        <p:txBody>
          <a:bodyPr wrap="square">
            <a:spAutoFit/>
          </a:bodyPr>
          <a:lstStyle/>
          <a:p>
            <a:r>
              <a:rPr lang="en-US" altLang="zh-CN" b="1" dirty="0"/>
              <a:t>the “linear” pathway</a:t>
            </a:r>
          </a:p>
        </p:txBody>
      </p:sp>
      <p:sp>
        <p:nvSpPr>
          <p:cNvPr id="7" name="文本框 6"/>
          <p:cNvSpPr txBox="1"/>
          <p:nvPr/>
        </p:nvSpPr>
        <p:spPr>
          <a:xfrm>
            <a:off x="131339" y="4765207"/>
            <a:ext cx="11779251" cy="1477328"/>
          </a:xfrm>
          <a:prstGeom prst="rect">
            <a:avLst/>
          </a:prstGeom>
          <a:noFill/>
        </p:spPr>
        <p:txBody>
          <a:bodyPr wrap="square" rtlCol="0">
            <a:spAutoFit/>
          </a:bodyPr>
          <a:lstStyle/>
          <a:p>
            <a:r>
              <a:rPr kumimoji="1" lang="en-US" b="1" dirty="0">
                <a:latin typeface="Times New Roman" panose="02020503050405090304" pitchFamily="18" charset="0"/>
                <a:cs typeface="Times New Roman" panose="02020503050405090304" pitchFamily="18" charset="0"/>
              </a:rPr>
              <a:t>These lipoxygenases, found in leukocytes and in heart, brain, lung, and spleen, are mixed-function oxidases of the cytochrome P-450 family.</a:t>
            </a:r>
          </a:p>
          <a:p>
            <a:r>
              <a:rPr kumimoji="1" lang="en-US" b="1" dirty="0">
                <a:latin typeface="Times New Roman" panose="02020503050405090304" pitchFamily="18" charset="0"/>
                <a:cs typeface="Times New Roman" panose="02020503050405090304" pitchFamily="18" charset="0"/>
              </a:rPr>
              <a:t> </a:t>
            </a:r>
          </a:p>
          <a:p>
            <a:endParaRPr kumimoji="1" lang="en-US" b="1" dirty="0">
              <a:latin typeface="Times New Roman" panose="02020503050405090304" pitchFamily="18" charset="0"/>
              <a:cs typeface="Times New Roman" panose="02020503050405090304" pitchFamily="18" charset="0"/>
            </a:endParaRPr>
          </a:p>
          <a:p>
            <a:endParaRPr kumimoji="1" lang="en-US" b="1" dirty="0">
              <a:latin typeface="Times New Roman" panose="02020503050405090304" pitchFamily="18" charset="0"/>
              <a:cs typeface="Times New Roman" panose="02020503050405090304" pitchFamily="18" charset="0"/>
            </a:endParaRPr>
          </a:p>
        </p:txBody>
      </p:sp>
      <p:sp>
        <p:nvSpPr>
          <p:cNvPr id="8" name="矩形 7"/>
          <p:cNvSpPr/>
          <p:nvPr/>
        </p:nvSpPr>
        <p:spPr>
          <a:xfrm>
            <a:off x="4960593" y="3244334"/>
            <a:ext cx="2270814" cy="369332"/>
          </a:xfrm>
          <a:prstGeom prst="rect">
            <a:avLst/>
          </a:prstGeom>
        </p:spPr>
        <p:txBody>
          <a:bodyPr wrap="none">
            <a:spAutoFit/>
          </a:bodyPr>
          <a:lstStyle/>
          <a:p>
            <a:r>
              <a:rPr kumimoji="1" lang="en-US" altLang="zh-CN" b="1" dirty="0">
                <a:solidFill>
                  <a:schemeClr val="accent1"/>
                </a:solidFill>
                <a:latin typeface="Times New Roman" panose="02020503050405090304" pitchFamily="18" charset="0"/>
                <a:cs typeface="Times New Roman" panose="02020503050405090304" pitchFamily="18" charset="0"/>
              </a:rPr>
              <a:t>glycerophospholipids</a:t>
            </a:r>
            <a:endParaRPr lang="zh-CN" altLang="en-US" dirty="0"/>
          </a:p>
        </p:txBody>
      </p:sp>
    </p:spTree>
    <p:extLst>
      <p:ext uri="{BB962C8B-B14F-4D97-AF65-F5344CB8AC3E}">
        <p14:creationId xmlns:p14="http://schemas.microsoft.com/office/powerpoint/2010/main" val="2272161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alphaModFix amt="54000"/>
          </a:blip>
          <a:stretch>
            <a:fillRect/>
          </a:stretch>
        </p:blipFill>
        <p:spPr>
          <a:xfrm>
            <a:off x="1659178" y="500192"/>
            <a:ext cx="8424950" cy="6378890"/>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Synthesis of cholesterols</a:t>
            </a:r>
          </a:p>
        </p:txBody>
      </p:sp>
      <p:sp>
        <p:nvSpPr>
          <p:cNvPr id="4" name="操作按钮: 后退或上一个 11">
            <a:hlinkClick r:id="rId4" action="ppaction://hlinksldjump" highlightClick="1"/>
          </p:cNvPr>
          <p:cNvSpPr/>
          <p:nvPr/>
        </p:nvSpPr>
        <p:spPr>
          <a:xfrm>
            <a:off x="10542210" y="17329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11" name="文本框 10"/>
          <p:cNvSpPr txBox="1"/>
          <p:nvPr/>
        </p:nvSpPr>
        <p:spPr>
          <a:xfrm>
            <a:off x="4271696" y="757276"/>
            <a:ext cx="157607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12 acetyl-CoA</a:t>
            </a:r>
            <a:endParaRPr kumimoji="1" lang="zh-CN" altLang="en-US" b="1" dirty="0">
              <a:latin typeface="Times New Roman" panose="02020503050405090304" pitchFamily="18" charset="0"/>
              <a:cs typeface="Times New Roman" panose="02020503050405090304" pitchFamily="18" charset="0"/>
            </a:endParaRPr>
          </a:p>
        </p:txBody>
      </p:sp>
      <p:cxnSp>
        <p:nvCxnSpPr>
          <p:cNvPr id="12" name="直线箭头连接符 11"/>
          <p:cNvCxnSpPr>
            <a:stCxn id="11" idx="2"/>
            <a:endCxn id="15" idx="0"/>
          </p:cNvCxnSpPr>
          <p:nvPr/>
        </p:nvCxnSpPr>
        <p:spPr>
          <a:xfrm flipH="1">
            <a:off x="5057194" y="1126608"/>
            <a:ext cx="2538" cy="692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线箭头连接符 12"/>
          <p:cNvCxnSpPr/>
          <p:nvPr/>
        </p:nvCxnSpPr>
        <p:spPr>
          <a:xfrm flipV="1">
            <a:off x="4951316" y="1126608"/>
            <a:ext cx="0" cy="65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08"/>
          <p:cNvSpPr txBox="1"/>
          <p:nvPr/>
        </p:nvSpPr>
        <p:spPr>
          <a:xfrm>
            <a:off x="5235641" y="1495940"/>
            <a:ext cx="739305"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CoA-SH</a:t>
            </a:r>
            <a:endParaRPr kumimoji="1" lang="zh-CN" altLang="en-US" sz="1200" b="1" dirty="0">
              <a:latin typeface="Times New Roman" panose="02020503050405090304" pitchFamily="18" charset="0"/>
              <a:cs typeface="Times New Roman" panose="02020503050405090304" pitchFamily="18" charset="0"/>
            </a:endParaRPr>
          </a:p>
        </p:txBody>
      </p:sp>
      <p:sp>
        <p:nvSpPr>
          <p:cNvPr id="15" name="文本框 14"/>
          <p:cNvSpPr txBox="1"/>
          <p:nvPr/>
        </p:nvSpPr>
        <p:spPr>
          <a:xfrm>
            <a:off x="4051117" y="1818718"/>
            <a:ext cx="2012154"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n-US" altLang="zh-CN" b="1" dirty="0" err="1">
                <a:latin typeface="Times New Roman" panose="02020503050405090304" pitchFamily="18" charset="0"/>
                <a:cs typeface="Times New Roman" panose="02020503050405090304" pitchFamily="18" charset="0"/>
              </a:rPr>
              <a:t>Acetoacetyl</a:t>
            </a:r>
            <a:r>
              <a:rPr kumimoji="1" lang="en-US" altLang="zh-CN" b="1" dirty="0">
                <a:latin typeface="Times New Roman" panose="02020503050405090304" pitchFamily="18" charset="0"/>
                <a:cs typeface="Times New Roman" panose="02020503050405090304" pitchFamily="18" charset="0"/>
              </a:rPr>
              <a:t>-CoA</a:t>
            </a:r>
            <a:endParaRPr kumimoji="1" lang="zh-CN" altLang="en-US" b="1" dirty="0">
              <a:latin typeface="Times New Roman" panose="02020503050405090304" pitchFamily="18" charset="0"/>
              <a:cs typeface="Times New Roman" panose="02020503050405090304" pitchFamily="18" charset="0"/>
            </a:endParaRPr>
          </a:p>
        </p:txBody>
      </p:sp>
      <p:cxnSp>
        <p:nvCxnSpPr>
          <p:cNvPr id="16" name="直线箭头连接符 15"/>
          <p:cNvCxnSpPr>
            <a:stCxn id="15" idx="2"/>
            <a:endCxn id="22" idx="0"/>
          </p:cNvCxnSpPr>
          <p:nvPr/>
        </p:nvCxnSpPr>
        <p:spPr>
          <a:xfrm>
            <a:off x="5057194" y="2188050"/>
            <a:ext cx="287" cy="627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弧 106"/>
          <p:cNvSpPr/>
          <p:nvPr/>
        </p:nvSpPr>
        <p:spPr>
          <a:xfrm flipH="1">
            <a:off x="5057194" y="2219213"/>
            <a:ext cx="548100" cy="515623"/>
          </a:xfrm>
          <a:prstGeom prst="arc">
            <a:avLst>
              <a:gd name="adj1" fmla="val 18083335"/>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文本框 108"/>
          <p:cNvSpPr txBox="1"/>
          <p:nvPr/>
        </p:nvSpPr>
        <p:spPr>
          <a:xfrm>
            <a:off x="5235641" y="2584638"/>
            <a:ext cx="1185270"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19" name="文本框 108"/>
          <p:cNvSpPr txBox="1"/>
          <p:nvPr/>
        </p:nvSpPr>
        <p:spPr>
          <a:xfrm>
            <a:off x="5162957" y="2088505"/>
            <a:ext cx="160761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Acetyl-CoA+H</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O</a:t>
            </a:r>
            <a:endParaRPr kumimoji="1" lang="zh-CN" altLang="en-US" sz="1200" b="1" dirty="0">
              <a:latin typeface="Times New Roman" panose="02020503050405090304" pitchFamily="18" charset="0"/>
              <a:cs typeface="Times New Roman" panose="02020503050405090304" pitchFamily="18" charset="0"/>
            </a:endParaRPr>
          </a:p>
        </p:txBody>
      </p:sp>
      <p:sp>
        <p:nvSpPr>
          <p:cNvPr id="20" name="文本框 129"/>
          <p:cNvSpPr txBox="1"/>
          <p:nvPr/>
        </p:nvSpPr>
        <p:spPr>
          <a:xfrm>
            <a:off x="3641460" y="1213163"/>
            <a:ext cx="1327779"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acetyl-CoA acetyl transferase </a:t>
            </a:r>
          </a:p>
        </p:txBody>
      </p:sp>
      <p:sp>
        <p:nvSpPr>
          <p:cNvPr id="21" name="文本框 129"/>
          <p:cNvSpPr txBox="1"/>
          <p:nvPr/>
        </p:nvSpPr>
        <p:spPr>
          <a:xfrm>
            <a:off x="4114459" y="2250150"/>
            <a:ext cx="925768" cy="461665"/>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synthase</a:t>
            </a:r>
          </a:p>
        </p:txBody>
      </p:sp>
      <p:sp>
        <p:nvSpPr>
          <p:cNvPr id="22" name="文本框 21"/>
          <p:cNvSpPr txBox="1"/>
          <p:nvPr/>
        </p:nvSpPr>
        <p:spPr>
          <a:xfrm>
            <a:off x="3054285" y="2815983"/>
            <a:ext cx="4006392" cy="646331"/>
          </a:xfrm>
          <a:prstGeom prst="rect">
            <a:avLst/>
          </a:prstGeom>
          <a:noFill/>
        </p:spPr>
        <p:txBody>
          <a:bodyPr wrap="square" rtlCol="0">
            <a:spAutoFit/>
          </a:bodyPr>
          <a:lstStyle/>
          <a:p>
            <a:pPr algn="ctr"/>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-Hydroxy-</a:t>
            </a:r>
            <a:r>
              <a:rPr kumimoji="1" lang="el-GR" altLang="zh-CN" b="1" dirty="0">
                <a:latin typeface="Times New Roman" panose="02020503050405090304" pitchFamily="18" charset="0"/>
                <a:cs typeface="Times New Roman" panose="02020503050405090304" pitchFamily="18" charset="0"/>
              </a:rPr>
              <a:t>β</a:t>
            </a:r>
            <a:r>
              <a:rPr kumimoji="1" lang="en-US" altLang="zh-CN" b="1" dirty="0">
                <a:latin typeface="Times New Roman" panose="02020503050405090304" pitchFamily="18" charset="0"/>
                <a:cs typeface="Times New Roman" panose="02020503050405090304" pitchFamily="18" charset="0"/>
              </a:rPr>
              <a:t>-</a:t>
            </a:r>
            <a:r>
              <a:rPr kumimoji="1" lang="en-US" altLang="zh-CN" b="1" dirty="0" err="1">
                <a:latin typeface="Times New Roman" panose="02020503050405090304" pitchFamily="18" charset="0"/>
                <a:cs typeface="Times New Roman" panose="02020503050405090304" pitchFamily="18" charset="0"/>
              </a:rPr>
              <a:t>methylglutaryl</a:t>
            </a:r>
            <a:r>
              <a:rPr kumimoji="1" lang="en-US" altLang="zh-CN" b="1" dirty="0">
                <a:latin typeface="Times New Roman" panose="02020503050405090304" pitchFamily="18" charset="0"/>
                <a:cs typeface="Times New Roman" panose="02020503050405090304" pitchFamily="18" charset="0"/>
              </a:rPr>
              <a:t>-CoA </a:t>
            </a:r>
            <a:endParaRPr kumimoji="1" lang="el-GR" altLang="zh-CN" b="1" dirty="0">
              <a:latin typeface="Times New Roman" panose="02020503050405090304" pitchFamily="18" charset="0"/>
              <a:cs typeface="Times New Roman" panose="02020503050405090304" pitchFamily="18" charset="0"/>
            </a:endParaRPr>
          </a:p>
          <a:p>
            <a:pPr algn="ctr"/>
            <a:r>
              <a:rPr kumimoji="1" lang="en-US" altLang="zh-CN" b="1" dirty="0">
                <a:latin typeface="Times New Roman" panose="02020503050405090304" pitchFamily="18" charset="0"/>
                <a:cs typeface="Times New Roman" panose="02020503050405090304" pitchFamily="18" charset="0"/>
              </a:rPr>
              <a:t>(HMG-CoA) </a:t>
            </a:r>
          </a:p>
        </p:txBody>
      </p:sp>
      <p:sp>
        <p:nvSpPr>
          <p:cNvPr id="23" name="弧 106"/>
          <p:cNvSpPr/>
          <p:nvPr/>
        </p:nvSpPr>
        <p:spPr>
          <a:xfrm flipH="1">
            <a:off x="5057194" y="1126608"/>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4" name="文本框 23"/>
          <p:cNvSpPr txBox="1"/>
          <p:nvPr/>
        </p:nvSpPr>
        <p:spPr>
          <a:xfrm>
            <a:off x="4301217" y="4249379"/>
            <a:ext cx="1511952"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Mevalonate</a:t>
            </a:r>
          </a:p>
        </p:txBody>
      </p:sp>
      <p:cxnSp>
        <p:nvCxnSpPr>
          <p:cNvPr id="26" name="直线箭头连接符 25"/>
          <p:cNvCxnSpPr>
            <a:stCxn id="22" idx="2"/>
            <a:endCxn id="24" idx="0"/>
          </p:cNvCxnSpPr>
          <p:nvPr/>
        </p:nvCxnSpPr>
        <p:spPr>
          <a:xfrm flipH="1">
            <a:off x="5057193" y="3462314"/>
            <a:ext cx="288" cy="787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文本框 129">
            <a:hlinkClick r:id="rId5" action="ppaction://hlinksldjump"/>
          </p:cNvPr>
          <p:cNvSpPr txBox="1"/>
          <p:nvPr/>
        </p:nvSpPr>
        <p:spPr>
          <a:xfrm>
            <a:off x="4131425" y="3533540"/>
            <a:ext cx="925768" cy="461665"/>
          </a:xfrm>
          <a:prstGeom prst="rect">
            <a:avLst/>
          </a:prstGeom>
          <a:noFill/>
          <a:ln>
            <a:solidFill>
              <a:schemeClr val="accent5"/>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33" name="弧 106"/>
          <p:cNvSpPr/>
          <p:nvPr/>
        </p:nvSpPr>
        <p:spPr>
          <a:xfrm flipH="1">
            <a:off x="5058218" y="3574155"/>
            <a:ext cx="478099" cy="365425"/>
          </a:xfrm>
          <a:prstGeom prst="arc">
            <a:avLst>
              <a:gd name="adj1" fmla="val 17342514"/>
              <a:gd name="adj2" fmla="val 494224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4" name="文本框 108"/>
          <p:cNvSpPr txBox="1"/>
          <p:nvPr/>
        </p:nvSpPr>
        <p:spPr>
          <a:xfrm>
            <a:off x="5236664" y="3816891"/>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5" name="文本框 108"/>
          <p:cNvSpPr txBox="1"/>
          <p:nvPr/>
        </p:nvSpPr>
        <p:spPr>
          <a:xfrm>
            <a:off x="5162957" y="343533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12 NADPH+12H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37" name="弧 106"/>
          <p:cNvSpPr/>
          <p:nvPr/>
        </p:nvSpPr>
        <p:spPr>
          <a:xfrm flipH="1">
            <a:off x="5057194" y="362223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文本框 108"/>
          <p:cNvSpPr txBox="1"/>
          <p:nvPr/>
        </p:nvSpPr>
        <p:spPr>
          <a:xfrm>
            <a:off x="5235640" y="4009764"/>
            <a:ext cx="85472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CoA-SH</a:t>
            </a:r>
            <a:endParaRPr kumimoji="1" lang="zh-CN" altLang="en-US" sz="1200" b="1"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3338795" y="5277013"/>
            <a:ext cx="3441007"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6 </a:t>
            </a:r>
            <a:r>
              <a:rPr kumimoji="1" lang="el-GR" altLang="zh-CN" b="1" dirty="0">
                <a:latin typeface="Times New Roman" panose="02020503050405090304" pitchFamily="18" charset="0"/>
                <a:cs typeface="Times New Roman" panose="02020503050405090304" pitchFamily="18" charset="0"/>
              </a:rPr>
              <a:t>Δ</a:t>
            </a:r>
            <a:r>
              <a:rPr kumimoji="1" lang="el-GR" altLang="zh-CN" b="1" baseline="30000" dirty="0">
                <a:latin typeface="Times New Roman" panose="02020503050405090304" pitchFamily="18" charset="0"/>
                <a:cs typeface="Times New Roman" panose="02020503050405090304" pitchFamily="18" charset="0"/>
              </a:rPr>
              <a:t>3</a:t>
            </a:r>
            <a:r>
              <a:rPr kumimoji="1" lang="en-US" altLang="zh-CN" b="1" dirty="0">
                <a:latin typeface="Times New Roman" panose="02020503050405090304" pitchFamily="18" charset="0"/>
                <a:cs typeface="Times New Roman" panose="02020503050405090304" pitchFamily="18" charset="0"/>
              </a:rPr>
              <a:t>-Isopentenyl pyrophosphate </a:t>
            </a:r>
          </a:p>
        </p:txBody>
      </p:sp>
      <p:cxnSp>
        <p:nvCxnSpPr>
          <p:cNvPr id="43" name="直线箭头连接符 42"/>
          <p:cNvCxnSpPr>
            <a:stCxn id="24" idx="2"/>
            <a:endCxn id="41" idx="0"/>
          </p:cNvCxnSpPr>
          <p:nvPr/>
        </p:nvCxnSpPr>
        <p:spPr>
          <a:xfrm>
            <a:off x="5057193" y="4618711"/>
            <a:ext cx="2106" cy="658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弧 106"/>
          <p:cNvSpPr/>
          <p:nvPr/>
        </p:nvSpPr>
        <p:spPr>
          <a:xfrm flipH="1">
            <a:off x="5057194" y="4635923"/>
            <a:ext cx="548100" cy="400522"/>
          </a:xfrm>
          <a:prstGeom prst="arc">
            <a:avLst>
              <a:gd name="adj1" fmla="val 18083335"/>
              <a:gd name="adj2" fmla="val 4528117"/>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108"/>
          <p:cNvSpPr txBox="1"/>
          <p:nvPr/>
        </p:nvSpPr>
        <p:spPr>
          <a:xfrm>
            <a:off x="5227500" y="4880955"/>
            <a:ext cx="747445"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 ADP</a:t>
            </a:r>
            <a:endParaRPr kumimoji="1" lang="zh-CN" altLang="en-US" sz="1200" b="1" dirty="0">
              <a:latin typeface="Times New Roman" panose="02020503050405090304" pitchFamily="18" charset="0"/>
              <a:cs typeface="Times New Roman" panose="02020503050405090304" pitchFamily="18" charset="0"/>
            </a:endParaRPr>
          </a:p>
        </p:txBody>
      </p:sp>
      <p:sp>
        <p:nvSpPr>
          <p:cNvPr id="47" name="文本框 108"/>
          <p:cNvSpPr txBox="1"/>
          <p:nvPr/>
        </p:nvSpPr>
        <p:spPr>
          <a:xfrm>
            <a:off x="5162957" y="4505214"/>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18</a:t>
            </a:r>
            <a:r>
              <a:rPr kumimoji="1" lang="el-GR" altLang="zh-CN" sz="1200" b="1" dirty="0">
                <a:latin typeface="Times New Roman" panose="02020503050405090304" pitchFamily="18" charset="0"/>
                <a:cs typeface="Times New Roman" panose="02020503050405090304" pitchFamily="18" charset="0"/>
              </a:rPr>
              <a:t> </a:t>
            </a:r>
            <a:r>
              <a:rPr kumimoji="1" lang="en-US" altLang="zh-CN" sz="1200" b="1" dirty="0">
                <a:latin typeface="Times New Roman" panose="02020503050405090304" pitchFamily="18" charset="0"/>
                <a:cs typeface="Times New Roman" panose="02020503050405090304" pitchFamily="18" charset="0"/>
              </a:rPr>
              <a:t>ATP</a:t>
            </a:r>
            <a:endParaRPr kumimoji="1" lang="zh-CN" altLang="en-US" sz="1200" b="1" dirty="0">
              <a:latin typeface="Times New Roman" panose="02020503050405090304" pitchFamily="18" charset="0"/>
              <a:cs typeface="Times New Roman" panose="02020503050405090304" pitchFamily="18" charset="0"/>
            </a:endParaRPr>
          </a:p>
        </p:txBody>
      </p:sp>
      <p:sp>
        <p:nvSpPr>
          <p:cNvPr id="51" name="弧 106"/>
          <p:cNvSpPr/>
          <p:nvPr/>
        </p:nvSpPr>
        <p:spPr>
          <a:xfrm flipH="1">
            <a:off x="5057195" y="4686465"/>
            <a:ext cx="548100" cy="515623"/>
          </a:xfrm>
          <a:prstGeom prst="arc">
            <a:avLst>
              <a:gd name="adj1" fmla="val 21547461"/>
              <a:gd name="adj2" fmla="val 4893389"/>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108"/>
          <p:cNvSpPr txBox="1"/>
          <p:nvPr/>
        </p:nvSpPr>
        <p:spPr>
          <a:xfrm>
            <a:off x="5235641" y="5073994"/>
            <a:ext cx="923651" cy="276999"/>
          </a:xfrm>
          <a:prstGeom prst="rect">
            <a:avLst/>
          </a:prstGeom>
          <a:noFill/>
        </p:spPr>
        <p:txBody>
          <a:bodyPr wrap="none" rtlCol="0">
            <a:spAutoFit/>
          </a:bodyPr>
          <a:lstStyle/>
          <a:p>
            <a:pPr algn="l"/>
            <a:r>
              <a:rPr kumimoji="1" lang="en-US" altLang="zh-CN" sz="1200" b="1" dirty="0">
                <a:latin typeface="Times New Roman" panose="02020503050405090304" pitchFamily="18" charset="0"/>
                <a:cs typeface="Times New Roman" panose="02020503050405090304" pitchFamily="18" charset="0"/>
              </a:rPr>
              <a:t>6 CO</a:t>
            </a:r>
            <a:r>
              <a:rPr kumimoji="1" lang="en-US" altLang="zh-CN" sz="1200" b="1" baseline="-25000" dirty="0">
                <a:latin typeface="Times New Roman" panose="02020503050405090304" pitchFamily="18" charset="0"/>
                <a:cs typeface="Times New Roman" panose="02020503050405090304" pitchFamily="18" charset="0"/>
              </a:rPr>
              <a:t>2</a:t>
            </a:r>
            <a:r>
              <a:rPr kumimoji="1" lang="en-US" altLang="zh-CN" sz="1200" b="1" dirty="0">
                <a:latin typeface="Times New Roman" panose="02020503050405090304" pitchFamily="18" charset="0"/>
                <a:cs typeface="Times New Roman" panose="02020503050405090304" pitchFamily="18" charset="0"/>
              </a:rPr>
              <a:t>+6 Pi</a:t>
            </a:r>
            <a:endParaRPr kumimoji="1" lang="zh-CN" altLang="en-US" sz="1200" b="1" dirty="0">
              <a:latin typeface="Times New Roman" panose="02020503050405090304" pitchFamily="18" charset="0"/>
              <a:cs typeface="Times New Roman" panose="02020503050405090304" pitchFamily="18" charset="0"/>
            </a:endParaRPr>
          </a:p>
        </p:txBody>
      </p:sp>
      <p:sp>
        <p:nvSpPr>
          <p:cNvPr id="53" name="文本框 52"/>
          <p:cNvSpPr txBox="1"/>
          <p:nvPr/>
        </p:nvSpPr>
        <p:spPr>
          <a:xfrm>
            <a:off x="3524207" y="6173142"/>
            <a:ext cx="327750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6 Dimethylallyl pyrophosphate </a:t>
            </a:r>
          </a:p>
        </p:txBody>
      </p:sp>
      <p:cxnSp>
        <p:nvCxnSpPr>
          <p:cNvPr id="60" name="直线箭头连接符 59"/>
          <p:cNvCxnSpPr/>
          <p:nvPr/>
        </p:nvCxnSpPr>
        <p:spPr>
          <a:xfrm>
            <a:off x="5057193" y="5637451"/>
            <a:ext cx="0" cy="613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p:cNvCxnSpPr/>
          <p:nvPr/>
        </p:nvCxnSpPr>
        <p:spPr>
          <a:xfrm flipV="1">
            <a:off x="4951694" y="5596588"/>
            <a:ext cx="0" cy="5765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文本框 68"/>
          <p:cNvSpPr txBox="1"/>
          <p:nvPr/>
        </p:nvSpPr>
        <p:spPr>
          <a:xfrm>
            <a:off x="6251446" y="6180117"/>
            <a:ext cx="2266304" cy="369332"/>
          </a:xfrm>
          <a:prstGeom prst="rect">
            <a:avLst/>
          </a:prstGeom>
          <a:noFill/>
        </p:spPr>
        <p:txBody>
          <a:bodyPr wrap="square" rtlCol="0">
            <a:spAutoFit/>
          </a:bodyPr>
          <a:lstStyle/>
          <a:p>
            <a:pPr algn="r"/>
            <a:r>
              <a:rPr kumimoji="1" lang="en-US" altLang="zh-CN" b="1" dirty="0">
                <a:latin typeface="Times New Roman" panose="02020503050405090304" pitchFamily="18" charset="0"/>
                <a:cs typeface="Times New Roman" panose="02020503050405090304" pitchFamily="18" charset="0"/>
              </a:rPr>
              <a:t>Isoprenoids</a:t>
            </a:r>
          </a:p>
        </p:txBody>
      </p:sp>
      <p:cxnSp>
        <p:nvCxnSpPr>
          <p:cNvPr id="71" name="直线箭头连接符 70"/>
          <p:cNvCxnSpPr>
            <a:endCxn id="69" idx="0"/>
          </p:cNvCxnSpPr>
          <p:nvPr/>
        </p:nvCxnSpPr>
        <p:spPr>
          <a:xfrm>
            <a:off x="6476390" y="5580296"/>
            <a:ext cx="908208" cy="5998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线箭头连接符 71"/>
          <p:cNvCxnSpPr/>
          <p:nvPr/>
        </p:nvCxnSpPr>
        <p:spPr>
          <a:xfrm>
            <a:off x="6683396" y="6364783"/>
            <a:ext cx="5627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弧 106"/>
          <p:cNvSpPr/>
          <p:nvPr/>
        </p:nvSpPr>
        <p:spPr>
          <a:xfrm rot="16010675" flipH="1">
            <a:off x="6974178" y="5029780"/>
            <a:ext cx="478099" cy="365425"/>
          </a:xfrm>
          <a:prstGeom prst="arc">
            <a:avLst>
              <a:gd name="adj1" fmla="val 21481868"/>
              <a:gd name="adj2" fmla="val 629635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弧 106"/>
          <p:cNvSpPr/>
          <p:nvPr/>
        </p:nvSpPr>
        <p:spPr>
          <a:xfrm flipH="1">
            <a:off x="7246170" y="4944006"/>
            <a:ext cx="548100" cy="515623"/>
          </a:xfrm>
          <a:prstGeom prst="arc">
            <a:avLst>
              <a:gd name="adj1" fmla="val 5221633"/>
              <a:gd name="adj2" fmla="val 10744504"/>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8" name="文本框 77"/>
          <p:cNvSpPr txBox="1"/>
          <p:nvPr/>
        </p:nvSpPr>
        <p:spPr>
          <a:xfrm>
            <a:off x="7928172" y="5274963"/>
            <a:ext cx="1140056" cy="369332"/>
          </a:xfrm>
          <a:prstGeom prst="rect">
            <a:avLst/>
          </a:prstGeom>
          <a:noFill/>
        </p:spPr>
        <p:txBody>
          <a:bodyPr wrap="none" rtlCol="0">
            <a:spAutoFit/>
          </a:bodyPr>
          <a:lstStyle/>
          <a:p>
            <a:r>
              <a:rPr kumimoji="1" lang="en-US" altLang="zh-CN" b="1" dirty="0">
                <a:latin typeface="Times New Roman" panose="02020503050405090304" pitchFamily="18" charset="0"/>
                <a:cs typeface="Times New Roman" panose="02020503050405090304" pitchFamily="18" charset="0"/>
              </a:rPr>
              <a:t>Squalene </a:t>
            </a:r>
          </a:p>
        </p:txBody>
      </p:sp>
      <p:cxnSp>
        <p:nvCxnSpPr>
          <p:cNvPr id="89" name="直线箭头连接符 88"/>
          <p:cNvCxnSpPr>
            <a:endCxn id="78" idx="1"/>
          </p:cNvCxnSpPr>
          <p:nvPr/>
        </p:nvCxnSpPr>
        <p:spPr>
          <a:xfrm>
            <a:off x="6589336" y="5459629"/>
            <a:ext cx="13388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弧 91"/>
          <p:cNvSpPr/>
          <p:nvPr/>
        </p:nvSpPr>
        <p:spPr>
          <a:xfrm flipH="1" flipV="1">
            <a:off x="6683396" y="4982465"/>
            <a:ext cx="476432" cy="470038"/>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3" name="文本框 108"/>
          <p:cNvSpPr txBox="1"/>
          <p:nvPr/>
        </p:nvSpPr>
        <p:spPr>
          <a:xfrm>
            <a:off x="7081916" y="4924818"/>
            <a:ext cx="1348707" cy="276999"/>
          </a:xfrm>
          <a:prstGeom prst="rect">
            <a:avLst/>
          </a:prstGeom>
          <a:noFill/>
        </p:spPr>
        <p:txBody>
          <a:bodyPr wrap="square" rtlCol="0">
            <a:spAutoFit/>
          </a:bodyPr>
          <a:lstStyle/>
          <a:p>
            <a:pPr algn="l"/>
            <a:r>
              <a:rPr kumimoji="1" lang="en-US" altLang="zh-CN" sz="1200" b="1" dirty="0">
                <a:latin typeface="Times New Roman" panose="02020503050405090304" pitchFamily="18" charset="0"/>
                <a:cs typeface="Times New Roman" panose="02020503050405090304" pitchFamily="18" charset="0"/>
              </a:rPr>
              <a:t>6 </a:t>
            </a:r>
            <a:r>
              <a:rPr kumimoji="1" lang="en-US" altLang="zh-CN" sz="1200" b="1" dirty="0" err="1">
                <a:latin typeface="Times New Roman" panose="02020503050405090304" pitchFamily="18" charset="0"/>
                <a:cs typeface="Times New Roman" panose="02020503050405090304" pitchFamily="18" charset="0"/>
              </a:rPr>
              <a:t>PPi</a:t>
            </a:r>
            <a:endParaRPr kumimoji="1" lang="zh-CN" altLang="en-US" sz="1200" b="1" dirty="0">
              <a:latin typeface="Times New Roman" panose="02020503050405090304" pitchFamily="18" charset="0"/>
              <a:cs typeface="Times New Roman" panose="02020503050405090304" pitchFamily="18" charset="0"/>
            </a:endParaRPr>
          </a:p>
        </p:txBody>
      </p:sp>
      <p:sp>
        <p:nvSpPr>
          <p:cNvPr id="94" name="文本框 108"/>
          <p:cNvSpPr txBox="1"/>
          <p:nvPr/>
        </p:nvSpPr>
        <p:spPr>
          <a:xfrm>
            <a:off x="6100738" y="4973315"/>
            <a:ext cx="1348707"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NADPH+H</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5" name="文本框 108"/>
          <p:cNvSpPr txBox="1"/>
          <p:nvPr/>
        </p:nvSpPr>
        <p:spPr>
          <a:xfrm>
            <a:off x="7533763" y="4995915"/>
            <a:ext cx="1113541" cy="276999"/>
          </a:xfrm>
          <a:prstGeom prst="rect">
            <a:avLst/>
          </a:prstGeom>
          <a:noFill/>
        </p:spPr>
        <p:txBody>
          <a:bodyPr wrap="square" rtlCol="0">
            <a:spAutoFit/>
          </a:bodyPr>
          <a:lstStyle/>
          <a:p>
            <a:r>
              <a:rPr kumimoji="1" lang="en-US" altLang="zh-CN" sz="1200" b="1" dirty="0">
                <a:latin typeface="Times New Roman" panose="02020503050405090304" pitchFamily="18" charset="0"/>
                <a:cs typeface="Times New Roman" panose="02020503050405090304" pitchFamily="18" charset="0"/>
              </a:rPr>
              <a:t>NADP</a:t>
            </a:r>
            <a:r>
              <a:rPr kumimoji="1" lang="en-US" altLang="zh-CN" sz="1200" b="1" baseline="30000" dirty="0">
                <a:latin typeface="Times New Roman" panose="02020503050405090304" pitchFamily="18" charset="0"/>
                <a:cs typeface="Times New Roman" panose="02020503050405090304" pitchFamily="18" charset="0"/>
              </a:rPr>
              <a:t>+</a:t>
            </a:r>
            <a:r>
              <a:rPr kumimoji="1" lang="en-US" altLang="zh-CN" sz="1200" b="1" dirty="0">
                <a:latin typeface="Times New Roman" panose="02020503050405090304" pitchFamily="18" charset="0"/>
                <a:cs typeface="Times New Roman" panose="02020503050405090304" pitchFamily="18" charset="0"/>
              </a:rPr>
              <a:t> </a:t>
            </a:r>
          </a:p>
        </p:txBody>
      </p:sp>
      <p:sp>
        <p:nvSpPr>
          <p:cNvPr id="96" name="文本框 129">
            <a:hlinkClick r:id="rId6" action="ppaction://hlinksldjump"/>
          </p:cNvPr>
          <p:cNvSpPr txBox="1"/>
          <p:nvPr/>
        </p:nvSpPr>
        <p:spPr>
          <a:xfrm>
            <a:off x="4114459" y="4769181"/>
            <a:ext cx="925768" cy="276999"/>
          </a:xfrm>
          <a:prstGeom prst="rect">
            <a:avLst/>
          </a:prstGeom>
          <a:noFill/>
          <a:ln>
            <a:solidFill>
              <a:schemeClr val="accent1"/>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2 </a:t>
            </a:r>
          </a:p>
        </p:txBody>
      </p:sp>
      <p:sp>
        <p:nvSpPr>
          <p:cNvPr id="97" name="文本框 129">
            <a:hlinkClick r:id="rId7" action="ppaction://hlinksldjump"/>
          </p:cNvPr>
          <p:cNvSpPr txBox="1"/>
          <p:nvPr/>
        </p:nvSpPr>
        <p:spPr>
          <a:xfrm>
            <a:off x="6511664" y="5478817"/>
            <a:ext cx="925768" cy="276999"/>
          </a:xfrm>
          <a:prstGeom prst="rect">
            <a:avLst/>
          </a:prstGeom>
          <a:noFill/>
          <a:ln>
            <a:solidFill>
              <a:schemeClr val="accent1"/>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3</a:t>
            </a:r>
          </a:p>
        </p:txBody>
      </p:sp>
      <p:sp>
        <p:nvSpPr>
          <p:cNvPr id="98" name="文本框 97"/>
          <p:cNvSpPr txBox="1"/>
          <p:nvPr/>
        </p:nvSpPr>
        <p:spPr>
          <a:xfrm>
            <a:off x="6796420" y="3974787"/>
            <a:ext cx="3403560" cy="646331"/>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Squalene 2,3-epoxide </a:t>
            </a:r>
          </a:p>
          <a:p>
            <a:pPr algn="ctr"/>
            <a:r>
              <a:rPr kumimoji="1" lang="en-US" altLang="zh-CN" b="1" dirty="0">
                <a:latin typeface="Times New Roman" panose="02020503050405090304" pitchFamily="18" charset="0"/>
                <a:cs typeface="Times New Roman" panose="02020503050405090304" pitchFamily="18" charset="0"/>
              </a:rPr>
              <a:t>(the Four-Ring Steroid Nucleus) </a:t>
            </a:r>
          </a:p>
        </p:txBody>
      </p:sp>
      <p:cxnSp>
        <p:nvCxnSpPr>
          <p:cNvPr id="100" name="直线箭头连接符 99"/>
          <p:cNvCxnSpPr>
            <a:stCxn id="78" idx="0"/>
            <a:endCxn id="98" idx="2"/>
          </p:cNvCxnSpPr>
          <p:nvPr/>
        </p:nvCxnSpPr>
        <p:spPr>
          <a:xfrm flipV="1">
            <a:off x="8498200" y="4621118"/>
            <a:ext cx="0" cy="653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本框 129">
            <a:hlinkClick r:id="rId8" action="ppaction://hlinksldjump"/>
          </p:cNvPr>
          <p:cNvSpPr txBox="1"/>
          <p:nvPr/>
        </p:nvSpPr>
        <p:spPr>
          <a:xfrm>
            <a:off x="8242346" y="4767131"/>
            <a:ext cx="925768" cy="276999"/>
          </a:xfrm>
          <a:prstGeom prst="rect">
            <a:avLst/>
          </a:prstGeom>
          <a:noFill/>
          <a:ln>
            <a:solidFill>
              <a:schemeClr val="accent1"/>
            </a:solidFill>
          </a:ln>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sp>
        <p:nvSpPr>
          <p:cNvPr id="103" name="文本框 102"/>
          <p:cNvSpPr txBox="1"/>
          <p:nvPr/>
        </p:nvSpPr>
        <p:spPr>
          <a:xfrm>
            <a:off x="7798810" y="2832334"/>
            <a:ext cx="1398780"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Cholesterols</a:t>
            </a:r>
          </a:p>
        </p:txBody>
      </p:sp>
      <p:cxnSp>
        <p:nvCxnSpPr>
          <p:cNvPr id="105" name="直线箭头连接符 104"/>
          <p:cNvCxnSpPr>
            <a:stCxn id="98" idx="0"/>
            <a:endCxn id="103" idx="2"/>
          </p:cNvCxnSpPr>
          <p:nvPr/>
        </p:nvCxnSpPr>
        <p:spPr>
          <a:xfrm flipV="1">
            <a:off x="8498200" y="3201666"/>
            <a:ext cx="0" cy="7731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左大括号 107"/>
          <p:cNvSpPr/>
          <p:nvPr/>
        </p:nvSpPr>
        <p:spPr>
          <a:xfrm>
            <a:off x="885765" y="862617"/>
            <a:ext cx="404579" cy="36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09" name="文本框 129"/>
          <p:cNvSpPr txBox="1"/>
          <p:nvPr/>
        </p:nvSpPr>
        <p:spPr>
          <a:xfrm>
            <a:off x="0" y="256038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1 </a:t>
            </a:r>
          </a:p>
        </p:txBody>
      </p:sp>
      <p:sp>
        <p:nvSpPr>
          <p:cNvPr id="110" name="文本框 109"/>
          <p:cNvSpPr txBox="1"/>
          <p:nvPr/>
        </p:nvSpPr>
        <p:spPr>
          <a:xfrm>
            <a:off x="6586772" y="2213991"/>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Cholesterol esters</a:t>
            </a:r>
          </a:p>
        </p:txBody>
      </p:sp>
      <p:sp>
        <p:nvSpPr>
          <p:cNvPr id="111" name="文本框 110"/>
          <p:cNvSpPr txBox="1"/>
          <p:nvPr/>
        </p:nvSpPr>
        <p:spPr>
          <a:xfrm>
            <a:off x="8960184" y="2237846"/>
            <a:ext cx="1063113"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Bile salts</a:t>
            </a:r>
          </a:p>
        </p:txBody>
      </p:sp>
      <p:cxnSp>
        <p:nvCxnSpPr>
          <p:cNvPr id="113" name="直线箭头连接符 112"/>
          <p:cNvCxnSpPr/>
          <p:nvPr/>
        </p:nvCxnSpPr>
        <p:spPr>
          <a:xfrm flipH="1" flipV="1">
            <a:off x="7550105" y="2555335"/>
            <a:ext cx="692241" cy="3544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直线箭头连接符 114"/>
          <p:cNvCxnSpPr/>
          <p:nvPr/>
        </p:nvCxnSpPr>
        <p:spPr>
          <a:xfrm flipV="1">
            <a:off x="8684089" y="2557018"/>
            <a:ext cx="570315" cy="35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7" name="文本框 116"/>
          <p:cNvSpPr txBox="1"/>
          <p:nvPr/>
        </p:nvSpPr>
        <p:spPr>
          <a:xfrm>
            <a:off x="7708151" y="1881415"/>
            <a:ext cx="1514197"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pregnenolone</a:t>
            </a:r>
          </a:p>
        </p:txBody>
      </p:sp>
      <p:cxnSp>
        <p:nvCxnSpPr>
          <p:cNvPr id="122" name="直线箭头连接符 121"/>
          <p:cNvCxnSpPr>
            <a:endCxn id="117" idx="2"/>
          </p:cNvCxnSpPr>
          <p:nvPr/>
        </p:nvCxnSpPr>
        <p:spPr>
          <a:xfrm flipH="1" flipV="1">
            <a:off x="8465250" y="2250747"/>
            <a:ext cx="20363" cy="635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文本框 123"/>
          <p:cNvSpPr txBox="1"/>
          <p:nvPr/>
        </p:nvSpPr>
        <p:spPr>
          <a:xfrm>
            <a:off x="7499760" y="781350"/>
            <a:ext cx="1930978" cy="369332"/>
          </a:xfrm>
          <a:prstGeom prst="rect">
            <a:avLst/>
          </a:prstGeom>
          <a:noFill/>
        </p:spPr>
        <p:txBody>
          <a:bodyPr wrap="none" rtlCol="0">
            <a:spAutoFit/>
          </a:bodyPr>
          <a:lstStyle/>
          <a:p>
            <a:pPr algn="ctr"/>
            <a:r>
              <a:rPr kumimoji="1" lang="en-US" altLang="zh-CN" b="1" dirty="0">
                <a:latin typeface="Times New Roman" panose="02020503050405090304" pitchFamily="18" charset="0"/>
                <a:cs typeface="Times New Roman" panose="02020503050405090304" pitchFamily="18" charset="0"/>
              </a:rPr>
              <a:t>Steroid hormones</a:t>
            </a:r>
          </a:p>
        </p:txBody>
      </p:sp>
      <p:cxnSp>
        <p:nvCxnSpPr>
          <p:cNvPr id="126" name="直线箭头连接符 125"/>
          <p:cNvCxnSpPr>
            <a:stCxn id="117" idx="0"/>
            <a:endCxn id="124" idx="2"/>
          </p:cNvCxnSpPr>
          <p:nvPr/>
        </p:nvCxnSpPr>
        <p:spPr>
          <a:xfrm flipH="1" flipV="1">
            <a:off x="8465249" y="1150682"/>
            <a:ext cx="1" cy="7307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0" name="文本框 129"/>
          <p:cNvSpPr txBox="1"/>
          <p:nvPr/>
        </p:nvSpPr>
        <p:spPr>
          <a:xfrm>
            <a:off x="8215010" y="3466955"/>
            <a:ext cx="925768" cy="276999"/>
          </a:xfrm>
          <a:prstGeom prst="rect">
            <a:avLst/>
          </a:prstGeom>
          <a:noFill/>
        </p:spPr>
        <p:txBody>
          <a:bodyPr wrap="square" rtlCol="0">
            <a:spAutoFit/>
          </a:bodyPr>
          <a:lstStyle/>
          <a:p>
            <a:pPr algn="r"/>
            <a:r>
              <a:rPr kumimoji="1" lang="en-US" altLang="zh-CN" sz="1200" b="1" dirty="0">
                <a:solidFill>
                  <a:schemeClr val="accent1"/>
                </a:solidFill>
                <a:latin typeface="Times New Roman" panose="02020503050405090304" pitchFamily="18" charset="0"/>
                <a:cs typeface="Times New Roman" panose="02020503050405090304" pitchFamily="18" charset="0"/>
              </a:rPr>
              <a:t>Stage 4</a:t>
            </a:r>
          </a:p>
        </p:txBody>
      </p:sp>
      <p:pic>
        <p:nvPicPr>
          <p:cNvPr id="132" name="图片 131" descr="图示&#10;&#10;描述已自动生成"/>
          <p:cNvPicPr>
            <a:picLocks noChangeAspect="1"/>
          </p:cNvPicPr>
          <p:nvPr/>
        </p:nvPicPr>
        <p:blipFill rotWithShape="1">
          <a:blip r:embed="rId9">
            <a:clrChange>
              <a:clrFrom>
                <a:srgbClr val="FFFFFF"/>
              </a:clrFrom>
              <a:clrTo>
                <a:srgbClr val="FFFFFF">
                  <a:alpha val="0"/>
                </a:srgbClr>
              </a:clrTo>
            </a:clrChange>
          </a:blip>
          <a:srcRect l="16984" t="2246" r="20664" b="89579"/>
          <a:stretch>
            <a:fillRect/>
          </a:stretch>
        </p:blipFill>
        <p:spPr>
          <a:xfrm>
            <a:off x="2197556" y="636532"/>
            <a:ext cx="2161716" cy="560605"/>
          </a:xfrm>
          <a:prstGeom prst="rect">
            <a:avLst/>
          </a:prstGeom>
        </p:spPr>
      </p:pic>
      <p:pic>
        <p:nvPicPr>
          <p:cNvPr id="133" name="图片 132" descr="图示&#10;&#10;描述已自动生成"/>
          <p:cNvPicPr>
            <a:picLocks noChangeAspect="1"/>
          </p:cNvPicPr>
          <p:nvPr/>
        </p:nvPicPr>
        <p:blipFill rotWithShape="1">
          <a:blip r:embed="rId9">
            <a:clrChange>
              <a:clrFrom>
                <a:srgbClr val="FFFFFF"/>
              </a:clrFrom>
              <a:clrTo>
                <a:srgbClr val="FFFFFF">
                  <a:alpha val="0"/>
                </a:srgbClr>
              </a:clrTo>
            </a:clrChange>
          </a:blip>
          <a:srcRect l="24382" t="20441" r="28379" b="70871"/>
          <a:stretch>
            <a:fillRect/>
          </a:stretch>
        </p:blipFill>
        <p:spPr>
          <a:xfrm>
            <a:off x="2436006" y="1713599"/>
            <a:ext cx="1637744" cy="595814"/>
          </a:xfrm>
          <a:prstGeom prst="rect">
            <a:avLst/>
          </a:prstGeom>
        </p:spPr>
      </p:pic>
      <p:pic>
        <p:nvPicPr>
          <p:cNvPr id="134" name="图片 133" descr="图示&#10;&#10;描述已自动生成"/>
          <p:cNvPicPr>
            <a:picLocks noChangeAspect="1"/>
          </p:cNvPicPr>
          <p:nvPr/>
        </p:nvPicPr>
        <p:blipFill rotWithShape="1">
          <a:blip r:embed="rId9">
            <a:clrChange>
              <a:clrFrom>
                <a:srgbClr val="FFFFFF"/>
              </a:clrFrom>
              <a:clrTo>
                <a:srgbClr val="FFFFFF">
                  <a:alpha val="0"/>
                </a:srgbClr>
              </a:clrTo>
            </a:clrChange>
          </a:blip>
          <a:srcRect l="16984" t="40525" r="21774" b="49645"/>
          <a:stretch>
            <a:fillRect/>
          </a:stretch>
        </p:blipFill>
        <p:spPr>
          <a:xfrm>
            <a:off x="1162957" y="2679938"/>
            <a:ext cx="2123207" cy="674124"/>
          </a:xfrm>
          <a:prstGeom prst="rect">
            <a:avLst/>
          </a:prstGeom>
        </p:spPr>
      </p:pic>
      <p:pic>
        <p:nvPicPr>
          <p:cNvPr id="135" name="图片 134" descr="图片包含 图示&#10;&#10;描述已自动生成"/>
          <p:cNvPicPr>
            <a:picLocks noChangeAspect="1"/>
          </p:cNvPicPr>
          <p:nvPr/>
        </p:nvPicPr>
        <p:blipFill rotWithShape="1">
          <a:blip r:embed="rId10">
            <a:clrChange>
              <a:clrFrom>
                <a:srgbClr val="FFFFFF"/>
              </a:clrFrom>
              <a:clrTo>
                <a:srgbClr val="FFFFFF">
                  <a:alpha val="0"/>
                </a:srgbClr>
              </a:clrTo>
            </a:clrChange>
          </a:blip>
          <a:srcRect l="22789" t="1575" r="22226" b="90064"/>
          <a:stretch>
            <a:fillRect/>
          </a:stretch>
        </p:blipFill>
        <p:spPr>
          <a:xfrm>
            <a:off x="1981770" y="3981995"/>
            <a:ext cx="2379335" cy="777306"/>
          </a:xfrm>
          <a:prstGeom prst="rect">
            <a:avLst/>
          </a:prstGeom>
        </p:spPr>
      </p:pic>
      <p:sp>
        <p:nvSpPr>
          <p:cNvPr id="136" name="文本框 135"/>
          <p:cNvSpPr txBox="1"/>
          <p:nvPr/>
        </p:nvSpPr>
        <p:spPr>
          <a:xfrm>
            <a:off x="8737573" y="5618914"/>
            <a:ext cx="2266304" cy="1200329"/>
          </a:xfrm>
          <a:prstGeom prst="rect">
            <a:avLst/>
          </a:prstGeom>
          <a:noFill/>
        </p:spPr>
        <p:txBody>
          <a:bodyPr wrap="square" rtlCol="0">
            <a:spAutoFit/>
          </a:bodyPr>
          <a:lstStyle/>
          <a:p>
            <a:r>
              <a:rPr kumimoji="1" lang="en-US" altLang="zh-CN" b="1" dirty="0">
                <a:latin typeface="Times New Roman" panose="02020503050405090304" pitchFamily="18" charset="0"/>
                <a:cs typeface="Times New Roman" panose="02020503050405090304" pitchFamily="18" charset="0"/>
              </a:rPr>
              <a:t>Pigments</a:t>
            </a:r>
          </a:p>
          <a:p>
            <a:r>
              <a:rPr kumimoji="1" lang="en-US" altLang="zh-CN" b="1" dirty="0">
                <a:latin typeface="Times New Roman" panose="02020503050405090304" pitchFamily="18" charset="0"/>
                <a:cs typeface="Times New Roman" panose="02020503050405090304" pitchFamily="18" charset="0"/>
              </a:rPr>
              <a:t>Fragrant principles vitamin(A,E,K) quinones</a:t>
            </a:r>
          </a:p>
        </p:txBody>
      </p:sp>
      <p:sp>
        <p:nvSpPr>
          <p:cNvPr id="137" name="左大括号 136"/>
          <p:cNvSpPr/>
          <p:nvPr/>
        </p:nvSpPr>
        <p:spPr>
          <a:xfrm>
            <a:off x="8517750" y="5775058"/>
            <a:ext cx="250451" cy="89625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dirty="0"/>
          </a:p>
        </p:txBody>
      </p:sp>
      <p:pic>
        <p:nvPicPr>
          <p:cNvPr id="142" name="图片 141" descr="图片包含 图示&#10;&#10;描述已自动生成"/>
          <p:cNvPicPr>
            <a:picLocks noChangeAspect="1"/>
          </p:cNvPicPr>
          <p:nvPr/>
        </p:nvPicPr>
        <p:blipFill rotWithShape="1">
          <a:blip r:embed="rId10">
            <a:clrChange>
              <a:clrFrom>
                <a:srgbClr val="FFFFFF"/>
              </a:clrFrom>
              <a:clrTo>
                <a:srgbClr val="FFFFFF">
                  <a:alpha val="0"/>
                </a:srgbClr>
              </a:clrTo>
            </a:clrChange>
          </a:blip>
          <a:srcRect l="19776" t="77347" r="8939" b="622"/>
          <a:stretch>
            <a:fillRect/>
          </a:stretch>
        </p:blipFill>
        <p:spPr>
          <a:xfrm>
            <a:off x="740306" y="4914522"/>
            <a:ext cx="2632891" cy="1748257"/>
          </a:xfrm>
          <a:prstGeom prst="rect">
            <a:avLst/>
          </a:prstGeom>
        </p:spPr>
      </p:pic>
      <p:pic>
        <p:nvPicPr>
          <p:cNvPr id="144" name="图片 143" descr="图示&#10;&#10;描述已自动生成"/>
          <p:cNvPicPr>
            <a:picLocks noChangeAspect="1"/>
          </p:cNvPicPr>
          <p:nvPr/>
        </p:nvPicPr>
        <p:blipFill rotWithShape="1">
          <a:blip r:embed="rId11">
            <a:clrChange>
              <a:clrFrom>
                <a:srgbClr val="FFFFFF"/>
              </a:clrFrom>
              <a:clrTo>
                <a:srgbClr val="FFFFFF">
                  <a:alpha val="0"/>
                </a:srgbClr>
              </a:clrTo>
            </a:clrChange>
          </a:blip>
          <a:srcRect l="7287" t="82166" r="44165" b="1514"/>
          <a:stretch>
            <a:fillRect/>
          </a:stretch>
        </p:blipFill>
        <p:spPr>
          <a:xfrm>
            <a:off x="9137564" y="4768763"/>
            <a:ext cx="2350202" cy="980604"/>
          </a:xfrm>
          <a:prstGeom prst="rect">
            <a:avLst/>
          </a:prstGeom>
        </p:spPr>
      </p:pic>
      <p:pic>
        <p:nvPicPr>
          <p:cNvPr id="145" name="图片 144" descr="地图&#10;&#10;描述已自动生成"/>
          <p:cNvPicPr>
            <a:picLocks noChangeAspect="1"/>
          </p:cNvPicPr>
          <p:nvPr/>
        </p:nvPicPr>
        <p:blipFill rotWithShape="1">
          <a:blip r:embed="rId12"/>
          <a:srcRect l="36005" t="25896" r="28278" b="61274"/>
          <a:stretch>
            <a:fillRect/>
          </a:stretch>
        </p:blipFill>
        <p:spPr>
          <a:xfrm>
            <a:off x="10062844" y="3764372"/>
            <a:ext cx="2117285" cy="879843"/>
          </a:xfrm>
          <a:prstGeom prst="rect">
            <a:avLst/>
          </a:prstGeom>
        </p:spPr>
      </p:pic>
      <p:pic>
        <p:nvPicPr>
          <p:cNvPr id="147" name="图片 146" descr="地图&#10;&#10;描述已自动生成"/>
          <p:cNvPicPr>
            <a:picLocks noChangeAspect="1"/>
          </p:cNvPicPr>
          <p:nvPr/>
        </p:nvPicPr>
        <p:blipFill rotWithShape="1">
          <a:blip r:embed="rId12">
            <a:clrChange>
              <a:clrFrom>
                <a:srgbClr val="FFFFFF"/>
              </a:clrFrom>
              <a:clrTo>
                <a:srgbClr val="FFFFFF">
                  <a:alpha val="0"/>
                </a:srgbClr>
              </a:clrTo>
            </a:clrChange>
          </a:blip>
          <a:srcRect l="35094" t="86023" r="36999" b="1572"/>
          <a:stretch>
            <a:fillRect/>
          </a:stretch>
        </p:blipFill>
        <p:spPr>
          <a:xfrm>
            <a:off x="9202034" y="2657604"/>
            <a:ext cx="1654312" cy="850744"/>
          </a:xfrm>
          <a:prstGeom prst="rect">
            <a:avLst/>
          </a:prstGeom>
        </p:spPr>
      </p:pic>
    </p:spTree>
    <p:extLst>
      <p:ext uri="{BB962C8B-B14F-4D97-AF65-F5344CB8AC3E}">
        <p14:creationId xmlns:p14="http://schemas.microsoft.com/office/powerpoint/2010/main" val="3129126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2</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图片包含 图示&#10;&#10;描述已自动生成"/>
          <p:cNvPicPr>
            <a:picLocks noChangeAspect="1"/>
          </p:cNvPicPr>
          <p:nvPr/>
        </p:nvPicPr>
        <p:blipFill rotWithShape="1">
          <a:blip r:embed="rId4"/>
          <a:srcRect b="51477"/>
          <a:stretch>
            <a:fillRect/>
          </a:stretch>
        </p:blipFill>
        <p:spPr>
          <a:xfrm>
            <a:off x="1323163" y="1050072"/>
            <a:ext cx="4772837" cy="4975676"/>
          </a:xfrm>
          <a:prstGeom prst="rect">
            <a:avLst/>
          </a:prstGeom>
        </p:spPr>
      </p:pic>
      <p:pic>
        <p:nvPicPr>
          <p:cNvPr id="7" name="图片 6" descr="图片包含 图示&#10;&#10;描述已自动生成"/>
          <p:cNvPicPr>
            <a:picLocks noChangeAspect="1"/>
          </p:cNvPicPr>
          <p:nvPr/>
        </p:nvPicPr>
        <p:blipFill rotWithShape="1">
          <a:blip r:embed="rId4"/>
          <a:srcRect l="2847" t="48774"/>
          <a:stretch>
            <a:fillRect/>
          </a:stretch>
        </p:blipFill>
        <p:spPr>
          <a:xfrm>
            <a:off x="6096000" y="1050072"/>
            <a:ext cx="4392278" cy="4975676"/>
          </a:xfrm>
          <a:prstGeom prst="rect">
            <a:avLst/>
          </a:prstGeom>
        </p:spPr>
      </p:pic>
    </p:spTree>
    <p:extLst>
      <p:ext uri="{BB962C8B-B14F-4D97-AF65-F5344CB8AC3E}">
        <p14:creationId xmlns:p14="http://schemas.microsoft.com/office/powerpoint/2010/main" val="1308388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3</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6" name="图片 5" descr="图示&#10;&#10;描述已自动生成"/>
          <p:cNvPicPr>
            <a:picLocks noChangeAspect="1"/>
          </p:cNvPicPr>
          <p:nvPr/>
        </p:nvPicPr>
        <p:blipFill rotWithShape="1">
          <a:blip r:embed="rId4"/>
          <a:srcRect t="53755"/>
          <a:stretch>
            <a:fillRect/>
          </a:stretch>
        </p:blipFill>
        <p:spPr>
          <a:xfrm>
            <a:off x="5787041" y="1244338"/>
            <a:ext cx="6372637" cy="3657600"/>
          </a:xfrm>
          <a:prstGeom prst="rect">
            <a:avLst/>
          </a:prstGeom>
        </p:spPr>
      </p:pic>
      <p:pic>
        <p:nvPicPr>
          <p:cNvPr id="5" name="图片 4" descr="图示&#10;&#10;描述已自动生成"/>
          <p:cNvPicPr>
            <a:picLocks noChangeAspect="1"/>
          </p:cNvPicPr>
          <p:nvPr/>
        </p:nvPicPr>
        <p:blipFill rotWithShape="1">
          <a:blip r:embed="rId4"/>
          <a:srcRect b="45430"/>
          <a:stretch>
            <a:fillRect/>
          </a:stretch>
        </p:blipFill>
        <p:spPr>
          <a:xfrm>
            <a:off x="259230" y="1008669"/>
            <a:ext cx="6019022" cy="4076568"/>
          </a:xfrm>
          <a:prstGeom prst="rect">
            <a:avLst/>
          </a:prstGeom>
        </p:spPr>
      </p:pic>
    </p:spTree>
    <p:extLst>
      <p:ext uri="{BB962C8B-B14F-4D97-AF65-F5344CB8AC3E}">
        <p14:creationId xmlns:p14="http://schemas.microsoft.com/office/powerpoint/2010/main" val="1739590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3568506" y="256330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Stage 4</a:t>
            </a:r>
          </a:p>
        </p:txBody>
      </p:sp>
      <p:sp>
        <p:nvSpPr>
          <p:cNvPr id="4" name="操作按钮: 后退或上一个 11">
            <a:hlinkClick r:id="rId3"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5" name="图片 4" descr="地图&#10;&#10;描述已自动生成"/>
          <p:cNvPicPr>
            <a:picLocks noChangeAspect="1"/>
          </p:cNvPicPr>
          <p:nvPr/>
        </p:nvPicPr>
        <p:blipFill>
          <a:blip r:embed="rId4"/>
          <a:stretch>
            <a:fillRect/>
          </a:stretch>
        </p:blipFill>
        <p:spPr>
          <a:xfrm>
            <a:off x="4147480" y="0"/>
            <a:ext cx="5927815" cy="6858000"/>
          </a:xfrm>
          <a:prstGeom prst="rect">
            <a:avLst/>
          </a:prstGeom>
        </p:spPr>
      </p:pic>
    </p:spTree>
    <p:extLst>
      <p:ext uri="{BB962C8B-B14F-4D97-AF65-F5344CB8AC3E}">
        <p14:creationId xmlns:p14="http://schemas.microsoft.com/office/powerpoint/2010/main" val="1188886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p:cNvPicPr>
            <a:picLocks noChangeAspect="1"/>
          </p:cNvPicPr>
          <p:nvPr/>
        </p:nvPicPr>
        <p:blipFill>
          <a:blip r:embed="rId3"/>
          <a:stretch>
            <a:fillRect/>
          </a:stretch>
        </p:blipFill>
        <p:spPr>
          <a:xfrm>
            <a:off x="5797484" y="636600"/>
            <a:ext cx="6058891" cy="6009228"/>
          </a:xfrm>
          <a:prstGeom prst="rect">
            <a:avLst/>
          </a:prstGeom>
        </p:spPr>
      </p:pic>
      <p:sp>
        <p:nvSpPr>
          <p:cNvPr id="2" name="文本框 6"/>
          <p:cNvSpPr txBox="1"/>
          <p:nvPr/>
        </p:nvSpPr>
        <p:spPr>
          <a:xfrm>
            <a:off x="41961" y="84055"/>
            <a:ext cx="12150039" cy="584775"/>
          </a:xfrm>
          <a:prstGeom prst="rect">
            <a:avLst/>
          </a:prstGeom>
          <a:noFill/>
        </p:spPr>
        <p:txBody>
          <a:bodyPr wrap="square" rtlCol="0">
            <a:spAutoFit/>
          </a:bodyPr>
          <a:lstStyle/>
          <a:p>
            <a:pPr algn="ctr"/>
            <a:r>
              <a:rPr kumimoji="1" lang="en-US" altLang="zh-CN" sz="3200" b="1" dirty="0">
                <a:solidFill>
                  <a:schemeClr val="accent1"/>
                </a:solidFill>
                <a:latin typeface="Times New Roman" panose="02020503050405090304" pitchFamily="18" charset="0"/>
                <a:cs typeface="Times New Roman" panose="02020503050405090304" pitchFamily="18" charset="0"/>
              </a:rPr>
              <a:t>HMG-CoA reductase </a:t>
            </a:r>
          </a:p>
        </p:txBody>
      </p:sp>
      <p:sp>
        <p:nvSpPr>
          <p:cNvPr id="4" name="操作按钮: 后退或上一个 11">
            <a:hlinkClick r:id="rId4" action="ppaction://hlinksldjump" highlightClick="1"/>
          </p:cNvPr>
          <p:cNvSpPr/>
          <p:nvPr/>
        </p:nvSpPr>
        <p:spPr>
          <a:xfrm>
            <a:off x="335625" y="6025748"/>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5" name="矩形 7"/>
          <p:cNvSpPr/>
          <p:nvPr/>
        </p:nvSpPr>
        <p:spPr>
          <a:xfrm>
            <a:off x="493544" y="876220"/>
            <a:ext cx="5831842" cy="3970318"/>
          </a:xfrm>
          <a:prstGeom prst="rect">
            <a:avLst/>
          </a:prstGeom>
        </p:spPr>
        <p:txBody>
          <a:bodyPr wrap="square">
            <a:spAutoFit/>
          </a:bodyPr>
          <a:lstStyle/>
          <a:p>
            <a:r>
              <a:rPr lang="en-US" altLang="zh-CN" b="1" dirty="0">
                <a:solidFill>
                  <a:srgbClr val="FF0000"/>
                </a:solidFill>
                <a:latin typeface="Times New Roman" panose="02020503050405090304" pitchFamily="18" charset="0"/>
                <a:cs typeface="Times New Roman" panose="02020503050405090304" pitchFamily="18" charset="0"/>
              </a:rPr>
              <a:t>HMG-CoA reductase: </a:t>
            </a:r>
            <a:r>
              <a:rPr lang="en-US" altLang="zh-CN" b="1" dirty="0">
                <a:latin typeface="Times New Roman" panose="02020503050405090304" pitchFamily="18" charset="0"/>
                <a:cs typeface="Times New Roman" panose="02020503050405090304" pitchFamily="18" charset="0"/>
              </a:rPr>
              <a:t>an integral membrane protein of the smooth ER, the major point of regulation on the pathway to cholesterol. It catalyzes the rate-limiting step of the </a:t>
            </a:r>
            <a:r>
              <a:rPr lang="en-US" altLang="zh-CN" b="1" i="1" dirty="0">
                <a:latin typeface="Times New Roman" panose="02020503050405090304" pitchFamily="18" charset="0"/>
                <a:cs typeface="Times New Roman" panose="02020503050405090304" pitchFamily="18" charset="0"/>
              </a:rPr>
              <a:t>de novo </a:t>
            </a:r>
            <a:r>
              <a:rPr lang="en-US" altLang="zh-CN" b="1" dirty="0">
                <a:latin typeface="Times New Roman" panose="02020503050405090304" pitchFamily="18" charset="0"/>
                <a:cs typeface="Times New Roman" panose="02020503050405090304" pitchFamily="18" charset="0"/>
              </a:rPr>
              <a:t>cholesterol synthesis.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Expression regulation: </a:t>
            </a:r>
          </a:p>
          <a:p>
            <a:r>
              <a:rPr lang="en-US" altLang="zh-CN" b="1" dirty="0">
                <a:latin typeface="Times New Roman" panose="02020503050405090304" pitchFamily="18" charset="0"/>
                <a:cs typeface="Times New Roman" panose="02020503050405090304" pitchFamily="18" charset="0"/>
              </a:rPr>
              <a:t>by sterol regulatory element-binding proteins (SREBPS).</a:t>
            </a:r>
          </a:p>
          <a:p>
            <a:endParaRPr lang="en-US" altLang="zh-CN" b="1" dirty="0">
              <a:latin typeface="Times New Roman" panose="02020503050405090304" pitchFamily="18" charset="0"/>
              <a:cs typeface="Times New Roman" panose="02020503050405090304" pitchFamily="18" charset="0"/>
            </a:endParaRPr>
          </a:p>
          <a:p>
            <a:r>
              <a:rPr lang="en-US" altLang="zh-CN" b="1" dirty="0">
                <a:latin typeface="Times New Roman" panose="02020503050405090304" pitchFamily="18" charset="0"/>
                <a:cs typeface="Times New Roman" panose="02020503050405090304" pitchFamily="18" charset="0"/>
              </a:rPr>
              <a:t>Hormone regulation: insulin activation</a:t>
            </a:r>
          </a:p>
          <a:p>
            <a:r>
              <a:rPr lang="en-US" altLang="zh-CN" b="1" dirty="0">
                <a:latin typeface="Times New Roman" panose="02020503050405090304" pitchFamily="18" charset="0"/>
                <a:cs typeface="Times New Roman" panose="02020503050405090304" pitchFamily="18" charset="0"/>
              </a:rPr>
              <a:t>                                     glucagon inactivation</a:t>
            </a:r>
          </a:p>
          <a:p>
            <a:endParaRPr lang="en-US" altLang="zh-CN" b="1"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endParaRPr lang="en-US" altLang="zh-CN" b="1" dirty="0">
              <a:solidFill>
                <a:srgbClr val="FF0000"/>
              </a:solidFill>
              <a:latin typeface="Times New Roman" panose="02020503050405090304" pitchFamily="18" charset="0"/>
              <a:cs typeface="Times New Roman" panose="02020503050405090304" pitchFamily="18" charset="0"/>
            </a:endParaRPr>
          </a:p>
          <a:p>
            <a:endParaRPr lang="en-US" altLang="zh-CN" b="1" baseline="0" dirty="0">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1378338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hlinkClick r:id="rId3" action="ppaction://hlinksldjump"/>
          </p:cNvPr>
          <p:cNvSpPr txBox="1"/>
          <p:nvPr/>
        </p:nvSpPr>
        <p:spPr>
          <a:xfrm>
            <a:off x="300355" y="1838960"/>
            <a:ext cx="1888490" cy="52197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amino acid</a:t>
            </a:r>
          </a:p>
        </p:txBody>
      </p:sp>
      <p:sp>
        <p:nvSpPr>
          <p:cNvPr id="5" name="文本框 4"/>
          <p:cNvSpPr txBox="1"/>
          <p:nvPr/>
        </p:nvSpPr>
        <p:spPr>
          <a:xfrm>
            <a:off x="5628898" y="1837055"/>
            <a:ext cx="1095751"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TCA</a:t>
            </a:r>
          </a:p>
        </p:txBody>
      </p:sp>
      <p:sp>
        <p:nvSpPr>
          <p:cNvPr id="6" name="文本框 5"/>
          <p:cNvSpPr txBox="1"/>
          <p:nvPr/>
        </p:nvSpPr>
        <p:spPr>
          <a:xfrm>
            <a:off x="5187691" y="661035"/>
            <a:ext cx="1967865" cy="52197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glycolysis</a:t>
            </a:r>
          </a:p>
        </p:txBody>
      </p:sp>
      <p:sp>
        <p:nvSpPr>
          <p:cNvPr id="7" name="文本框 6"/>
          <p:cNvSpPr txBox="1"/>
          <p:nvPr/>
        </p:nvSpPr>
        <p:spPr>
          <a:xfrm>
            <a:off x="4850130" y="2891155"/>
            <a:ext cx="248983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PRPP</a:t>
            </a:r>
          </a:p>
        </p:txBody>
      </p:sp>
      <p:sp>
        <p:nvSpPr>
          <p:cNvPr id="8" name="文本框 7">
            <a:hlinkClick r:id="rId4" action="ppaction://hlinksldjump"/>
          </p:cNvPr>
          <p:cNvSpPr txBox="1"/>
          <p:nvPr/>
        </p:nvSpPr>
        <p:spPr>
          <a:xfrm>
            <a:off x="10205344" y="1682183"/>
            <a:ext cx="1050623" cy="954107"/>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ATP</a:t>
            </a:r>
          </a:p>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GTP</a:t>
            </a:r>
          </a:p>
        </p:txBody>
      </p:sp>
      <p:sp>
        <p:nvSpPr>
          <p:cNvPr id="9" name="文本框 8">
            <a:hlinkClick r:id="rId5" action="ppaction://hlinksldjump"/>
          </p:cNvPr>
          <p:cNvSpPr txBox="1"/>
          <p:nvPr/>
        </p:nvSpPr>
        <p:spPr>
          <a:xfrm>
            <a:off x="10125408" y="3641090"/>
            <a:ext cx="1208405" cy="52322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dNTP</a:t>
            </a:r>
          </a:p>
        </p:txBody>
      </p:sp>
      <p:cxnSp>
        <p:nvCxnSpPr>
          <p:cNvPr id="60" name="肘形连接符 59"/>
          <p:cNvCxnSpPr>
            <a:cxnSpLocks/>
            <a:stCxn id="6" idx="2"/>
            <a:endCxn id="5" idx="0"/>
          </p:cNvCxnSpPr>
          <p:nvPr/>
        </p:nvCxnSpPr>
        <p:spPr>
          <a:xfrm rot="16200000" flipH="1">
            <a:off x="5847174" y="1507455"/>
            <a:ext cx="654050" cy="51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7" idx="2"/>
            <a:endCxn id="4" idx="2"/>
          </p:cNvCxnSpPr>
          <p:nvPr/>
        </p:nvCxnSpPr>
        <p:spPr>
          <a:xfrm rot="5400000" flipH="1">
            <a:off x="3143726" y="461804"/>
            <a:ext cx="1052195" cy="4850448"/>
          </a:xfrm>
          <a:prstGeom prst="bentConnector3">
            <a:avLst>
              <a:gd name="adj1" fmla="val -217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7" idx="3"/>
          </p:cNvCxnSpPr>
          <p:nvPr/>
        </p:nvCxnSpPr>
        <p:spPr>
          <a:xfrm flipV="1">
            <a:off x="7339965" y="2082800"/>
            <a:ext cx="2680970" cy="1069340"/>
          </a:xfrm>
          <a:prstGeom prst="bentConnector3">
            <a:avLst>
              <a:gd name="adj1" fmla="val 753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cxnSpLocks/>
            <a:stCxn id="8" idx="2"/>
            <a:endCxn id="9" idx="0"/>
          </p:cNvCxnSpPr>
          <p:nvPr/>
        </p:nvCxnSpPr>
        <p:spPr>
          <a:xfrm rot="5400000">
            <a:off x="10227734" y="3138168"/>
            <a:ext cx="1004800" cy="10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hlinkClick r:id="rId6" action="ppaction://hlinksldjump"/>
          </p:cNvPr>
          <p:cNvSpPr txBox="1"/>
          <p:nvPr/>
        </p:nvSpPr>
        <p:spPr>
          <a:xfrm>
            <a:off x="10282555" y="5187950"/>
            <a:ext cx="894080" cy="953135"/>
          </a:xfrm>
          <a:prstGeom prst="rect">
            <a:avLst/>
          </a:prstGeom>
          <a:noFill/>
          <a:ln>
            <a:solidFill>
              <a:schemeClr val="accent5"/>
            </a:solidFill>
          </a:ln>
        </p:spPr>
        <p:txBody>
          <a:bodyPr wrap="square" rtlCol="0">
            <a:spAutoFit/>
          </a:bodyPr>
          <a:lstStyle/>
          <a:p>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CTP</a:t>
            </a:r>
          </a:p>
          <a:p>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UTP</a:t>
            </a:r>
          </a:p>
        </p:txBody>
      </p:sp>
      <p:cxnSp>
        <p:nvCxnSpPr>
          <p:cNvPr id="22" name="肘形连接符 21"/>
          <p:cNvCxnSpPr>
            <a:endCxn id="21" idx="1"/>
          </p:cNvCxnSpPr>
          <p:nvPr/>
        </p:nvCxnSpPr>
        <p:spPr>
          <a:xfrm>
            <a:off x="7339965" y="3152140"/>
            <a:ext cx="2942590" cy="2512695"/>
          </a:xfrm>
          <a:prstGeom prst="bentConnector3">
            <a:avLst>
              <a:gd name="adj1" fmla="val 68968"/>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6" idx="3"/>
            <a:endCxn id="7" idx="0"/>
          </p:cNvCxnSpPr>
          <p:nvPr/>
        </p:nvCxnSpPr>
        <p:spPr>
          <a:xfrm flipH="1">
            <a:off x="6095048" y="922020"/>
            <a:ext cx="1060508" cy="1969135"/>
          </a:xfrm>
          <a:prstGeom prst="bentConnector4">
            <a:avLst>
              <a:gd name="adj1" fmla="val -21556"/>
              <a:gd name="adj2" fmla="val 566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1" idx="0"/>
          </p:cNvCxnSpPr>
          <p:nvPr/>
        </p:nvCxnSpPr>
        <p:spPr>
          <a:xfrm rot="16200000" flipV="1">
            <a:off x="10206355" y="4665345"/>
            <a:ext cx="1041400" cy="4445"/>
          </a:xfrm>
          <a:prstGeom prst="bentConnector3">
            <a:avLst>
              <a:gd name="adj1" fmla="val 4997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6" idx="1"/>
            <a:endCxn id="4" idx="0"/>
          </p:cNvCxnSpPr>
          <p:nvPr/>
        </p:nvCxnSpPr>
        <p:spPr>
          <a:xfrm rot="10800000" flipV="1">
            <a:off x="1244601" y="922020"/>
            <a:ext cx="3943091" cy="9169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cxnSpLocks/>
            <a:stCxn id="5" idx="1"/>
            <a:endCxn id="4" idx="3"/>
          </p:cNvCxnSpPr>
          <p:nvPr/>
        </p:nvCxnSpPr>
        <p:spPr>
          <a:xfrm rot="10800000" flipV="1">
            <a:off x="2188846" y="2098665"/>
            <a:ext cx="3440053" cy="128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4" idx="1"/>
            <a:endCxn id="10" idx="1"/>
          </p:cNvCxnSpPr>
          <p:nvPr/>
        </p:nvCxnSpPr>
        <p:spPr>
          <a:xfrm rot="10800000" flipH="1" flipV="1">
            <a:off x="300355" y="2099945"/>
            <a:ext cx="4810760" cy="2896870"/>
          </a:xfrm>
          <a:prstGeom prst="bentConnector3">
            <a:avLst>
              <a:gd name="adj1" fmla="val -475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1" idx="1"/>
          </p:cNvCxnSpPr>
          <p:nvPr/>
        </p:nvCxnSpPr>
        <p:spPr>
          <a:xfrm>
            <a:off x="1656715" y="2891155"/>
            <a:ext cx="8625840" cy="2773680"/>
          </a:xfrm>
          <a:prstGeom prst="bentConnector3">
            <a:avLst>
              <a:gd name="adj1" fmla="val 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cxnSpLocks/>
            <a:stCxn id="10" idx="0"/>
            <a:endCxn id="5" idx="3"/>
          </p:cNvCxnSpPr>
          <p:nvPr/>
        </p:nvCxnSpPr>
        <p:spPr>
          <a:xfrm rot="5400000" flipH="1" flipV="1">
            <a:off x="5091266" y="3102448"/>
            <a:ext cx="2637165" cy="629601"/>
          </a:xfrm>
          <a:prstGeom prst="bentConnector4">
            <a:avLst>
              <a:gd name="adj1" fmla="val 45040"/>
              <a:gd name="adj2" fmla="val 13630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528945" y="6195060"/>
            <a:ext cx="113474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urea</a:t>
            </a:r>
          </a:p>
        </p:txBody>
      </p:sp>
      <p:cxnSp>
        <p:nvCxnSpPr>
          <p:cNvPr id="46" name="肘形连接符 45"/>
          <p:cNvCxnSpPr>
            <a:stCxn id="10" idx="2"/>
            <a:endCxn id="45" idx="0"/>
          </p:cNvCxnSpPr>
          <p:nvPr/>
        </p:nvCxnSpPr>
        <p:spPr>
          <a:xfrm rot="5400000" flipV="1">
            <a:off x="5627370" y="5725795"/>
            <a:ext cx="937260" cy="12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cxnSpLocks/>
            <a:stCxn id="21" idx="2"/>
            <a:endCxn id="5" idx="3"/>
          </p:cNvCxnSpPr>
          <p:nvPr/>
        </p:nvCxnSpPr>
        <p:spPr>
          <a:xfrm rot="5400000" flipH="1">
            <a:off x="6705912" y="2117402"/>
            <a:ext cx="4042420" cy="4004946"/>
          </a:xfrm>
          <a:prstGeom prst="bentConnector4">
            <a:avLst>
              <a:gd name="adj1" fmla="val -5655"/>
              <a:gd name="adj2" fmla="val 555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hlinkClick r:id="rId7" action="ppaction://hlinksldjump"/>
          </p:cNvPr>
          <p:cNvSpPr txBox="1"/>
          <p:nvPr/>
        </p:nvSpPr>
        <p:spPr>
          <a:xfrm>
            <a:off x="9890095" y="424825"/>
            <a:ext cx="1669473" cy="52322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uric acid</a:t>
            </a:r>
          </a:p>
        </p:txBody>
      </p:sp>
      <p:cxnSp>
        <p:nvCxnSpPr>
          <p:cNvPr id="49" name="肘形连接符 48"/>
          <p:cNvCxnSpPr>
            <a:cxnSpLocks/>
            <a:stCxn id="8" idx="0"/>
            <a:endCxn id="48" idx="2"/>
          </p:cNvCxnSpPr>
          <p:nvPr/>
        </p:nvCxnSpPr>
        <p:spPr>
          <a:xfrm rot="16200000" flipV="1">
            <a:off x="10360675" y="1312202"/>
            <a:ext cx="734138" cy="582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flipV="1">
            <a:off x="2255520" y="2165985"/>
            <a:ext cx="3515360" cy="521970"/>
          </a:xfrm>
          <a:prstGeom prst="bentConnector3">
            <a:avLst>
              <a:gd name="adj1" fmla="val 7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文本框 52">
            <a:hlinkClick r:id="rId8" action="ppaction://hlinksldjump"/>
          </p:cNvPr>
          <p:cNvSpPr txBox="1"/>
          <p:nvPr/>
        </p:nvSpPr>
        <p:spPr>
          <a:xfrm>
            <a:off x="300355" y="6195060"/>
            <a:ext cx="2339975" cy="521970"/>
          </a:xfrm>
          <a:prstGeom prst="rect">
            <a:avLst/>
          </a:prstGeom>
          <a:noFill/>
          <a:ln>
            <a:solidFill>
              <a:schemeClr val="accent5"/>
            </a:solidFill>
          </a:ln>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ketone body</a:t>
            </a:r>
          </a:p>
        </p:txBody>
      </p:sp>
      <p:cxnSp>
        <p:nvCxnSpPr>
          <p:cNvPr id="54" name="肘形连接符 53"/>
          <p:cNvCxnSpPr/>
          <p:nvPr/>
        </p:nvCxnSpPr>
        <p:spPr>
          <a:xfrm rot="5400000">
            <a:off x="-934085" y="4598035"/>
            <a:ext cx="3394075" cy="31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07465" y="502285"/>
            <a:ext cx="383413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pyruvate,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3-phosphoglycerate,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PEP</a:t>
            </a:r>
          </a:p>
        </p:txBody>
      </p:sp>
      <p:sp>
        <p:nvSpPr>
          <p:cNvPr id="3" name="文本框 2"/>
          <p:cNvSpPr txBox="1"/>
          <p:nvPr/>
        </p:nvSpPr>
        <p:spPr>
          <a:xfrm>
            <a:off x="3914775" y="1739265"/>
            <a:ext cx="163258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oxaloacetate</a:t>
            </a:r>
          </a:p>
        </p:txBody>
      </p:sp>
      <p:sp>
        <p:nvSpPr>
          <p:cNvPr id="71" name="文本框 70"/>
          <p:cNvSpPr txBox="1"/>
          <p:nvPr/>
        </p:nvSpPr>
        <p:spPr>
          <a:xfrm>
            <a:off x="2327910" y="2242820"/>
            <a:ext cx="169926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sp>
        <p:nvSpPr>
          <p:cNvPr id="14" name="文本框 13"/>
          <p:cNvSpPr txBox="1"/>
          <p:nvPr/>
        </p:nvSpPr>
        <p:spPr>
          <a:xfrm>
            <a:off x="7667625" y="1292860"/>
            <a:ext cx="84201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PPP</a:t>
            </a:r>
          </a:p>
        </p:txBody>
      </p:sp>
      <p:sp>
        <p:nvSpPr>
          <p:cNvPr id="15" name="文本框 14"/>
          <p:cNvSpPr txBox="1"/>
          <p:nvPr/>
        </p:nvSpPr>
        <p:spPr>
          <a:xfrm>
            <a:off x="6358890" y="4147185"/>
            <a:ext cx="161290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fumarate</a:t>
            </a:r>
          </a:p>
        </p:txBody>
      </p:sp>
      <p:sp>
        <p:nvSpPr>
          <p:cNvPr id="16" name="文本框 15"/>
          <p:cNvSpPr txBox="1"/>
          <p:nvPr/>
        </p:nvSpPr>
        <p:spPr>
          <a:xfrm>
            <a:off x="1988184" y="4628515"/>
            <a:ext cx="338391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glutamine,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aspartate</a:t>
            </a:r>
          </a:p>
        </p:txBody>
      </p:sp>
      <p:sp>
        <p:nvSpPr>
          <p:cNvPr id="25" name="文本框 24">
            <a:hlinkClick r:id="rId8" action="ppaction://hlinksldjump"/>
          </p:cNvPr>
          <p:cNvSpPr txBox="1"/>
          <p:nvPr/>
        </p:nvSpPr>
        <p:spPr>
          <a:xfrm>
            <a:off x="1927860" y="2620010"/>
            <a:ext cx="4248785" cy="368300"/>
          </a:xfrm>
          <a:prstGeom prst="rect">
            <a:avLst/>
          </a:prstGeom>
          <a:noFill/>
          <a:ln>
            <a:solidFill>
              <a:schemeClr val="accent5"/>
            </a:solidFill>
          </a:ln>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carbon skeleton of glucogenic amino acid</a:t>
            </a:r>
            <a:endParaRPr lang="en-US" altLang="zh-CN" b="1" u="sng"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 name="文本框 25">
            <a:hlinkClick r:id="rId9" action="ppaction://hlinksldjump"/>
          </p:cNvPr>
          <p:cNvSpPr txBox="1"/>
          <p:nvPr/>
        </p:nvSpPr>
        <p:spPr>
          <a:xfrm>
            <a:off x="2597785" y="3717925"/>
            <a:ext cx="2830195" cy="368300"/>
          </a:xfrm>
          <a:prstGeom prst="rect">
            <a:avLst/>
          </a:prstGeom>
          <a:noFill/>
          <a:ln>
            <a:solidFill>
              <a:schemeClr val="accent5"/>
            </a:solidFill>
          </a:ln>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for:</a:t>
            </a:r>
            <a:r>
              <a:rPr lang="zh-CN" altLang="en-US" b="1" dirty="0">
                <a:latin typeface="Times New Roman" panose="02020603050405020304" pitchFamily="18" charset="0"/>
                <a:cs typeface="Times New Roman" panose="02020603050405020304" pitchFamily="18" charset="0"/>
              </a:rPr>
              <a:t> </a:t>
            </a:r>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histidine</a:t>
            </a:r>
          </a:p>
        </p:txBody>
      </p:sp>
      <p:sp>
        <p:nvSpPr>
          <p:cNvPr id="27" name="文本框 26"/>
          <p:cNvSpPr txBox="1"/>
          <p:nvPr/>
        </p:nvSpPr>
        <p:spPr>
          <a:xfrm>
            <a:off x="0" y="5187950"/>
            <a:ext cx="1118870" cy="82994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ketogenic amino acid</a:t>
            </a:r>
          </a:p>
        </p:txBody>
      </p:sp>
      <p:sp>
        <p:nvSpPr>
          <p:cNvPr id="28" name="文本框 27"/>
          <p:cNvSpPr txBox="1"/>
          <p:nvPr/>
        </p:nvSpPr>
        <p:spPr>
          <a:xfrm>
            <a:off x="2332355" y="5796915"/>
            <a:ext cx="360045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aspartate,glutamate,glycine</a:t>
            </a:r>
          </a:p>
        </p:txBody>
      </p:sp>
      <p:sp>
        <p:nvSpPr>
          <p:cNvPr id="10" name="文本框 9">
            <a:hlinkClick r:id="rId10" action="ppaction://hlinksldjump"/>
          </p:cNvPr>
          <p:cNvSpPr txBox="1"/>
          <p:nvPr/>
        </p:nvSpPr>
        <p:spPr>
          <a:xfrm>
            <a:off x="5111115" y="4735830"/>
            <a:ext cx="1967865" cy="521970"/>
          </a:xfrm>
          <a:prstGeom prst="rect">
            <a:avLst/>
          </a:prstGeom>
          <a:noFill/>
          <a:ln>
            <a:solidFill>
              <a:schemeClr val="accent5"/>
            </a:solidFill>
          </a:ln>
        </p:spPr>
        <p:txBody>
          <a:bodyPr wrap="square" rtlCol="0">
            <a:spAutoFit/>
          </a:bodyPr>
          <a:lstStyle/>
          <a:p>
            <a:pPr algn="ctr"/>
            <a:r>
              <a:rPr lang="en-US" altLang="zh-CN" sz="2800" b="1" u="sng">
                <a:solidFill>
                  <a:schemeClr val="accent1">
                    <a:lumMod val="75000"/>
                  </a:schemeClr>
                </a:solidFill>
                <a:latin typeface="Times New Roman" panose="02020603050405020304" pitchFamily="18" charset="0"/>
                <a:cs typeface="Times New Roman" panose="02020603050405020304" pitchFamily="18" charset="0"/>
              </a:rPr>
              <a:t>urea cycle</a:t>
            </a:r>
          </a:p>
        </p:txBody>
      </p:sp>
      <p:sp>
        <p:nvSpPr>
          <p:cNvPr id="50" name="操作按钮: 后退或上一个 49">
            <a:hlinkClick r:id="rId11" action="ppaction://hlinksldjump" highlightClick="1"/>
            <a:extLst>
              <a:ext uri="{FF2B5EF4-FFF2-40B4-BE49-F238E27FC236}">
                <a16:creationId xmlns:a16="http://schemas.microsoft.com/office/drawing/2014/main" id="{4784DDB3-ABD5-874C-96A2-3797AE347BC0}"/>
              </a:ext>
            </a:extLst>
          </p:cNvPr>
          <p:cNvSpPr/>
          <p:nvPr/>
        </p:nvSpPr>
        <p:spPr>
          <a:xfrm>
            <a:off x="67794" y="142011"/>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578449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68680"/>
          </a:xfrm>
        </p:spPr>
        <p:txBody>
          <a:bodyPr/>
          <a:lstStyle/>
          <a:p>
            <a:r>
              <a:rPr lang="en-US" altLang="zh-CN" sz="3200" b="1" dirty="0">
                <a:solidFill>
                  <a:schemeClr val="accent5"/>
                </a:solidFill>
                <a:latin typeface="Times New Roman" panose="02020603050405020304" pitchFamily="18" charset="0"/>
                <a:cs typeface="Times New Roman" panose="02020603050405020304" pitchFamily="18" charset="0"/>
              </a:rPr>
              <a:t>catabolism of amino acids and nucleotides</a:t>
            </a:r>
          </a:p>
        </p:txBody>
      </p:sp>
      <p:sp>
        <p:nvSpPr>
          <p:cNvPr id="10" name="文本框 9"/>
          <p:cNvSpPr txBox="1"/>
          <p:nvPr/>
        </p:nvSpPr>
        <p:spPr>
          <a:xfrm>
            <a:off x="553720" y="1717040"/>
            <a:ext cx="175768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α-ketoglutarate</a:t>
            </a:r>
          </a:p>
        </p:txBody>
      </p:sp>
      <p:sp>
        <p:nvSpPr>
          <p:cNvPr id="11" name="文本框 10"/>
          <p:cNvSpPr txBox="1"/>
          <p:nvPr/>
        </p:nvSpPr>
        <p:spPr>
          <a:xfrm>
            <a:off x="1082040" y="3810000"/>
            <a:ext cx="12293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12" name="文本框 11"/>
          <p:cNvSpPr txBox="1"/>
          <p:nvPr/>
        </p:nvSpPr>
        <p:spPr>
          <a:xfrm>
            <a:off x="2931160" y="1717040"/>
            <a:ext cx="139192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amino acids</a:t>
            </a:r>
          </a:p>
        </p:txBody>
      </p:sp>
      <p:sp>
        <p:nvSpPr>
          <p:cNvPr id="13" name="文本框 12"/>
          <p:cNvSpPr txBox="1"/>
          <p:nvPr/>
        </p:nvSpPr>
        <p:spPr>
          <a:xfrm>
            <a:off x="2931160" y="3810000"/>
            <a:ext cx="139255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 acids</a:t>
            </a:r>
          </a:p>
        </p:txBody>
      </p:sp>
      <p:cxnSp>
        <p:nvCxnSpPr>
          <p:cNvPr id="14" name="曲线连接符 13"/>
          <p:cNvCxnSpPr/>
          <p:nvPr/>
        </p:nvCxnSpPr>
        <p:spPr>
          <a:xfrm>
            <a:off x="2308225" y="1941830"/>
            <a:ext cx="3175" cy="2092960"/>
          </a:xfrm>
          <a:prstGeom prst="curvedConnector3">
            <a:avLst>
              <a:gd name="adj1" fmla="val 116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2" idx="1"/>
            <a:endCxn id="13" idx="1"/>
          </p:cNvCxnSpPr>
          <p:nvPr/>
        </p:nvCxnSpPr>
        <p:spPr>
          <a:xfrm rot="10800000" flipV="1">
            <a:off x="2931160" y="1901190"/>
            <a:ext cx="3175" cy="2092960"/>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947920" y="1818640"/>
            <a:ext cx="1493520" cy="646331"/>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ketone bodies</a:t>
            </a:r>
          </a:p>
        </p:txBody>
      </p:sp>
      <p:sp>
        <p:nvSpPr>
          <p:cNvPr id="17" name="文本框 16"/>
          <p:cNvSpPr txBox="1"/>
          <p:nvPr/>
        </p:nvSpPr>
        <p:spPr>
          <a:xfrm>
            <a:off x="4978400" y="3403600"/>
            <a:ext cx="2112645" cy="645160"/>
          </a:xfrm>
          <a:prstGeom prst="rect">
            <a:avLst/>
          </a:prstGeom>
          <a:noFill/>
        </p:spPr>
        <p:txBody>
          <a:bodyPr wrap="square" rtlCol="0">
            <a:spAutoFit/>
          </a:bodyPr>
          <a:lstStyle/>
          <a:p>
            <a:pPr algn="ctr"/>
            <a:r>
              <a:rPr lang="en-US" altLang="zh-CN" b="1">
                <a:latin typeface="Times New Roman" panose="02020603050405020304" pitchFamily="18" charset="0"/>
                <a:cs typeface="Times New Roman" panose="02020603050405020304" pitchFamily="18" charset="0"/>
              </a:rPr>
              <a:t>pyruvate or TCA intermediate</a:t>
            </a:r>
          </a:p>
        </p:txBody>
      </p:sp>
      <p:cxnSp>
        <p:nvCxnSpPr>
          <p:cNvPr id="101" name="肘形连接符 100"/>
          <p:cNvCxnSpPr>
            <a:stCxn id="13" idx="3"/>
            <a:endCxn id="16" idx="1"/>
          </p:cNvCxnSpPr>
          <p:nvPr/>
        </p:nvCxnSpPr>
        <p:spPr>
          <a:xfrm flipV="1">
            <a:off x="4323715" y="2141806"/>
            <a:ext cx="624205" cy="185234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3" idx="3"/>
            <a:endCxn id="17" idx="1"/>
          </p:cNvCxnSpPr>
          <p:nvPr/>
        </p:nvCxnSpPr>
        <p:spPr>
          <a:xfrm flipV="1">
            <a:off x="4323715" y="3726180"/>
            <a:ext cx="654685" cy="267970"/>
          </a:xfrm>
          <a:prstGeom prst="bentConnector3">
            <a:avLst>
              <a:gd name="adj1" fmla="val 5004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alphaModFix amt="44000"/>
          </a:blip>
          <a:stretch>
            <a:fillRect/>
          </a:stretch>
        </p:blipFill>
        <p:spPr>
          <a:xfrm>
            <a:off x="5158105" y="4347845"/>
            <a:ext cx="2444115" cy="1391920"/>
          </a:xfrm>
          <a:prstGeom prst="rect">
            <a:avLst/>
          </a:prstGeom>
        </p:spPr>
      </p:pic>
      <p:sp>
        <p:nvSpPr>
          <p:cNvPr id="23" name="文本框 22">
            <a:hlinkClick r:id="rId4" action="ppaction://hlinksldjump"/>
          </p:cNvPr>
          <p:cNvSpPr txBox="1"/>
          <p:nvPr/>
        </p:nvSpPr>
        <p:spPr>
          <a:xfrm>
            <a:off x="5954395" y="5161280"/>
            <a:ext cx="1136650" cy="646331"/>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UREA CYCLE</a:t>
            </a:r>
          </a:p>
        </p:txBody>
      </p:sp>
      <p:cxnSp>
        <p:nvCxnSpPr>
          <p:cNvPr id="24" name="肘形连接符 23"/>
          <p:cNvCxnSpPr>
            <a:stCxn id="11" idx="2"/>
            <a:endCxn id="23" idx="0"/>
          </p:cNvCxnSpPr>
          <p:nvPr/>
        </p:nvCxnSpPr>
        <p:spPr>
          <a:xfrm rot="16200000" flipH="1">
            <a:off x="3618230" y="2256790"/>
            <a:ext cx="982980" cy="48260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3" idx="1"/>
          </p:cNvCxnSpPr>
          <p:nvPr/>
        </p:nvCxnSpPr>
        <p:spPr>
          <a:xfrm rot="10800000">
            <a:off x="5567049" y="4022726"/>
            <a:ext cx="387347" cy="14617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455035" y="6106160"/>
            <a:ext cx="868680" cy="521970"/>
          </a:xfrm>
          <a:prstGeom prst="rect">
            <a:avLst/>
          </a:prstGeom>
          <a:noFill/>
        </p:spPr>
        <p:txBody>
          <a:bodyPr wrap="square" rtlCol="0">
            <a:spAutoFit/>
          </a:bodyPr>
          <a:lstStyle/>
          <a:p>
            <a:r>
              <a:rPr lang="en-US" altLang="zh-CN" sz="2800" b="1">
                <a:latin typeface="Times New Roman" panose="02020603050405020304" pitchFamily="18" charset="0"/>
                <a:cs typeface="Times New Roman" panose="02020603050405020304" pitchFamily="18" charset="0"/>
              </a:rPr>
              <a:t>urea</a:t>
            </a:r>
          </a:p>
        </p:txBody>
      </p:sp>
      <p:cxnSp>
        <p:nvCxnSpPr>
          <p:cNvPr id="27" name="肘形连接符 26"/>
          <p:cNvCxnSpPr>
            <a:stCxn id="23" idx="2"/>
            <a:endCxn id="26" idx="3"/>
          </p:cNvCxnSpPr>
          <p:nvPr/>
        </p:nvCxnSpPr>
        <p:spPr>
          <a:xfrm rot="5400000">
            <a:off x="5143451" y="4987876"/>
            <a:ext cx="559534" cy="2199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hlinkClick r:id="rId5" action="ppaction://hlinksldjump"/>
          </p:cNvPr>
          <p:cNvSpPr txBox="1"/>
          <p:nvPr/>
        </p:nvSpPr>
        <p:spPr>
          <a:xfrm>
            <a:off x="7762240" y="1595120"/>
            <a:ext cx="150368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pyrimidine</a:t>
            </a:r>
          </a:p>
        </p:txBody>
      </p:sp>
      <p:sp>
        <p:nvSpPr>
          <p:cNvPr id="29" name="文本框 28">
            <a:hlinkClick r:id="rId6" action="ppaction://hlinksldjump"/>
          </p:cNvPr>
          <p:cNvSpPr txBox="1"/>
          <p:nvPr/>
        </p:nvSpPr>
        <p:spPr>
          <a:xfrm>
            <a:off x="10556240" y="1564640"/>
            <a:ext cx="120904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purine</a:t>
            </a:r>
          </a:p>
        </p:txBody>
      </p:sp>
      <p:cxnSp>
        <p:nvCxnSpPr>
          <p:cNvPr id="30" name="肘形连接符 29"/>
          <p:cNvCxnSpPr>
            <a:stCxn id="28" idx="2"/>
            <a:endCxn id="17" idx="3"/>
          </p:cNvCxnSpPr>
          <p:nvPr/>
        </p:nvCxnSpPr>
        <p:spPr>
          <a:xfrm rot="5400000">
            <a:off x="6920865" y="2132965"/>
            <a:ext cx="1762760" cy="14230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endCxn id="23" idx="3"/>
          </p:cNvCxnSpPr>
          <p:nvPr/>
        </p:nvCxnSpPr>
        <p:spPr>
          <a:xfrm rot="5400000">
            <a:off x="6073483" y="3043847"/>
            <a:ext cx="3458162" cy="14230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54355" y="2707640"/>
            <a:ext cx="203644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amino transferase</a:t>
            </a:r>
          </a:p>
        </p:txBody>
      </p:sp>
      <p:sp>
        <p:nvSpPr>
          <p:cNvPr id="33" name="文本框 32">
            <a:hlinkClick r:id="rId7" action="ppaction://hlinksldjump"/>
          </p:cNvPr>
          <p:cNvSpPr txBox="1"/>
          <p:nvPr/>
        </p:nvSpPr>
        <p:spPr>
          <a:xfrm>
            <a:off x="10220960" y="6114415"/>
            <a:ext cx="1879600" cy="521970"/>
          </a:xfrm>
          <a:prstGeom prst="rect">
            <a:avLst/>
          </a:prstGeom>
          <a:noFill/>
        </p:spPr>
        <p:txBody>
          <a:bodyPr wrap="square" rtlCol="0">
            <a:spAutoFit/>
          </a:bodyPr>
          <a:lstStyle/>
          <a:p>
            <a:r>
              <a:rPr lang="en-US" altLang="zh-CN" sz="2800" b="1" u="sng" dirty="0">
                <a:solidFill>
                  <a:schemeClr val="accent1">
                    <a:lumMod val="75000"/>
                  </a:schemeClr>
                </a:solidFill>
                <a:latin typeface="Times New Roman" panose="02020603050405020304" pitchFamily="18" charset="0"/>
                <a:cs typeface="Times New Roman" panose="02020603050405020304" pitchFamily="18" charset="0"/>
              </a:rPr>
              <a:t>uric acid</a:t>
            </a:r>
          </a:p>
        </p:txBody>
      </p:sp>
      <p:cxnSp>
        <p:nvCxnSpPr>
          <p:cNvPr id="34" name="肘形连接符 33"/>
          <p:cNvCxnSpPr>
            <a:stCxn id="29" idx="2"/>
            <a:endCxn id="33" idx="0"/>
          </p:cNvCxnSpPr>
          <p:nvPr/>
        </p:nvCxnSpPr>
        <p:spPr>
          <a:xfrm rot="5400000">
            <a:off x="9070023" y="4023678"/>
            <a:ext cx="4181475" cy="3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9" idx="2"/>
            <a:endCxn id="23" idx="3"/>
          </p:cNvCxnSpPr>
          <p:nvPr/>
        </p:nvCxnSpPr>
        <p:spPr>
          <a:xfrm rot="5400000">
            <a:off x="7350150" y="1673836"/>
            <a:ext cx="3551506" cy="40697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操作按钮: 后退或上一个 73">
            <a:hlinkClick r:id="rId8"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46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8</a:t>
            </a:fld>
            <a:endParaRPr kumimoji="1" lang="zh-CN" altLang="en-US"/>
          </a:p>
        </p:txBody>
      </p:sp>
      <p:sp>
        <p:nvSpPr>
          <p:cNvPr id="4" name="文本框 3"/>
          <p:cNvSpPr txBox="1"/>
          <p:nvPr/>
        </p:nvSpPr>
        <p:spPr>
          <a:xfrm>
            <a:off x="3214485" y="24130"/>
            <a:ext cx="5985510"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Function of debranching enzyme </a:t>
            </a:r>
          </a:p>
        </p:txBody>
      </p:sp>
      <p:pic>
        <p:nvPicPr>
          <p:cNvPr id="3" name="图片 2"/>
          <p:cNvPicPr>
            <a:picLocks noChangeAspect="1"/>
          </p:cNvPicPr>
          <p:nvPr/>
        </p:nvPicPr>
        <p:blipFill>
          <a:blip r:embed="rId3"/>
          <a:srcRect t="2398"/>
          <a:stretch>
            <a:fillRect/>
          </a:stretch>
        </p:blipFill>
        <p:spPr>
          <a:xfrm>
            <a:off x="7035165" y="607695"/>
            <a:ext cx="5212715" cy="5892165"/>
          </a:xfrm>
          <a:prstGeom prst="rect">
            <a:avLst/>
          </a:prstGeom>
        </p:spPr>
      </p:pic>
      <p:sp>
        <p:nvSpPr>
          <p:cNvPr id="5" name="文本框 4"/>
          <p:cNvSpPr txBox="1"/>
          <p:nvPr/>
        </p:nvSpPr>
        <p:spPr>
          <a:xfrm>
            <a:off x="0" y="607695"/>
            <a:ext cx="7685405" cy="5908040"/>
          </a:xfrm>
          <a:prstGeom prst="rect">
            <a:avLst/>
          </a:prstGeom>
          <a:noFill/>
        </p:spPr>
        <p:txBody>
          <a:bodyPr wrap="square" rtlCol="0">
            <a:spAutoFit/>
          </a:bodyPr>
          <a:lstStyle/>
          <a:p>
            <a:pPr algn="l"/>
            <a:r>
              <a:rPr kumimoji="1" lang="en-US" altLang="zh-CN" sz="2400" b="1" dirty="0">
                <a:solidFill>
                  <a:srgbClr val="FF0000"/>
                </a:solidFill>
                <a:latin typeface="Times New Roman" panose="02020503050405090304" pitchFamily="18" charset="0"/>
                <a:cs typeface="Times New Roman" panose="02020503050405090304" pitchFamily="18" charset="0"/>
              </a:rPr>
              <a:t>Debranching enzyme</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two acticities both essential to glycogen breakdown</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Tranferase activity</a:t>
            </a:r>
            <a:endParaRPr kumimoji="1" lang="en-US" altLang="zh-CN" sz="2400" b="1" dirty="0">
              <a:latin typeface="Times New Roman" panose="02020503050405090304" pitchFamily="18" charset="0"/>
              <a:cs typeface="Times New Roman" panose="02020503050405090304" pitchFamily="18" charset="0"/>
            </a:endParaRPr>
          </a:p>
          <a:p>
            <a:pPr algn="l"/>
            <a:r>
              <a:rPr kumimoji="1" lang="en-US" altLang="zh-CN" sz="2400" b="1" dirty="0">
                <a:latin typeface="Times New Roman" panose="02020503050405090304" pitchFamily="18" charset="0"/>
                <a:cs typeface="Times New Roman" panose="02020503050405090304" pitchFamily="18" charset="0"/>
              </a:rPr>
              <a:t>Glycogen phosphorylase stops functioning when reaching a point four residues away from a branching point, then the debranching enzyme shifts a block of three residues from the branch to a nearby non-reducing ends by ɑ1-4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sz="2400" b="1" dirty="0">
              <a:latin typeface="Times New Roman" panose="02020503050405090304" pitchFamily="18" charset="0"/>
              <a:cs typeface="Times New Roman" panose="02020503050405090304" pitchFamily="18" charset="0"/>
            </a:endParaRPr>
          </a:p>
          <a:p>
            <a:pPr marL="285750" indent="-285750" algn="l">
              <a:buFont typeface="Arial" panose="020B0604020202090204" pitchFamily="34" charset="0"/>
              <a:buChar char="•"/>
            </a:pPr>
            <a:r>
              <a:rPr kumimoji="1" lang="en-US" altLang="zh-CN" sz="2400" b="1" dirty="0">
                <a:solidFill>
                  <a:srgbClr val="7030A0"/>
                </a:solidFill>
                <a:latin typeface="Times New Roman" panose="02020503050405090304" pitchFamily="18" charset="0"/>
                <a:cs typeface="Times New Roman" panose="02020503050405090304" pitchFamily="18" charset="0"/>
              </a:rPr>
              <a:t>Glycosidase activity</a:t>
            </a:r>
          </a:p>
          <a:p>
            <a:pPr indent="0" algn="l">
              <a:buFont typeface="Arial" panose="020B0604020202090204" pitchFamily="34" charset="0"/>
              <a:buNone/>
            </a:pPr>
            <a:r>
              <a:rPr kumimoji="1" lang="en-US" altLang="zh-CN" sz="2400" b="1" dirty="0">
                <a:latin typeface="Times New Roman" panose="02020503050405090304" pitchFamily="18" charset="0"/>
                <a:cs typeface="Times New Roman" panose="02020503050405090304" pitchFamily="18" charset="0"/>
              </a:rPr>
              <a:t>After removing the three residues, the enzyme</a:t>
            </a:r>
            <a:r>
              <a:rPr kumimoji="1" lang="en-US" altLang="zh-CN" sz="2400" b="1" dirty="0">
                <a:latin typeface="Times New Roman" panose="02020503050405090304" pitchFamily="18" charset="0"/>
                <a:cs typeface="Times New Roman" panose="02020503050405090304" pitchFamily="18" charset="0"/>
                <a:sym typeface="+mn-ea"/>
              </a:rPr>
              <a:t> still remaining at the branching point then released the single glucose residue as free glucose by hydrolysis, which attaches to the glycogen backbone by ɑ1-6 linkage.</a:t>
            </a:r>
            <a:endParaRPr kumimoji="1" lang="en-US" altLang="zh-CN" b="1" dirty="0">
              <a:latin typeface="Times New Roman" panose="02020503050405090304" pitchFamily="18" charset="0"/>
              <a:cs typeface="Times New Roman" panose="02020503050405090304" pitchFamily="18" charset="0"/>
            </a:endParaRPr>
          </a:p>
          <a:p>
            <a:pPr algn="l"/>
            <a:endParaRPr kumimoji="1" lang="en-US" altLang="zh-CN" b="1" dirty="0">
              <a:latin typeface="Times New Roman" panose="02020503050405090304" pitchFamily="18" charset="0"/>
              <a:cs typeface="Times New Roman" panose="02020503050405090304" pitchFamily="18" charset="0"/>
            </a:endParaRPr>
          </a:p>
        </p:txBody>
      </p:sp>
      <p:sp>
        <p:nvSpPr>
          <p:cNvPr id="35" name="操作按钮: 后退或上一个 34">
            <a:hlinkClick r:id="rId4" action="ppaction://hlinksldjump" highlightClick="1"/>
          </p:cNvPr>
          <p:cNvSpPr/>
          <p:nvPr/>
        </p:nvSpPr>
        <p:spPr>
          <a:xfrm>
            <a:off x="-47" y="622878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042060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新建画布1"/>
          <p:cNvPicPr>
            <a:picLocks noChangeAspect="1"/>
          </p:cNvPicPr>
          <p:nvPr/>
        </p:nvPicPr>
        <p:blipFill>
          <a:blip r:embed="rId3"/>
          <a:stretch>
            <a:fillRect/>
          </a:stretch>
        </p:blipFill>
        <p:spPr>
          <a:xfrm>
            <a:off x="1489075" y="3402965"/>
            <a:ext cx="6650355" cy="3053080"/>
          </a:xfrm>
          <a:prstGeom prst="rect">
            <a:avLst/>
          </a:prstGeom>
        </p:spPr>
      </p:pic>
      <p:pic>
        <p:nvPicPr>
          <p:cNvPr id="25" name="图片 24"/>
          <p:cNvPicPr>
            <a:picLocks noChangeAspect="1"/>
          </p:cNvPicPr>
          <p:nvPr/>
        </p:nvPicPr>
        <p:blipFill>
          <a:blip r:embed="rId4">
            <a:alphaModFix amt="44000"/>
          </a:blip>
          <a:stretch>
            <a:fillRect/>
          </a:stretch>
        </p:blipFill>
        <p:spPr>
          <a:xfrm>
            <a:off x="2565400" y="3542030"/>
            <a:ext cx="4421505" cy="2518410"/>
          </a:xfrm>
          <a:prstGeom prst="rect">
            <a:avLst/>
          </a:prstGeom>
        </p:spPr>
      </p:pic>
      <p:sp>
        <p:nvSpPr>
          <p:cNvPr id="2" name="标题 1"/>
          <p:cNvSpPr>
            <a:spLocks noGrp="1"/>
          </p:cNvSpPr>
          <p:nvPr>
            <p:ph type="ctrTitle"/>
          </p:nvPr>
        </p:nvSpPr>
        <p:spPr>
          <a:xfrm>
            <a:off x="1529080" y="0"/>
            <a:ext cx="9134475" cy="600710"/>
          </a:xfrm>
        </p:spPr>
        <p:txBody>
          <a:bodyPr>
            <a:normAutofit/>
          </a:bodyPr>
          <a:lstStyle/>
          <a:p>
            <a:r>
              <a:rPr lang="en-US" altLang="zh-CN" sz="3600" b="1" dirty="0">
                <a:solidFill>
                  <a:schemeClr val="accent1"/>
                </a:solidFill>
                <a:latin typeface="Times New Roman" panose="02020603050405020304" pitchFamily="18" charset="0"/>
                <a:cs typeface="Times New Roman" panose="02020603050405020304" pitchFamily="18" charset="0"/>
              </a:rPr>
              <a:t>Synthesis of amino acids and nucleotides</a:t>
            </a:r>
          </a:p>
        </p:txBody>
      </p:sp>
      <p:sp>
        <p:nvSpPr>
          <p:cNvPr id="5" name="文本框 4">
            <a:hlinkClick r:id="rId5" action="ppaction://hlinksldjump"/>
          </p:cNvPr>
          <p:cNvSpPr txBox="1"/>
          <p:nvPr/>
        </p:nvSpPr>
        <p:spPr>
          <a:xfrm>
            <a:off x="30480" y="46405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Threonine</a:t>
            </a:r>
          </a:p>
        </p:txBody>
      </p:sp>
      <p:sp>
        <p:nvSpPr>
          <p:cNvPr id="6" name="文本框 5">
            <a:hlinkClick r:id="rId6" action="ppaction://hlinksldjump"/>
          </p:cNvPr>
          <p:cNvSpPr txBox="1"/>
          <p:nvPr/>
        </p:nvSpPr>
        <p:spPr>
          <a:xfrm>
            <a:off x="1833244" y="600710"/>
            <a:ext cx="1205549" cy="369332"/>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Histidine</a:t>
            </a:r>
          </a:p>
        </p:txBody>
      </p:sp>
      <p:sp>
        <p:nvSpPr>
          <p:cNvPr id="7" name="文本框 6">
            <a:hlinkClick r:id="rId7" action="ppaction://hlinksldjump"/>
          </p:cNvPr>
          <p:cNvSpPr txBox="1"/>
          <p:nvPr/>
        </p:nvSpPr>
        <p:spPr>
          <a:xfrm>
            <a:off x="170815" y="969010"/>
            <a:ext cx="95440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Glycine</a:t>
            </a:r>
          </a:p>
        </p:txBody>
      </p:sp>
      <p:sp>
        <p:nvSpPr>
          <p:cNvPr id="8" name="文本框 7">
            <a:hlinkClick r:id="rId7" action="ppaction://hlinksldjump"/>
          </p:cNvPr>
          <p:cNvSpPr txBox="1"/>
          <p:nvPr/>
        </p:nvSpPr>
        <p:spPr>
          <a:xfrm>
            <a:off x="170815" y="1337310"/>
            <a:ext cx="1652270" cy="368300"/>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Cysteine</a:t>
            </a:r>
          </a:p>
        </p:txBody>
      </p:sp>
      <p:sp>
        <p:nvSpPr>
          <p:cNvPr id="9" name="文本框 8">
            <a:hlinkClick r:id="rId8" action="ppaction://hlinksldjump"/>
          </p:cNvPr>
          <p:cNvSpPr txBox="1"/>
          <p:nvPr/>
        </p:nvSpPr>
        <p:spPr>
          <a:xfrm>
            <a:off x="1833245" y="13373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Tryptophan</a:t>
            </a:r>
          </a:p>
        </p:txBody>
      </p:sp>
      <p:sp>
        <p:nvSpPr>
          <p:cNvPr id="10" name="文本框 9">
            <a:hlinkClick r:id="rId9" action="ppaction://hlinksldjump"/>
          </p:cNvPr>
          <p:cNvSpPr txBox="1"/>
          <p:nvPr/>
        </p:nvSpPr>
        <p:spPr>
          <a:xfrm>
            <a:off x="1843405" y="1705610"/>
            <a:ext cx="164528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Phenylalanine</a:t>
            </a:r>
          </a:p>
        </p:txBody>
      </p:sp>
      <p:sp>
        <p:nvSpPr>
          <p:cNvPr id="11" name="文本框 10">
            <a:hlinkClick r:id="rId9" action="ppaction://hlinksldjump"/>
          </p:cNvPr>
          <p:cNvSpPr txBox="1"/>
          <p:nvPr/>
        </p:nvSpPr>
        <p:spPr>
          <a:xfrm>
            <a:off x="1833245" y="20739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Tyrosine</a:t>
            </a:r>
          </a:p>
        </p:txBody>
      </p:sp>
      <p:sp>
        <p:nvSpPr>
          <p:cNvPr id="12" name="文本框 11">
            <a:hlinkClick r:id="rId5" action="ppaction://hlinksldjump"/>
          </p:cNvPr>
          <p:cNvSpPr txBox="1"/>
          <p:nvPr/>
        </p:nvSpPr>
        <p:spPr>
          <a:xfrm>
            <a:off x="1823085" y="244221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Alanine</a:t>
            </a:r>
          </a:p>
        </p:txBody>
      </p:sp>
      <p:sp>
        <p:nvSpPr>
          <p:cNvPr id="15" name="文本框 14">
            <a:hlinkClick r:id="rId5" action="ppaction://hlinksldjump"/>
          </p:cNvPr>
          <p:cNvSpPr txBox="1"/>
          <p:nvPr/>
        </p:nvSpPr>
        <p:spPr>
          <a:xfrm>
            <a:off x="1823085" y="355219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Isoleucine</a:t>
            </a:r>
          </a:p>
        </p:txBody>
      </p:sp>
      <p:sp>
        <p:nvSpPr>
          <p:cNvPr id="16" name="文本框 15"/>
          <p:cNvSpPr txBox="1"/>
          <p:nvPr/>
        </p:nvSpPr>
        <p:spPr>
          <a:xfrm>
            <a:off x="30480" y="390398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Asparagine</a:t>
            </a:r>
          </a:p>
        </p:txBody>
      </p:sp>
      <p:sp>
        <p:nvSpPr>
          <p:cNvPr id="17" name="文本框 16">
            <a:hlinkClick r:id="rId5" action="ppaction://hlinksldjump"/>
          </p:cNvPr>
          <p:cNvSpPr txBox="1"/>
          <p:nvPr/>
        </p:nvSpPr>
        <p:spPr>
          <a:xfrm>
            <a:off x="30480" y="42722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Methionine</a:t>
            </a:r>
          </a:p>
        </p:txBody>
      </p:sp>
      <p:sp>
        <p:nvSpPr>
          <p:cNvPr id="18" name="文本框 17">
            <a:hlinkClick r:id="rId5" action="ppaction://hlinksldjump"/>
          </p:cNvPr>
          <p:cNvSpPr txBox="1"/>
          <p:nvPr/>
        </p:nvSpPr>
        <p:spPr>
          <a:xfrm>
            <a:off x="30480" y="5008880"/>
            <a:ext cx="16522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Lysine</a:t>
            </a:r>
          </a:p>
        </p:txBody>
      </p:sp>
      <p:sp>
        <p:nvSpPr>
          <p:cNvPr id="19" name="文本框 18">
            <a:hlinkClick r:id="rId10" action="ppaction://hlinksldjump"/>
          </p:cNvPr>
          <p:cNvSpPr txBox="1"/>
          <p:nvPr/>
        </p:nvSpPr>
        <p:spPr>
          <a:xfrm>
            <a:off x="104140" y="5981065"/>
            <a:ext cx="1098550" cy="369332"/>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Proline</a:t>
            </a:r>
          </a:p>
        </p:txBody>
      </p:sp>
      <p:sp>
        <p:nvSpPr>
          <p:cNvPr id="20" name="文本框 19">
            <a:hlinkClick r:id="rId11" action="ppaction://hlinksldjump"/>
          </p:cNvPr>
          <p:cNvSpPr txBox="1"/>
          <p:nvPr/>
        </p:nvSpPr>
        <p:spPr>
          <a:xfrm>
            <a:off x="54610" y="5612765"/>
            <a:ext cx="122682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Glutamine</a:t>
            </a:r>
          </a:p>
        </p:txBody>
      </p:sp>
      <p:sp>
        <p:nvSpPr>
          <p:cNvPr id="22" name="文本框 21">
            <a:hlinkClick r:id="rId7" action="ppaction://hlinksldjump"/>
          </p:cNvPr>
          <p:cNvSpPr txBox="1"/>
          <p:nvPr/>
        </p:nvSpPr>
        <p:spPr>
          <a:xfrm>
            <a:off x="1833245" y="969010"/>
            <a:ext cx="1652270" cy="368300"/>
          </a:xfrm>
          <a:prstGeom prst="rect">
            <a:avLst/>
          </a:prstGeom>
          <a:noFill/>
        </p:spPr>
        <p:txBody>
          <a:bodyPr wrap="square" rtlCol="0">
            <a:spAutoFit/>
          </a:bodyPr>
          <a:lstStyle/>
          <a:p>
            <a:r>
              <a:rPr lang="en-US" altLang="zh-CN" b="1" u="sng" dirty="0">
                <a:solidFill>
                  <a:schemeClr val="accent1">
                    <a:lumMod val="75000"/>
                  </a:schemeClr>
                </a:solidFill>
                <a:latin typeface="Times New Roman" panose="02020603050405020304" pitchFamily="18" charset="0"/>
                <a:cs typeface="Times New Roman" panose="02020603050405020304" pitchFamily="18" charset="0"/>
              </a:rPr>
              <a:t>Serine</a:t>
            </a:r>
          </a:p>
        </p:txBody>
      </p:sp>
      <p:sp>
        <p:nvSpPr>
          <p:cNvPr id="23" name="文本框 22"/>
          <p:cNvSpPr txBox="1"/>
          <p:nvPr/>
        </p:nvSpPr>
        <p:spPr>
          <a:xfrm>
            <a:off x="1703070" y="4640580"/>
            <a:ext cx="115125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Aspartate</a:t>
            </a:r>
          </a:p>
        </p:txBody>
      </p:sp>
      <p:sp>
        <p:nvSpPr>
          <p:cNvPr id="24" name="文本框 23"/>
          <p:cNvSpPr txBox="1"/>
          <p:nvPr/>
        </p:nvSpPr>
        <p:spPr>
          <a:xfrm>
            <a:off x="1716405" y="5981065"/>
            <a:ext cx="122682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cxnSp>
        <p:nvCxnSpPr>
          <p:cNvPr id="30" name="直接箭头连接符 29"/>
          <p:cNvCxnSpPr>
            <a:stCxn id="23" idx="1"/>
          </p:cNvCxnSpPr>
          <p:nvPr/>
        </p:nvCxnSpPr>
        <p:spPr>
          <a:xfrm flipH="1" flipV="1">
            <a:off x="1202690" y="4119880"/>
            <a:ext cx="500380" cy="704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1"/>
          </p:cNvCxnSpPr>
          <p:nvPr/>
        </p:nvCxnSpPr>
        <p:spPr>
          <a:xfrm flipH="1" flipV="1">
            <a:off x="1281430" y="4465955"/>
            <a:ext cx="421640" cy="358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1202690" y="4824730"/>
            <a:ext cx="513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3" idx="1"/>
          </p:cNvCxnSpPr>
          <p:nvPr/>
        </p:nvCxnSpPr>
        <p:spPr>
          <a:xfrm flipH="1">
            <a:off x="807085" y="4824730"/>
            <a:ext cx="895985" cy="342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4" idx="1"/>
            <a:endCxn id="20" idx="3"/>
          </p:cNvCxnSpPr>
          <p:nvPr/>
        </p:nvCxnSpPr>
        <p:spPr>
          <a:xfrm flipH="1" flipV="1">
            <a:off x="1281430" y="5796915"/>
            <a:ext cx="434975" cy="36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24" idx="1"/>
            <a:endCxn id="19" idx="3"/>
          </p:cNvCxnSpPr>
          <p:nvPr/>
        </p:nvCxnSpPr>
        <p:spPr>
          <a:xfrm flipH="1">
            <a:off x="1202690" y="6165215"/>
            <a:ext cx="513715" cy="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789680" y="1337310"/>
            <a:ext cx="2047875" cy="361637"/>
          </a:xfrm>
          <a:prstGeom prst="rect">
            <a:avLst/>
          </a:prstGeom>
          <a:noFill/>
        </p:spPr>
        <p:txBody>
          <a:bodyPr wrap="square" rtlCol="0">
            <a:spAutoFit/>
          </a:bodyPr>
          <a:lstStyle/>
          <a:p>
            <a:r>
              <a:rPr lang="en-US" altLang="zh-CN" sz="1750" b="1" dirty="0">
                <a:latin typeface="Times New Roman" panose="02020603050405020304" pitchFamily="18" charset="0"/>
                <a:cs typeface="Times New Roman" panose="02020603050405020304" pitchFamily="18" charset="0"/>
              </a:rPr>
              <a:t>3-phosphoglycerate</a:t>
            </a:r>
          </a:p>
        </p:txBody>
      </p:sp>
      <p:sp>
        <p:nvSpPr>
          <p:cNvPr id="39" name="文本框 38"/>
          <p:cNvSpPr txBox="1"/>
          <p:nvPr/>
        </p:nvSpPr>
        <p:spPr>
          <a:xfrm>
            <a:off x="3790315" y="1906270"/>
            <a:ext cx="2334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phosphoenolpyruvate</a:t>
            </a:r>
          </a:p>
        </p:txBody>
      </p:sp>
      <p:sp>
        <p:nvSpPr>
          <p:cNvPr id="40" name="文本框 39"/>
          <p:cNvSpPr txBox="1"/>
          <p:nvPr/>
        </p:nvSpPr>
        <p:spPr>
          <a:xfrm>
            <a:off x="3790315" y="2815590"/>
            <a:ext cx="116649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pyruvate</a:t>
            </a:r>
          </a:p>
        </p:txBody>
      </p:sp>
      <p:cxnSp>
        <p:nvCxnSpPr>
          <p:cNvPr id="41" name="直接箭头连接符 40"/>
          <p:cNvCxnSpPr>
            <a:stCxn id="38" idx="2"/>
            <a:endCxn id="39" idx="0"/>
          </p:cNvCxnSpPr>
          <p:nvPr/>
        </p:nvCxnSpPr>
        <p:spPr>
          <a:xfrm>
            <a:off x="4813618" y="1698947"/>
            <a:ext cx="143827" cy="207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2"/>
            <a:endCxn id="40" idx="0"/>
          </p:cNvCxnSpPr>
          <p:nvPr/>
        </p:nvCxnSpPr>
        <p:spPr>
          <a:xfrm flipH="1">
            <a:off x="4373880" y="2274570"/>
            <a:ext cx="583565" cy="541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1"/>
          </p:cNvCxnSpPr>
          <p:nvPr/>
        </p:nvCxnSpPr>
        <p:spPr>
          <a:xfrm flipH="1" flipV="1">
            <a:off x="2687320" y="2663825"/>
            <a:ext cx="1102995" cy="335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0" idx="1"/>
          </p:cNvCxnSpPr>
          <p:nvPr/>
        </p:nvCxnSpPr>
        <p:spPr>
          <a:xfrm flipH="1">
            <a:off x="2607945" y="2999740"/>
            <a:ext cx="1182370" cy="1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0" idx="1"/>
          </p:cNvCxnSpPr>
          <p:nvPr/>
        </p:nvCxnSpPr>
        <p:spPr>
          <a:xfrm flipH="1">
            <a:off x="2687320" y="2999740"/>
            <a:ext cx="1102995" cy="385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1"/>
          </p:cNvCxnSpPr>
          <p:nvPr/>
        </p:nvCxnSpPr>
        <p:spPr>
          <a:xfrm flipH="1">
            <a:off x="2943860" y="2999740"/>
            <a:ext cx="846455" cy="730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376670" y="1337310"/>
            <a:ext cx="2334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glucose 6-phosphate</a:t>
            </a:r>
          </a:p>
        </p:txBody>
      </p:sp>
      <p:sp>
        <p:nvSpPr>
          <p:cNvPr id="50" name="文本框 49"/>
          <p:cNvSpPr txBox="1"/>
          <p:nvPr/>
        </p:nvSpPr>
        <p:spPr>
          <a:xfrm>
            <a:off x="4373245" y="604520"/>
            <a:ext cx="1167130" cy="368300"/>
          </a:xfrm>
          <a:prstGeom prst="rect">
            <a:avLst/>
          </a:prstGeom>
          <a:noFill/>
        </p:spPr>
        <p:txBody>
          <a:bodyPr wrap="square" rtlCol="0">
            <a:spAutoFit/>
          </a:bodyPr>
          <a:lstStyle/>
          <a:p>
            <a:pPr algn="ctr"/>
            <a:r>
              <a:rPr lang="en-US" altLang="zh-CN" b="1">
                <a:latin typeface="Times New Roman" panose="02020603050405020304" pitchFamily="18" charset="0"/>
                <a:cs typeface="Times New Roman" panose="02020603050405020304" pitchFamily="18" charset="0"/>
              </a:rPr>
              <a:t>PRPP</a:t>
            </a:r>
          </a:p>
        </p:txBody>
      </p:sp>
      <p:cxnSp>
        <p:nvCxnSpPr>
          <p:cNvPr id="51" name="直接箭头连接符 50"/>
          <p:cNvCxnSpPr>
            <a:stCxn id="38" idx="1"/>
          </p:cNvCxnSpPr>
          <p:nvPr/>
        </p:nvCxnSpPr>
        <p:spPr>
          <a:xfrm flipH="1" flipV="1">
            <a:off x="2716530" y="1160780"/>
            <a:ext cx="1073150" cy="357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hlinkClick r:id="rId5" action="ppaction://hlinksldjump"/>
          </p:cNvPr>
          <p:cNvSpPr txBox="1"/>
          <p:nvPr/>
        </p:nvSpPr>
        <p:spPr>
          <a:xfrm>
            <a:off x="1823085" y="2815590"/>
            <a:ext cx="1652270"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Valine</a:t>
            </a:r>
          </a:p>
        </p:txBody>
      </p:sp>
      <p:sp>
        <p:nvSpPr>
          <p:cNvPr id="56" name="文本框 55">
            <a:hlinkClick r:id="rId5" action="ppaction://hlinksldjump"/>
          </p:cNvPr>
          <p:cNvSpPr txBox="1"/>
          <p:nvPr/>
        </p:nvSpPr>
        <p:spPr>
          <a:xfrm>
            <a:off x="1823085" y="3183890"/>
            <a:ext cx="16522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Leucine</a:t>
            </a:r>
          </a:p>
        </p:txBody>
      </p:sp>
      <p:cxnSp>
        <p:nvCxnSpPr>
          <p:cNvPr id="57" name="直接箭头连接符 56"/>
          <p:cNvCxnSpPr/>
          <p:nvPr/>
        </p:nvCxnSpPr>
        <p:spPr>
          <a:xfrm flipH="1" flipV="1">
            <a:off x="3161030" y="1569720"/>
            <a:ext cx="629285" cy="534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flipV="1">
            <a:off x="3355340" y="1906270"/>
            <a:ext cx="434340" cy="198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2765425" y="2107565"/>
            <a:ext cx="1024890" cy="167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8" idx="0"/>
            <a:endCxn id="50" idx="3"/>
          </p:cNvCxnSpPr>
          <p:nvPr/>
        </p:nvCxnSpPr>
        <p:spPr>
          <a:xfrm rot="16200000" flipV="1">
            <a:off x="6267768" y="61278"/>
            <a:ext cx="548640" cy="20034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8" idx="1"/>
            <a:endCxn id="38" idx="3"/>
          </p:cNvCxnSpPr>
          <p:nvPr/>
        </p:nvCxnSpPr>
        <p:spPr>
          <a:xfrm flipH="1" flipV="1">
            <a:off x="5837555" y="1518129"/>
            <a:ext cx="539115" cy="3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cxnSpLocks/>
            <a:stCxn id="50" idx="1"/>
            <a:endCxn id="6" idx="3"/>
          </p:cNvCxnSpPr>
          <p:nvPr/>
        </p:nvCxnSpPr>
        <p:spPr>
          <a:xfrm flipH="1" flipV="1">
            <a:off x="3038793" y="785376"/>
            <a:ext cx="1334452" cy="3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50" idx="2"/>
          </p:cNvCxnSpPr>
          <p:nvPr/>
        </p:nvCxnSpPr>
        <p:spPr>
          <a:xfrm rot="5400000" flipV="1">
            <a:off x="6864985" y="-935355"/>
            <a:ext cx="193675" cy="40100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909820" y="4618990"/>
            <a:ext cx="16992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α-ketoglutarate</a:t>
            </a:r>
          </a:p>
        </p:txBody>
      </p:sp>
      <p:sp>
        <p:nvSpPr>
          <p:cNvPr id="72" name="文本框 71"/>
          <p:cNvSpPr txBox="1"/>
          <p:nvPr/>
        </p:nvSpPr>
        <p:spPr>
          <a:xfrm>
            <a:off x="3060700" y="4640580"/>
            <a:ext cx="140208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oxaloacetate</a:t>
            </a:r>
          </a:p>
        </p:txBody>
      </p:sp>
      <p:cxnSp>
        <p:nvCxnSpPr>
          <p:cNvPr id="74" name="直接箭头连接符 73"/>
          <p:cNvCxnSpPr>
            <a:stCxn id="72" idx="1"/>
          </p:cNvCxnSpPr>
          <p:nvPr/>
        </p:nvCxnSpPr>
        <p:spPr>
          <a:xfrm flipH="1">
            <a:off x="2745740" y="4824730"/>
            <a:ext cx="314960" cy="1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71" idx="3"/>
            <a:endCxn id="24" idx="3"/>
          </p:cNvCxnSpPr>
          <p:nvPr/>
        </p:nvCxnSpPr>
        <p:spPr>
          <a:xfrm flipH="1">
            <a:off x="2943225" y="4803140"/>
            <a:ext cx="3665855" cy="1362075"/>
          </a:xfrm>
          <a:prstGeom prst="bentConnector3">
            <a:avLst>
              <a:gd name="adj1" fmla="val -64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40" idx="2"/>
          </p:cNvCxnSpPr>
          <p:nvPr/>
        </p:nvCxnSpPr>
        <p:spPr>
          <a:xfrm>
            <a:off x="4373880" y="3183890"/>
            <a:ext cx="308610" cy="358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3045" y="943610"/>
            <a:ext cx="6616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IMP</a:t>
            </a:r>
          </a:p>
        </p:txBody>
      </p:sp>
      <p:sp>
        <p:nvSpPr>
          <p:cNvPr id="78" name="文本框 77">
            <a:hlinkClick r:id="rId12" action="ppaction://hlinksldjump"/>
          </p:cNvPr>
          <p:cNvSpPr txBox="1"/>
          <p:nvPr/>
        </p:nvSpPr>
        <p:spPr>
          <a:xfrm>
            <a:off x="10481945" y="204025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AMP</a:t>
            </a:r>
          </a:p>
        </p:txBody>
      </p:sp>
      <p:sp>
        <p:nvSpPr>
          <p:cNvPr id="79" name="文本框 78">
            <a:hlinkClick r:id="rId12" action="ppaction://hlinksldjump"/>
          </p:cNvPr>
          <p:cNvSpPr txBox="1"/>
          <p:nvPr/>
        </p:nvSpPr>
        <p:spPr>
          <a:xfrm>
            <a:off x="10481945" y="2447290"/>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GMP</a:t>
            </a:r>
          </a:p>
        </p:txBody>
      </p:sp>
      <p:sp>
        <p:nvSpPr>
          <p:cNvPr id="80" name="文本框 79">
            <a:hlinkClick r:id="rId13" action="ppaction://hlinksldjump"/>
          </p:cNvPr>
          <p:cNvSpPr txBox="1"/>
          <p:nvPr/>
        </p:nvSpPr>
        <p:spPr>
          <a:xfrm>
            <a:off x="10481945" y="411797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CTP</a:t>
            </a:r>
          </a:p>
        </p:txBody>
      </p:sp>
      <p:sp>
        <p:nvSpPr>
          <p:cNvPr id="81" name="文本框 80">
            <a:hlinkClick r:id="rId13" action="ppaction://hlinksldjump"/>
          </p:cNvPr>
          <p:cNvSpPr txBox="1"/>
          <p:nvPr/>
        </p:nvSpPr>
        <p:spPr>
          <a:xfrm>
            <a:off x="10481945" y="448119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UTP</a:t>
            </a:r>
          </a:p>
        </p:txBody>
      </p:sp>
      <p:cxnSp>
        <p:nvCxnSpPr>
          <p:cNvPr id="82" name="肘形连接符 81"/>
          <p:cNvCxnSpPr>
            <a:endCxn id="77" idx="0"/>
          </p:cNvCxnSpPr>
          <p:nvPr/>
        </p:nvCxnSpPr>
        <p:spPr>
          <a:xfrm flipV="1">
            <a:off x="8326755" y="943610"/>
            <a:ext cx="2397125" cy="222885"/>
          </a:xfrm>
          <a:prstGeom prst="bentConnector4">
            <a:avLst>
              <a:gd name="adj1" fmla="val 54569"/>
              <a:gd name="adj2" fmla="val 2068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77" idx="3"/>
            <a:endCxn id="78" idx="3"/>
          </p:cNvCxnSpPr>
          <p:nvPr/>
        </p:nvCxnSpPr>
        <p:spPr>
          <a:xfrm>
            <a:off x="11054715" y="1127760"/>
            <a:ext cx="188595" cy="1096645"/>
          </a:xfrm>
          <a:prstGeom prst="bentConnector3">
            <a:avLst>
              <a:gd name="adj1" fmla="val 2262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77" idx="3"/>
            <a:endCxn id="79" idx="3"/>
          </p:cNvCxnSpPr>
          <p:nvPr/>
        </p:nvCxnSpPr>
        <p:spPr>
          <a:xfrm>
            <a:off x="11054715" y="1127760"/>
            <a:ext cx="188595" cy="1503680"/>
          </a:xfrm>
          <a:prstGeom prst="bentConnector3">
            <a:avLst>
              <a:gd name="adj1" fmla="val 2262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hlinkClick r:id="rId12" action="ppaction://hlinksldjump"/>
          </p:cNvPr>
          <p:cNvSpPr txBox="1"/>
          <p:nvPr/>
        </p:nvSpPr>
        <p:spPr>
          <a:xfrm>
            <a:off x="10481945" y="340296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ATP</a:t>
            </a:r>
          </a:p>
        </p:txBody>
      </p:sp>
      <p:sp>
        <p:nvSpPr>
          <p:cNvPr id="86" name="文本框 85">
            <a:hlinkClick r:id="rId12" action="ppaction://hlinksldjump"/>
          </p:cNvPr>
          <p:cNvSpPr txBox="1"/>
          <p:nvPr/>
        </p:nvSpPr>
        <p:spPr>
          <a:xfrm>
            <a:off x="10481945" y="376618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GTP</a:t>
            </a:r>
          </a:p>
        </p:txBody>
      </p:sp>
      <p:cxnSp>
        <p:nvCxnSpPr>
          <p:cNvPr id="87" name="肘形连接符 86"/>
          <p:cNvCxnSpPr>
            <a:stCxn id="78" idx="1"/>
            <a:endCxn id="85" idx="1"/>
          </p:cNvCxnSpPr>
          <p:nvPr/>
        </p:nvCxnSpPr>
        <p:spPr>
          <a:xfrm rot="10800000" flipV="1">
            <a:off x="10481945" y="2224405"/>
            <a:ext cx="3175" cy="1362710"/>
          </a:xfrm>
          <a:prstGeom prst="bentConnector3">
            <a:avLst>
              <a:gd name="adj1" fmla="val 119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79" idx="1"/>
            <a:endCxn id="86" idx="1"/>
          </p:cNvCxnSpPr>
          <p:nvPr/>
        </p:nvCxnSpPr>
        <p:spPr>
          <a:xfrm rot="10800000" flipV="1">
            <a:off x="10481945" y="2630805"/>
            <a:ext cx="3175" cy="1318895"/>
          </a:xfrm>
          <a:prstGeom prst="bent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23" idx="2"/>
            <a:endCxn id="81" idx="1"/>
          </p:cNvCxnSpPr>
          <p:nvPr/>
        </p:nvCxnSpPr>
        <p:spPr>
          <a:xfrm rot="5400000" flipH="1" flipV="1">
            <a:off x="6209030" y="735330"/>
            <a:ext cx="343535" cy="8202930"/>
          </a:xfrm>
          <a:prstGeom prst="bentConnector4">
            <a:avLst>
              <a:gd name="adj1" fmla="val -282162"/>
              <a:gd name="adj2" fmla="val 61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endCxn id="81" idx="1"/>
          </p:cNvCxnSpPr>
          <p:nvPr/>
        </p:nvCxnSpPr>
        <p:spPr>
          <a:xfrm rot="5400000" flipV="1">
            <a:off x="7921625" y="2104390"/>
            <a:ext cx="3517265" cy="16040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rot="16200000" flipV="1">
            <a:off x="10658475" y="4500880"/>
            <a:ext cx="128905" cy="9525"/>
          </a:xfrm>
          <a:prstGeom prst="bentConnector3">
            <a:avLst>
              <a:gd name="adj1" fmla="val 4975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hlinkClick r:id="rId14" action="ppaction://hlinksldjump"/>
          </p:cNvPr>
          <p:cNvSpPr txBox="1"/>
          <p:nvPr/>
        </p:nvSpPr>
        <p:spPr>
          <a:xfrm>
            <a:off x="10481945" y="5882005"/>
            <a:ext cx="761365" cy="646331"/>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dCTP</a:t>
            </a:r>
          </a:p>
        </p:txBody>
      </p:sp>
      <p:sp>
        <p:nvSpPr>
          <p:cNvPr id="93" name="文本框 92">
            <a:hlinkClick r:id="rId15" action="ppaction://hlinksldjump"/>
          </p:cNvPr>
          <p:cNvSpPr txBox="1"/>
          <p:nvPr/>
        </p:nvSpPr>
        <p:spPr>
          <a:xfrm>
            <a:off x="10481945" y="624522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dTTP</a:t>
            </a:r>
          </a:p>
        </p:txBody>
      </p:sp>
      <p:sp>
        <p:nvSpPr>
          <p:cNvPr id="94" name="文本框 93">
            <a:hlinkClick r:id="rId14" action="ppaction://hlinksldjump"/>
          </p:cNvPr>
          <p:cNvSpPr txBox="1"/>
          <p:nvPr/>
        </p:nvSpPr>
        <p:spPr>
          <a:xfrm>
            <a:off x="10481945" y="5161915"/>
            <a:ext cx="761365"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dATP</a:t>
            </a:r>
          </a:p>
        </p:txBody>
      </p:sp>
      <p:sp>
        <p:nvSpPr>
          <p:cNvPr id="95" name="文本框 94">
            <a:hlinkClick r:id="rId14" action="ppaction://hlinksldjump"/>
          </p:cNvPr>
          <p:cNvSpPr txBox="1"/>
          <p:nvPr/>
        </p:nvSpPr>
        <p:spPr>
          <a:xfrm>
            <a:off x="10481945" y="5530215"/>
            <a:ext cx="761365" cy="646331"/>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dGTP</a:t>
            </a:r>
          </a:p>
        </p:txBody>
      </p:sp>
      <p:cxnSp>
        <p:nvCxnSpPr>
          <p:cNvPr id="97" name="肘形连接符 96"/>
          <p:cNvCxnSpPr>
            <a:stCxn id="85" idx="3"/>
            <a:endCxn id="94" idx="3"/>
          </p:cNvCxnSpPr>
          <p:nvPr/>
        </p:nvCxnSpPr>
        <p:spPr>
          <a:xfrm>
            <a:off x="11243310" y="3587115"/>
            <a:ext cx="3175" cy="1758950"/>
          </a:xfrm>
          <a:prstGeom prst="bentConnector3">
            <a:avLst>
              <a:gd name="adj1" fmla="val 75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肘形连接符 97"/>
          <p:cNvCxnSpPr/>
          <p:nvPr/>
        </p:nvCxnSpPr>
        <p:spPr>
          <a:xfrm>
            <a:off x="11246485" y="3949700"/>
            <a:ext cx="3175" cy="1764030"/>
          </a:xfrm>
          <a:prstGeom prst="bentConnector3">
            <a:avLst>
              <a:gd name="adj1" fmla="val 115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80" idx="3"/>
            <a:endCxn id="92" idx="3"/>
          </p:cNvCxnSpPr>
          <p:nvPr/>
        </p:nvCxnSpPr>
        <p:spPr>
          <a:xfrm>
            <a:off x="11243310" y="4302125"/>
            <a:ext cx="12700" cy="1903046"/>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81" idx="3"/>
            <a:endCxn id="93" idx="3"/>
          </p:cNvCxnSpPr>
          <p:nvPr/>
        </p:nvCxnSpPr>
        <p:spPr>
          <a:xfrm>
            <a:off x="11243310" y="4665345"/>
            <a:ext cx="3175" cy="1764030"/>
          </a:xfrm>
          <a:prstGeom prst="bentConnector3">
            <a:avLst>
              <a:gd name="adj1" fmla="val 224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stCxn id="22" idx="1"/>
            <a:endCxn id="7" idx="0"/>
          </p:cNvCxnSpPr>
          <p:nvPr/>
        </p:nvCxnSpPr>
        <p:spPr>
          <a:xfrm rot="10800000">
            <a:off x="648335" y="969010"/>
            <a:ext cx="1184910" cy="184150"/>
          </a:xfrm>
          <a:prstGeom prst="bentConnector4">
            <a:avLst>
              <a:gd name="adj1" fmla="val 29850"/>
              <a:gd name="adj2" fmla="val 2293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stCxn id="22" idx="1"/>
            <a:endCxn id="8" idx="0"/>
          </p:cNvCxnSpPr>
          <p:nvPr/>
        </p:nvCxnSpPr>
        <p:spPr>
          <a:xfrm rot="10800000" flipV="1">
            <a:off x="996950" y="1153160"/>
            <a:ext cx="836295" cy="1841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肘形连接符 3"/>
          <p:cNvCxnSpPr>
            <a:stCxn id="24" idx="2"/>
            <a:endCxn id="3" idx="2"/>
          </p:cNvCxnSpPr>
          <p:nvPr/>
        </p:nvCxnSpPr>
        <p:spPr>
          <a:xfrm rot="5400000" flipH="1" flipV="1">
            <a:off x="3298190" y="2030730"/>
            <a:ext cx="3350260" cy="5287010"/>
          </a:xfrm>
          <a:prstGeom prst="bentConnector3">
            <a:avLst>
              <a:gd name="adj1" fmla="val -71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hlinkClick r:id="rId16" action="ppaction://hlinksldjump"/>
          </p:cNvPr>
          <p:cNvSpPr txBox="1"/>
          <p:nvPr/>
        </p:nvSpPr>
        <p:spPr>
          <a:xfrm>
            <a:off x="170815" y="6489700"/>
            <a:ext cx="109855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Arginine</a:t>
            </a:r>
          </a:p>
        </p:txBody>
      </p:sp>
      <p:cxnSp>
        <p:nvCxnSpPr>
          <p:cNvPr id="21" name="肘形连接符 20"/>
          <p:cNvCxnSpPr/>
          <p:nvPr/>
        </p:nvCxnSpPr>
        <p:spPr>
          <a:xfrm flipH="1">
            <a:off x="1281430" y="2815590"/>
            <a:ext cx="6944995" cy="3858895"/>
          </a:xfrm>
          <a:prstGeom prst="bentConnector3">
            <a:avLst>
              <a:gd name="adj1" fmla="val -34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4">
            <a:alphaModFix amt="44000"/>
          </a:blip>
          <a:stretch>
            <a:fillRect/>
          </a:stretch>
        </p:blipFill>
        <p:spPr>
          <a:xfrm rot="18900000">
            <a:off x="6092190" y="2141220"/>
            <a:ext cx="1940560" cy="1105535"/>
          </a:xfrm>
          <a:prstGeom prst="rect">
            <a:avLst/>
          </a:prstGeom>
        </p:spPr>
      </p:pic>
      <p:sp>
        <p:nvSpPr>
          <p:cNvPr id="14" name="操作按钮: 后退或上一个 73">
            <a:hlinkClick r:id="rId17" action="ppaction://hlinksldjump" highlightClick="1"/>
          </p:cNvPr>
          <p:cNvSpPr/>
          <p:nvPr/>
        </p:nvSpPr>
        <p:spPr>
          <a:xfrm>
            <a:off x="30672" y="17880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
        <p:nvSpPr>
          <p:cNvPr id="3" name="文本框 2">
            <a:hlinkClick r:id="rId18" action="ppaction://hlinksldjump"/>
          </p:cNvPr>
          <p:cNvSpPr txBox="1"/>
          <p:nvPr/>
        </p:nvSpPr>
        <p:spPr>
          <a:xfrm>
            <a:off x="7019290" y="2630805"/>
            <a:ext cx="1195070" cy="368300"/>
          </a:xfrm>
          <a:prstGeom prst="rect">
            <a:avLst/>
          </a:prstGeom>
          <a:noFill/>
        </p:spPr>
        <p:txBody>
          <a:bodyPr wrap="square" rtlCol="0">
            <a:spAutoFit/>
          </a:bodyPr>
          <a:lstStyle/>
          <a:p>
            <a:r>
              <a:rPr lang="en-US" altLang="zh-CN" b="1" u="sng">
                <a:solidFill>
                  <a:schemeClr val="accent1">
                    <a:lumMod val="75000"/>
                  </a:schemeClr>
                </a:solidFill>
                <a:latin typeface="Times New Roman" panose="02020603050405020304" pitchFamily="18" charset="0"/>
                <a:cs typeface="Times New Roman" panose="02020603050405020304" pitchFamily="18" charset="0"/>
              </a:rPr>
              <a:t>urea cycle</a:t>
            </a:r>
          </a:p>
        </p:txBody>
      </p:sp>
    </p:spTree>
    <p:extLst>
      <p:ext uri="{BB962C8B-B14F-4D97-AF65-F5344CB8AC3E}">
        <p14:creationId xmlns:p14="http://schemas.microsoft.com/office/powerpoint/2010/main" val="2843717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0670"/>
            <a:ext cx="10515600" cy="604520"/>
          </a:xfrm>
        </p:spPr>
        <p:txBody>
          <a:bodyPr>
            <a:noAutofit/>
          </a:bodyPr>
          <a:lstStyle/>
          <a:p>
            <a:pPr algn="ctr"/>
            <a:r>
              <a:rPr lang="en-US" altLang="zh-CN" sz="4000" b="1" dirty="0">
                <a:solidFill>
                  <a:schemeClr val="accent5"/>
                </a:solidFill>
                <a:latin typeface="Times New Roman" panose="02020603050405020304" pitchFamily="18" charset="0"/>
                <a:cs typeface="Times New Roman" panose="02020603050405020304" pitchFamily="18" charset="0"/>
              </a:rPr>
              <a:t>urea cycle</a:t>
            </a:r>
          </a:p>
        </p:txBody>
      </p:sp>
      <p:pic>
        <p:nvPicPr>
          <p:cNvPr id="4" name="图片 3"/>
          <p:cNvPicPr>
            <a:picLocks noChangeAspect="1"/>
          </p:cNvPicPr>
          <p:nvPr/>
        </p:nvPicPr>
        <p:blipFill>
          <a:blip r:embed="rId2">
            <a:alphaModFix amt="44000"/>
          </a:blip>
          <a:stretch>
            <a:fillRect/>
          </a:stretch>
        </p:blipFill>
        <p:spPr>
          <a:xfrm>
            <a:off x="0" y="606425"/>
            <a:ext cx="12193270" cy="3674110"/>
          </a:xfrm>
          <a:prstGeom prst="rect">
            <a:avLst/>
          </a:prstGeom>
        </p:spPr>
      </p:pic>
      <p:sp>
        <p:nvSpPr>
          <p:cNvPr id="3" name="文本框 2"/>
          <p:cNvSpPr txBox="1"/>
          <p:nvPr/>
        </p:nvSpPr>
        <p:spPr>
          <a:xfrm>
            <a:off x="3615055" y="1252855"/>
            <a:ext cx="121666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5" name="文本框 4"/>
          <p:cNvSpPr txBox="1"/>
          <p:nvPr/>
        </p:nvSpPr>
        <p:spPr>
          <a:xfrm>
            <a:off x="6077585" y="1252855"/>
            <a:ext cx="79121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NH4+</a:t>
            </a:r>
          </a:p>
        </p:txBody>
      </p:sp>
      <p:pic>
        <p:nvPicPr>
          <p:cNvPr id="8" name="图片 7" descr="新建画布2"/>
          <p:cNvPicPr>
            <a:picLocks noChangeAspect="1"/>
          </p:cNvPicPr>
          <p:nvPr/>
        </p:nvPicPr>
        <p:blipFill>
          <a:blip r:embed="rId3"/>
          <a:stretch>
            <a:fillRect/>
          </a:stretch>
        </p:blipFill>
        <p:spPr>
          <a:xfrm>
            <a:off x="8211820" y="2906395"/>
            <a:ext cx="2404745" cy="965835"/>
          </a:xfrm>
          <a:prstGeom prst="rect">
            <a:avLst/>
          </a:prstGeom>
        </p:spPr>
      </p:pic>
      <p:pic>
        <p:nvPicPr>
          <p:cNvPr id="9" name="图片 8" descr="新建画布3"/>
          <p:cNvPicPr>
            <a:picLocks noChangeAspect="1"/>
          </p:cNvPicPr>
          <p:nvPr/>
        </p:nvPicPr>
        <p:blipFill>
          <a:blip r:embed="rId4"/>
          <a:stretch>
            <a:fillRect/>
          </a:stretch>
        </p:blipFill>
        <p:spPr>
          <a:xfrm>
            <a:off x="4224020" y="2946400"/>
            <a:ext cx="3171825" cy="886460"/>
          </a:xfrm>
          <a:prstGeom prst="rect">
            <a:avLst/>
          </a:prstGeom>
        </p:spPr>
      </p:pic>
      <p:pic>
        <p:nvPicPr>
          <p:cNvPr id="10" name="图片 9" descr="新建画布4"/>
          <p:cNvPicPr>
            <a:picLocks noChangeAspect="1"/>
          </p:cNvPicPr>
          <p:nvPr/>
        </p:nvPicPr>
        <p:blipFill>
          <a:blip r:embed="rId5"/>
          <a:stretch>
            <a:fillRect/>
          </a:stretch>
        </p:blipFill>
        <p:spPr>
          <a:xfrm>
            <a:off x="7298690" y="1903730"/>
            <a:ext cx="2715260" cy="904875"/>
          </a:xfrm>
          <a:prstGeom prst="rect">
            <a:avLst/>
          </a:prstGeom>
        </p:spPr>
      </p:pic>
      <p:pic>
        <p:nvPicPr>
          <p:cNvPr id="11" name="图片 10" descr="新建画布5"/>
          <p:cNvPicPr>
            <a:picLocks noChangeAspect="1"/>
          </p:cNvPicPr>
          <p:nvPr/>
        </p:nvPicPr>
        <p:blipFill>
          <a:blip r:embed="rId6"/>
          <a:stretch>
            <a:fillRect/>
          </a:stretch>
        </p:blipFill>
        <p:spPr>
          <a:xfrm>
            <a:off x="817245" y="1044575"/>
            <a:ext cx="2219325" cy="953135"/>
          </a:xfrm>
          <a:prstGeom prst="rect">
            <a:avLst/>
          </a:prstGeom>
        </p:spPr>
      </p:pic>
      <p:sp>
        <p:nvSpPr>
          <p:cNvPr id="13" name="文本框 12"/>
          <p:cNvSpPr txBox="1"/>
          <p:nvPr/>
        </p:nvSpPr>
        <p:spPr>
          <a:xfrm>
            <a:off x="3615055" y="2371090"/>
            <a:ext cx="180403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pic>
        <p:nvPicPr>
          <p:cNvPr id="15" name="图片 14" descr="新建画布6"/>
          <p:cNvPicPr>
            <a:picLocks noChangeAspect="1"/>
          </p:cNvPicPr>
          <p:nvPr/>
        </p:nvPicPr>
        <p:blipFill>
          <a:blip r:embed="rId7"/>
          <a:stretch>
            <a:fillRect/>
          </a:stretch>
        </p:blipFill>
        <p:spPr>
          <a:xfrm>
            <a:off x="838200" y="2306320"/>
            <a:ext cx="2198370" cy="1003935"/>
          </a:xfrm>
          <a:prstGeom prst="rect">
            <a:avLst/>
          </a:prstGeom>
        </p:spPr>
      </p:pic>
      <p:cxnSp>
        <p:nvCxnSpPr>
          <p:cNvPr id="18" name="曲线连接符 17"/>
          <p:cNvCxnSpPr>
            <a:stCxn id="11" idx="3"/>
            <a:endCxn id="15" idx="3"/>
          </p:cNvCxnSpPr>
          <p:nvPr/>
        </p:nvCxnSpPr>
        <p:spPr>
          <a:xfrm>
            <a:off x="3036570" y="1521460"/>
            <a:ext cx="3175" cy="1287145"/>
          </a:xfrm>
          <a:prstGeom prst="curvedConnector3">
            <a:avLst>
              <a:gd name="adj1" fmla="val 75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cxnSpLocks/>
            <a:stCxn id="3" idx="1"/>
            <a:endCxn id="13" idx="1"/>
          </p:cNvCxnSpPr>
          <p:nvPr/>
        </p:nvCxnSpPr>
        <p:spPr>
          <a:xfrm rot="10800000" flipV="1">
            <a:off x="3615055" y="1437004"/>
            <a:ext cx="12700" cy="1118751"/>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cxnSpLocks/>
            <a:stCxn id="3" idx="2"/>
            <a:endCxn id="13" idx="0"/>
          </p:cNvCxnSpPr>
          <p:nvPr/>
        </p:nvCxnSpPr>
        <p:spPr>
          <a:xfrm rot="16200000" flipH="1">
            <a:off x="3995262" y="1849278"/>
            <a:ext cx="749935" cy="29368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5" idx="1"/>
          </p:cNvCxnSpPr>
          <p:nvPr/>
        </p:nvCxnSpPr>
        <p:spPr>
          <a:xfrm flipV="1">
            <a:off x="4420870" y="1437005"/>
            <a:ext cx="1656715" cy="551180"/>
          </a:xfrm>
          <a:prstGeom prst="bentConnector3">
            <a:avLst>
              <a:gd name="adj1" fmla="val 500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5" idx="3"/>
            <a:endCxn id="10" idx="0"/>
          </p:cNvCxnSpPr>
          <p:nvPr/>
        </p:nvCxnSpPr>
        <p:spPr>
          <a:xfrm>
            <a:off x="6868795" y="1437005"/>
            <a:ext cx="1787525" cy="4667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1"/>
            <a:endCxn id="9" idx="3"/>
          </p:cNvCxnSpPr>
          <p:nvPr/>
        </p:nvCxnSpPr>
        <p:spPr>
          <a:xfrm rot="10800000">
            <a:off x="7395845" y="3389630"/>
            <a:ext cx="815975" cy="3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0" idx="2"/>
            <a:endCxn id="22" idx="2"/>
          </p:cNvCxnSpPr>
          <p:nvPr/>
        </p:nvCxnSpPr>
        <p:spPr>
          <a:xfrm rot="5400000">
            <a:off x="7946390" y="2386965"/>
            <a:ext cx="288290" cy="1131570"/>
          </a:xfrm>
          <a:prstGeom prst="curvedConnector3">
            <a:avLst>
              <a:gd name="adj1" fmla="val 200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220585" y="2728595"/>
            <a:ext cx="60833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pic>
        <p:nvPicPr>
          <p:cNvPr id="23" name="图片 22" descr="新建画布7"/>
          <p:cNvPicPr>
            <a:picLocks noChangeAspect="1"/>
          </p:cNvPicPr>
          <p:nvPr/>
        </p:nvPicPr>
        <p:blipFill>
          <a:blip r:embed="rId8"/>
          <a:stretch>
            <a:fillRect/>
          </a:stretch>
        </p:blipFill>
        <p:spPr>
          <a:xfrm>
            <a:off x="738505" y="4727575"/>
            <a:ext cx="3485515" cy="993775"/>
          </a:xfrm>
          <a:prstGeom prst="rect">
            <a:avLst/>
          </a:prstGeom>
        </p:spPr>
      </p:pic>
      <p:pic>
        <p:nvPicPr>
          <p:cNvPr id="25" name="图片 24" descr="新建画布8"/>
          <p:cNvPicPr>
            <a:picLocks noChangeAspect="1"/>
          </p:cNvPicPr>
          <p:nvPr/>
        </p:nvPicPr>
        <p:blipFill>
          <a:blip r:embed="rId9"/>
          <a:stretch>
            <a:fillRect/>
          </a:stretch>
        </p:blipFill>
        <p:spPr>
          <a:xfrm>
            <a:off x="5419090" y="5721350"/>
            <a:ext cx="2792730" cy="1000125"/>
          </a:xfrm>
          <a:prstGeom prst="rect">
            <a:avLst/>
          </a:prstGeom>
        </p:spPr>
      </p:pic>
      <p:pic>
        <p:nvPicPr>
          <p:cNvPr id="26" name="图片 25" descr="新建画布2"/>
          <p:cNvPicPr>
            <a:picLocks noChangeAspect="1"/>
          </p:cNvPicPr>
          <p:nvPr/>
        </p:nvPicPr>
        <p:blipFill>
          <a:blip r:embed="rId3"/>
          <a:stretch>
            <a:fillRect/>
          </a:stretch>
        </p:blipFill>
        <p:spPr>
          <a:xfrm>
            <a:off x="8534400" y="4078605"/>
            <a:ext cx="2404745" cy="965835"/>
          </a:xfrm>
          <a:prstGeom prst="rect">
            <a:avLst/>
          </a:prstGeom>
        </p:spPr>
      </p:pic>
      <p:cxnSp>
        <p:nvCxnSpPr>
          <p:cNvPr id="27" name="肘形连接符 26"/>
          <p:cNvCxnSpPr>
            <a:stCxn id="9" idx="1"/>
            <a:endCxn id="23" idx="0"/>
          </p:cNvCxnSpPr>
          <p:nvPr/>
        </p:nvCxnSpPr>
        <p:spPr>
          <a:xfrm rot="10800000" flipV="1">
            <a:off x="2481580" y="3388995"/>
            <a:ext cx="1742440" cy="13379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5" idx="2"/>
            <a:endCxn id="23" idx="0"/>
          </p:cNvCxnSpPr>
          <p:nvPr/>
        </p:nvCxnSpPr>
        <p:spPr>
          <a:xfrm rot="5400000" flipV="1">
            <a:off x="1500505" y="3746500"/>
            <a:ext cx="1417320" cy="544195"/>
          </a:xfrm>
          <a:prstGeom prst="bentConnector3">
            <a:avLst>
              <a:gd name="adj1" fmla="val 499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2"/>
            <a:endCxn id="25" idx="1"/>
          </p:cNvCxnSpPr>
          <p:nvPr/>
        </p:nvCxnSpPr>
        <p:spPr>
          <a:xfrm rot="5400000" flipV="1">
            <a:off x="3700145" y="4502785"/>
            <a:ext cx="500380" cy="293751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5" idx="3"/>
            <a:endCxn id="26" idx="2"/>
          </p:cNvCxnSpPr>
          <p:nvPr/>
        </p:nvCxnSpPr>
        <p:spPr>
          <a:xfrm flipV="1">
            <a:off x="8211820" y="5044440"/>
            <a:ext cx="1525270" cy="117729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6" idx="0"/>
            <a:endCxn id="8" idx="2"/>
          </p:cNvCxnSpPr>
          <p:nvPr/>
        </p:nvCxnSpPr>
        <p:spPr>
          <a:xfrm rot="16200000" flipV="1">
            <a:off x="9472295" y="3813810"/>
            <a:ext cx="206375" cy="3225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0"/>
          <a:stretch>
            <a:fillRect/>
          </a:stretch>
        </p:blipFill>
        <p:spPr>
          <a:xfrm>
            <a:off x="738505" y="6348095"/>
            <a:ext cx="2088515" cy="509905"/>
          </a:xfrm>
          <a:prstGeom prst="rect">
            <a:avLst/>
          </a:prstGeom>
        </p:spPr>
      </p:pic>
      <p:cxnSp>
        <p:nvCxnSpPr>
          <p:cNvPr id="34" name="曲线连接符 33"/>
          <p:cNvCxnSpPr>
            <a:endCxn id="33" idx="3"/>
          </p:cNvCxnSpPr>
          <p:nvPr/>
        </p:nvCxnSpPr>
        <p:spPr>
          <a:xfrm rot="5400000">
            <a:off x="2614930" y="6186170"/>
            <a:ext cx="629285" cy="20447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11"/>
          <a:stretch>
            <a:fillRect/>
          </a:stretch>
        </p:blipFill>
        <p:spPr>
          <a:xfrm>
            <a:off x="9745345" y="5517515"/>
            <a:ext cx="1356360" cy="830580"/>
          </a:xfrm>
          <a:prstGeom prst="rect">
            <a:avLst/>
          </a:prstGeom>
        </p:spPr>
      </p:pic>
      <p:cxnSp>
        <p:nvCxnSpPr>
          <p:cNvPr id="36" name="曲线连接符 35"/>
          <p:cNvCxnSpPr>
            <a:stCxn id="37" idx="0"/>
          </p:cNvCxnSpPr>
          <p:nvPr/>
        </p:nvCxnSpPr>
        <p:spPr>
          <a:xfrm rot="16200000">
            <a:off x="8970645" y="5645150"/>
            <a:ext cx="698500" cy="85026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534400" y="6419215"/>
            <a:ext cx="72072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sp>
        <p:nvSpPr>
          <p:cNvPr id="38" name="文本框 37"/>
          <p:cNvSpPr txBox="1"/>
          <p:nvPr/>
        </p:nvSpPr>
        <p:spPr>
          <a:xfrm>
            <a:off x="2906395" y="3583940"/>
            <a:ext cx="892175"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ATP</a:t>
            </a:r>
          </a:p>
        </p:txBody>
      </p:sp>
      <p:sp>
        <p:nvSpPr>
          <p:cNvPr id="39" name="文本框 38"/>
          <p:cNvSpPr txBox="1"/>
          <p:nvPr/>
        </p:nvSpPr>
        <p:spPr>
          <a:xfrm>
            <a:off x="3041015" y="4280535"/>
            <a:ext cx="118237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AMP+PPi</a:t>
            </a:r>
          </a:p>
        </p:txBody>
      </p:sp>
      <p:cxnSp>
        <p:nvCxnSpPr>
          <p:cNvPr id="40" name="曲线连接符 39"/>
          <p:cNvCxnSpPr>
            <a:stCxn id="38" idx="1"/>
            <a:endCxn id="39" idx="1"/>
          </p:cNvCxnSpPr>
          <p:nvPr/>
        </p:nvCxnSpPr>
        <p:spPr>
          <a:xfrm rot="10800000" flipH="1" flipV="1">
            <a:off x="2906395" y="3767455"/>
            <a:ext cx="134620" cy="696595"/>
          </a:xfrm>
          <a:prstGeom prst="curvedConnector3">
            <a:avLst>
              <a:gd name="adj1" fmla="val -3127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88560" y="4665980"/>
            <a:ext cx="2566035" cy="521970"/>
          </a:xfrm>
          <a:prstGeom prst="rect">
            <a:avLst/>
          </a:prstGeom>
          <a:noFill/>
        </p:spPr>
        <p:txBody>
          <a:bodyPr wrap="square" rtlCol="0">
            <a:spAutoFit/>
          </a:bodyPr>
          <a:lstStyle/>
          <a:p>
            <a:pPr algn="ctr"/>
            <a:r>
              <a:rPr lang="en-US" altLang="zh-CN" sz="2800" b="1">
                <a:latin typeface="Times New Roman" panose="02020603050405020304" pitchFamily="18" charset="0"/>
                <a:cs typeface="Times New Roman" panose="02020603050405020304" pitchFamily="18" charset="0"/>
              </a:rPr>
              <a:t>cytosol</a:t>
            </a:r>
          </a:p>
        </p:txBody>
      </p:sp>
      <p:sp>
        <p:nvSpPr>
          <p:cNvPr id="43" name="文本框 42"/>
          <p:cNvSpPr txBox="1"/>
          <p:nvPr/>
        </p:nvSpPr>
        <p:spPr>
          <a:xfrm>
            <a:off x="2590800" y="884555"/>
            <a:ext cx="233299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mitochondiral matrix</a:t>
            </a:r>
          </a:p>
        </p:txBody>
      </p:sp>
      <p:sp>
        <p:nvSpPr>
          <p:cNvPr id="44" name="文本框 43"/>
          <p:cNvSpPr txBox="1"/>
          <p:nvPr/>
        </p:nvSpPr>
        <p:spPr>
          <a:xfrm>
            <a:off x="5185410" y="1621155"/>
            <a:ext cx="1330325" cy="521970"/>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glutamate dehydrogenase</a:t>
            </a:r>
          </a:p>
        </p:txBody>
      </p:sp>
      <p:sp>
        <p:nvSpPr>
          <p:cNvPr id="45" name="文本框 44"/>
          <p:cNvSpPr txBox="1"/>
          <p:nvPr/>
        </p:nvSpPr>
        <p:spPr>
          <a:xfrm>
            <a:off x="1937385" y="1903730"/>
            <a:ext cx="1379220" cy="460375"/>
          </a:xfrm>
          <a:prstGeom prst="rect">
            <a:avLst/>
          </a:prstGeom>
          <a:noFill/>
        </p:spPr>
        <p:txBody>
          <a:bodyPr wrap="square" rtlCol="0">
            <a:spAutoFit/>
          </a:bodyPr>
          <a:lstStyle/>
          <a:p>
            <a:r>
              <a:rPr lang="en-US" altLang="zh-CN" sz="1200" b="1">
                <a:latin typeface="Times New Roman" panose="02020603050405020304" pitchFamily="18" charset="0"/>
                <a:cs typeface="Times New Roman" panose="02020603050405020304" pitchFamily="18" charset="0"/>
              </a:rPr>
              <a:t>aspartate aminotransferase</a:t>
            </a:r>
          </a:p>
        </p:txBody>
      </p:sp>
      <p:sp>
        <p:nvSpPr>
          <p:cNvPr id="46" name="文本框 45"/>
          <p:cNvSpPr txBox="1"/>
          <p:nvPr/>
        </p:nvSpPr>
        <p:spPr>
          <a:xfrm>
            <a:off x="6937375" y="923290"/>
            <a:ext cx="1774825" cy="738664"/>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carbamoyl phosphate synthatase I</a:t>
            </a:r>
          </a:p>
        </p:txBody>
      </p:sp>
      <p:sp>
        <p:nvSpPr>
          <p:cNvPr id="47" name="文本框 46"/>
          <p:cNvSpPr txBox="1"/>
          <p:nvPr/>
        </p:nvSpPr>
        <p:spPr>
          <a:xfrm>
            <a:off x="6736715" y="1559560"/>
            <a:ext cx="659130" cy="306705"/>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HCO</a:t>
            </a:r>
            <a:r>
              <a:rPr lang="en-US" altLang="zh-CN" sz="1400" b="1" baseline="-25000">
                <a:latin typeface="Times New Roman" panose="02020603050405020304" pitchFamily="18" charset="0"/>
                <a:cs typeface="Times New Roman" panose="02020603050405020304" pitchFamily="18" charset="0"/>
              </a:rPr>
              <a:t>3</a:t>
            </a:r>
          </a:p>
        </p:txBody>
      </p:sp>
      <p:sp>
        <p:nvSpPr>
          <p:cNvPr id="48" name="文本框 47"/>
          <p:cNvSpPr txBox="1"/>
          <p:nvPr/>
        </p:nvSpPr>
        <p:spPr>
          <a:xfrm>
            <a:off x="7395845" y="1597025"/>
            <a:ext cx="617855" cy="306705"/>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2ATP</a:t>
            </a:r>
          </a:p>
        </p:txBody>
      </p:sp>
      <p:sp>
        <p:nvSpPr>
          <p:cNvPr id="49" name="文本框 48"/>
          <p:cNvSpPr txBox="1"/>
          <p:nvPr/>
        </p:nvSpPr>
        <p:spPr>
          <a:xfrm>
            <a:off x="8012430" y="1559560"/>
            <a:ext cx="643890" cy="521970"/>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2ADP+Pi</a:t>
            </a:r>
          </a:p>
        </p:txBody>
      </p:sp>
      <p:cxnSp>
        <p:nvCxnSpPr>
          <p:cNvPr id="50" name="曲线连接符 49"/>
          <p:cNvCxnSpPr>
            <a:stCxn id="47" idx="0"/>
          </p:cNvCxnSpPr>
          <p:nvPr/>
        </p:nvCxnSpPr>
        <p:spPr>
          <a:xfrm rot="16200000">
            <a:off x="7251065" y="1255395"/>
            <a:ext cx="119380" cy="489585"/>
          </a:xfrm>
          <a:prstGeom prst="curved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48" idx="0"/>
            <a:endCxn id="49" idx="0"/>
          </p:cNvCxnSpPr>
          <p:nvPr/>
        </p:nvCxnSpPr>
        <p:spPr>
          <a:xfrm rot="16200000">
            <a:off x="8000365" y="1263650"/>
            <a:ext cx="37465" cy="629285"/>
          </a:xfrm>
          <a:prstGeom prst="curvedConnector3">
            <a:avLst>
              <a:gd name="adj1" fmla="val 4118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操作按钮: 后退或上一个 73">
            <a:hlinkClick r:id="rId1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p>
        </p:txBody>
      </p:sp>
    </p:spTree>
    <p:extLst>
      <p:ext uri="{BB962C8B-B14F-4D97-AF65-F5344CB8AC3E}">
        <p14:creationId xmlns:p14="http://schemas.microsoft.com/office/powerpoint/2010/main" val="3605735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88790" y="645795"/>
            <a:ext cx="7689215" cy="6070600"/>
          </a:xfrm>
          <a:prstGeom prst="rect">
            <a:avLst/>
          </a:prstGeom>
          <a:noFill/>
          <a:ln w="28575">
            <a:noFill/>
          </a:ln>
          <a:effectLst/>
        </p:spPr>
      </p:pic>
      <p:sp>
        <p:nvSpPr>
          <p:cNvPr id="2" name="标题 1"/>
          <p:cNvSpPr>
            <a:spLocks noGrp="1"/>
          </p:cNvSpPr>
          <p:nvPr>
            <p:ph type="title"/>
          </p:nvPr>
        </p:nvSpPr>
        <p:spPr>
          <a:xfrm>
            <a:off x="2687320" y="151765"/>
            <a:ext cx="6664498" cy="574675"/>
          </a:xfrm>
          <a:noFill/>
          <a:ln w="28575">
            <a:noFill/>
          </a:ln>
          <a:effectLst/>
        </p:spPr>
        <p:txBody>
          <a:bodyPr>
            <a:normAutofit fontScale="90000"/>
          </a:bodyPr>
          <a:lstStyle/>
          <a:p>
            <a:r>
              <a:rPr lang="en-US" altLang="zh-CN" sz="3200" b="1" dirty="0">
                <a:solidFill>
                  <a:schemeClr val="accent1"/>
                </a:solidFill>
                <a:latin typeface="Times New Roman" panose="02020603050405020304" pitchFamily="18" charset="0"/>
                <a:cs typeface="Times New Roman" panose="02020603050405020304" pitchFamily="18" charset="0"/>
              </a:rPr>
              <a:t>fate of carbon skeletons of amino acids</a:t>
            </a:r>
          </a:p>
        </p:txBody>
      </p:sp>
      <p:sp>
        <p:nvSpPr>
          <p:cNvPr id="5" name="文本框 4"/>
          <p:cNvSpPr txBox="1"/>
          <p:nvPr/>
        </p:nvSpPr>
        <p:spPr>
          <a:xfrm>
            <a:off x="284480" y="889000"/>
            <a:ext cx="3525520" cy="119888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glucogenic amino acids:</a:t>
            </a:r>
          </a:p>
          <a:p>
            <a:r>
              <a:rPr lang="en-US" altLang="zh-CN" b="1" dirty="0">
                <a:latin typeface="Times New Roman" panose="02020603050405020304" pitchFamily="18" charset="0"/>
                <a:cs typeface="Times New Roman" panose="02020603050405020304" pitchFamily="18" charset="0"/>
              </a:rPr>
              <a:t>Alanine,Cystenine,Serine,aparagine,aspartate,valine,methionine,proline,histidine,argnine</a:t>
            </a:r>
          </a:p>
        </p:txBody>
      </p:sp>
      <p:sp>
        <p:nvSpPr>
          <p:cNvPr id="6" name="文本框 5"/>
          <p:cNvSpPr txBox="1"/>
          <p:nvPr/>
        </p:nvSpPr>
        <p:spPr>
          <a:xfrm>
            <a:off x="274320" y="2950845"/>
            <a:ext cx="3414395" cy="119888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Both glucogenic and ketogenic amino acids:</a:t>
            </a:r>
            <a:r>
              <a:rPr lang="zh-CN" altLang="en-US"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Isoleucine,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phenylalanine,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tyrosine, tryptophan,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threonine</a:t>
            </a:r>
          </a:p>
        </p:txBody>
      </p:sp>
      <p:sp>
        <p:nvSpPr>
          <p:cNvPr id="7" name="文本框 6"/>
          <p:cNvSpPr txBox="1"/>
          <p:nvPr/>
        </p:nvSpPr>
        <p:spPr>
          <a:xfrm>
            <a:off x="284480" y="4870450"/>
            <a:ext cx="3210560" cy="645160"/>
          </a:xfrm>
          <a:prstGeom prst="rect">
            <a:avLst/>
          </a:prstGeom>
          <a:noFill/>
          <a:ln w="28575">
            <a:noFill/>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ketogenic amino acid:</a:t>
            </a:r>
          </a:p>
          <a:p>
            <a:r>
              <a:rPr lang="en-US" altLang="zh-CN" b="1" dirty="0">
                <a:latin typeface="Times New Roman" panose="02020603050405020304" pitchFamily="18" charset="0"/>
                <a:cs typeface="Times New Roman" panose="02020603050405020304" pitchFamily="18" charset="0"/>
              </a:rPr>
              <a:t>Leucine,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lysine</a:t>
            </a:r>
          </a:p>
        </p:txBody>
      </p:sp>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385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383780" y="521335"/>
            <a:ext cx="4624705" cy="5165725"/>
          </a:xfrm>
          <a:prstGeom prst="rect">
            <a:avLst/>
          </a:prstGeom>
          <a:noFill/>
          <a:ln w="28575">
            <a:noFill/>
          </a:ln>
          <a:effectLst/>
        </p:spPr>
      </p:pic>
      <p:sp>
        <p:nvSpPr>
          <p:cNvPr id="2" name="标题 1"/>
          <p:cNvSpPr>
            <a:spLocks noGrp="1"/>
          </p:cNvSpPr>
          <p:nvPr>
            <p:ph type="title"/>
          </p:nvPr>
        </p:nvSpPr>
        <p:spPr>
          <a:xfrm>
            <a:off x="959485" y="142240"/>
            <a:ext cx="7651750" cy="1325880"/>
          </a:xfrm>
          <a:noFill/>
          <a:ln w="28575">
            <a:noFill/>
          </a:ln>
          <a:effectLst/>
        </p:spPr>
        <p:txBody>
          <a:bodyPr>
            <a:norm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synthesis of glutamine and its regulation</a:t>
            </a:r>
          </a:p>
        </p:txBody>
      </p:sp>
      <p:pic>
        <p:nvPicPr>
          <p:cNvPr id="4" name="内容占位符 3"/>
          <p:cNvPicPr>
            <a:picLocks noGrp="1" noChangeAspect="1"/>
          </p:cNvPicPr>
          <p:nvPr>
            <p:ph idx="1"/>
          </p:nvPr>
        </p:nvPicPr>
        <p:blipFill>
          <a:blip r:embed="rId3"/>
          <a:stretch>
            <a:fillRect/>
          </a:stretch>
        </p:blipFill>
        <p:spPr>
          <a:xfrm>
            <a:off x="121920" y="1366520"/>
            <a:ext cx="4463415" cy="1569720"/>
          </a:xfrm>
          <a:prstGeom prst="rect">
            <a:avLst/>
          </a:prstGeom>
          <a:ln w="28575">
            <a:noFill/>
          </a:ln>
          <a:effectLst/>
        </p:spPr>
      </p:pic>
      <p:pic>
        <p:nvPicPr>
          <p:cNvPr id="6" name="图片 5" descr="新建画布12"/>
          <p:cNvPicPr>
            <a:picLocks noChangeAspect="1"/>
          </p:cNvPicPr>
          <p:nvPr/>
        </p:nvPicPr>
        <p:blipFill>
          <a:blip r:embed="rId4"/>
          <a:stretch>
            <a:fillRect/>
          </a:stretch>
        </p:blipFill>
        <p:spPr>
          <a:xfrm>
            <a:off x="3660775" y="3599815"/>
            <a:ext cx="3410585" cy="2974340"/>
          </a:xfrm>
          <a:prstGeom prst="rect">
            <a:avLst/>
          </a:prstGeom>
          <a:noFill/>
          <a:ln w="28575">
            <a:noFill/>
          </a:ln>
          <a:effectLst/>
        </p:spPr>
      </p:pic>
      <p:sp>
        <p:nvSpPr>
          <p:cNvPr id="7" name="文本框 6"/>
          <p:cNvSpPr txBox="1"/>
          <p:nvPr/>
        </p:nvSpPr>
        <p:spPr>
          <a:xfrm>
            <a:off x="548005" y="3453130"/>
            <a:ext cx="2809875" cy="1753235"/>
          </a:xfrm>
          <a:prstGeom prst="rect">
            <a:avLst/>
          </a:prstGeom>
          <a:noFill/>
          <a:ln w="28575">
            <a:noFill/>
          </a:ln>
          <a:effectLst/>
        </p:spPr>
        <p:txBody>
          <a:bodyPr wrap="square" rtlCol="0">
            <a:spAutoFit/>
          </a:bodyPr>
          <a:lstStyle/>
          <a:p>
            <a:pPr algn="l">
              <a:buClrTx/>
              <a:buSzTx/>
              <a:buFontTx/>
            </a:pPr>
            <a:r>
              <a:rPr lang="en-US" altLang="zh-CN" b="1" dirty="0">
                <a:latin typeface="Times New Roman" panose="02020603050405020304" pitchFamily="18" charset="0"/>
                <a:cs typeface="Times New Roman" panose="02020603050405020304" pitchFamily="18" charset="0"/>
                <a:sym typeface="+mn-ea"/>
              </a:rPr>
              <a:t>In bacteria and plant,</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the side chain amino group of Gln is further transferred to a-ketoglutarate to form Glu in a reaction catalyzed by glutamate synthase</a:t>
            </a:r>
            <a:r>
              <a:rPr lang="en-US" b="1" dirty="0">
                <a:latin typeface="Times New Roman" panose="02020603050405020304" pitchFamily="18" charset="0"/>
                <a:cs typeface="Times New Roman" panose="02020603050405020304" pitchFamily="18" charset="0"/>
                <a:sym typeface="+mn-ea"/>
              </a:rPr>
              <a:t>.</a:t>
            </a:r>
            <a:endParaRPr lang="en-US" b="1"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a:stretch>
            <a:fillRect/>
          </a:stretch>
        </p:blipFill>
        <p:spPr>
          <a:xfrm>
            <a:off x="121920" y="5687060"/>
            <a:ext cx="3928745" cy="445770"/>
          </a:xfrm>
          <a:prstGeom prst="rect">
            <a:avLst/>
          </a:prstGeom>
          <a:noFill/>
          <a:ln w="28575">
            <a:noFill/>
          </a:ln>
          <a:effectLst/>
        </p:spPr>
      </p:pic>
      <p:sp>
        <p:nvSpPr>
          <p:cNvPr id="9" name="文本框 8"/>
          <p:cNvSpPr txBox="1"/>
          <p:nvPr/>
        </p:nvSpPr>
        <p:spPr>
          <a:xfrm>
            <a:off x="5239385" y="3453130"/>
            <a:ext cx="1997075" cy="337185"/>
          </a:xfrm>
          <a:prstGeom prst="rect">
            <a:avLst/>
          </a:prstGeom>
          <a:noFill/>
          <a:ln w="28575">
            <a:noFill/>
          </a:ln>
          <a:effectLst/>
        </p:spPr>
        <p:txBody>
          <a:bodyPr wrap="square" rtlCol="0">
            <a:spAutoFit/>
          </a:bodyPr>
          <a:lstStyle/>
          <a:p>
            <a:r>
              <a:rPr lang="en-US" altLang="zh-CN" sz="1600">
                <a:latin typeface="Times New Roman" panose="02020603050405020304" pitchFamily="18" charset="0"/>
                <a:cs typeface="Times New Roman" panose="02020603050405020304" pitchFamily="18" charset="0"/>
              </a:rPr>
              <a:t>AT-adenyltransferase</a:t>
            </a:r>
          </a:p>
        </p:txBody>
      </p:sp>
      <p:sp>
        <p:nvSpPr>
          <p:cNvPr id="14" name="操作按钮: 后退或上一个 73">
            <a:hlinkClick r:id="rId6" action="ppaction://hlinksldjump" highlightClick="1"/>
          </p:cNvPr>
          <p:cNvSpPr/>
          <p:nvPr/>
        </p:nvSpPr>
        <p:spPr>
          <a:xfrm>
            <a:off x="192" y="63015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642842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操作按钮: 后退或上一个 73">
            <a:hlinkClick r:id="rId2"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p>
        </p:txBody>
      </p:sp>
      <p:sp>
        <p:nvSpPr>
          <p:cNvPr id="22" name="文本框 21"/>
          <p:cNvSpPr txBox="1"/>
          <p:nvPr/>
        </p:nvSpPr>
        <p:spPr>
          <a:xfrm>
            <a:off x="2494915" y="4835525"/>
            <a:ext cx="78105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pic>
        <p:nvPicPr>
          <p:cNvPr id="6" name="图片 5"/>
          <p:cNvPicPr>
            <a:picLocks noChangeAspect="1"/>
          </p:cNvPicPr>
          <p:nvPr/>
        </p:nvPicPr>
        <p:blipFill>
          <a:blip r:embed="rId3"/>
          <a:stretch>
            <a:fillRect/>
          </a:stretch>
        </p:blipFill>
        <p:spPr>
          <a:xfrm>
            <a:off x="0" y="127635"/>
            <a:ext cx="3898900" cy="1387475"/>
          </a:xfrm>
          <a:prstGeom prst="rect">
            <a:avLst/>
          </a:prstGeom>
          <a:noFill/>
          <a:ln w="28575" cmpd="sng">
            <a:noFill/>
            <a:prstDash val="solid"/>
          </a:ln>
          <a:effectLst/>
        </p:spPr>
      </p:pic>
      <p:pic>
        <p:nvPicPr>
          <p:cNvPr id="7" name="图片 6" descr="新建画布2"/>
          <p:cNvPicPr>
            <a:picLocks noChangeAspect="1"/>
          </p:cNvPicPr>
          <p:nvPr/>
        </p:nvPicPr>
        <p:blipFill>
          <a:blip r:embed="rId4"/>
          <a:stretch>
            <a:fillRect/>
          </a:stretch>
        </p:blipFill>
        <p:spPr>
          <a:xfrm>
            <a:off x="15240" y="2820670"/>
            <a:ext cx="3867785" cy="1216660"/>
          </a:xfrm>
          <a:prstGeom prst="rect">
            <a:avLst/>
          </a:prstGeom>
          <a:noFill/>
          <a:ln w="28575" cmpd="sng">
            <a:noFill/>
            <a:prstDash val="solid"/>
          </a:ln>
          <a:effectLst/>
        </p:spPr>
      </p:pic>
      <p:pic>
        <p:nvPicPr>
          <p:cNvPr id="8" name="图片 7" descr="新建画布3"/>
          <p:cNvPicPr>
            <a:picLocks noChangeAspect="1"/>
          </p:cNvPicPr>
          <p:nvPr/>
        </p:nvPicPr>
        <p:blipFill>
          <a:blip r:embed="rId5"/>
          <a:stretch>
            <a:fillRect/>
          </a:stretch>
        </p:blipFill>
        <p:spPr>
          <a:xfrm>
            <a:off x="0" y="5370195"/>
            <a:ext cx="3899535" cy="1378585"/>
          </a:xfrm>
          <a:prstGeom prst="rect">
            <a:avLst/>
          </a:prstGeom>
          <a:noFill/>
          <a:ln w="28575" cmpd="sng">
            <a:noFill/>
            <a:prstDash val="solid"/>
          </a:ln>
          <a:effectLst/>
        </p:spPr>
      </p:pic>
      <p:pic>
        <p:nvPicPr>
          <p:cNvPr id="9" name="图片 8" descr="新建画布4"/>
          <p:cNvPicPr>
            <a:picLocks noChangeAspect="1"/>
          </p:cNvPicPr>
          <p:nvPr/>
        </p:nvPicPr>
        <p:blipFill>
          <a:blip r:embed="rId6"/>
          <a:stretch>
            <a:fillRect/>
          </a:stretch>
        </p:blipFill>
        <p:spPr>
          <a:xfrm>
            <a:off x="6650990" y="5398770"/>
            <a:ext cx="2777490" cy="1322070"/>
          </a:xfrm>
          <a:prstGeom prst="rect">
            <a:avLst/>
          </a:prstGeom>
          <a:noFill/>
          <a:ln w="28575" cmpd="sng">
            <a:noFill/>
            <a:prstDash val="solid"/>
          </a:ln>
          <a:effectLst/>
        </p:spPr>
      </p:pic>
      <p:pic>
        <p:nvPicPr>
          <p:cNvPr id="10" name="图片 9"/>
          <p:cNvPicPr>
            <a:picLocks noChangeAspect="1"/>
          </p:cNvPicPr>
          <p:nvPr/>
        </p:nvPicPr>
        <p:blipFill>
          <a:blip r:embed="rId7"/>
          <a:stretch>
            <a:fillRect/>
          </a:stretch>
        </p:blipFill>
        <p:spPr>
          <a:xfrm>
            <a:off x="5452110" y="456565"/>
            <a:ext cx="6589395" cy="3085465"/>
          </a:xfrm>
          <a:prstGeom prst="rect">
            <a:avLst/>
          </a:prstGeom>
          <a:noFill/>
          <a:ln w="28575" cmpd="sng">
            <a:noFill/>
            <a:prstDash val="solid"/>
          </a:ln>
          <a:effectLst/>
        </p:spPr>
      </p:pic>
      <p:cxnSp>
        <p:nvCxnSpPr>
          <p:cNvPr id="102" name="肘形连接符 101"/>
          <p:cNvCxnSpPr>
            <a:stCxn id="6" idx="2"/>
            <a:endCxn id="7" idx="0"/>
          </p:cNvCxnSpPr>
          <p:nvPr/>
        </p:nvCxnSpPr>
        <p:spPr>
          <a:xfrm rot="5400000">
            <a:off x="1296670" y="2167890"/>
            <a:ext cx="1305560" cy="3175"/>
          </a:xfrm>
          <a:prstGeom prst="bentConnector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2"/>
            <a:endCxn id="8" idx="0"/>
          </p:cNvCxnSpPr>
          <p:nvPr/>
        </p:nvCxnSpPr>
        <p:spPr>
          <a:xfrm rot="5400000" flipV="1">
            <a:off x="1283335" y="4702810"/>
            <a:ext cx="1332865" cy="3175"/>
          </a:xfrm>
          <a:prstGeom prst="bentConnector3">
            <a:avLst>
              <a:gd name="adj1" fmla="val 50024"/>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8" idx="3"/>
            <a:endCxn id="9" idx="1"/>
          </p:cNvCxnSpPr>
          <p:nvPr/>
        </p:nvCxnSpPr>
        <p:spPr>
          <a:xfrm>
            <a:off x="3899535" y="6059805"/>
            <a:ext cx="2751455" cy="3175"/>
          </a:xfrm>
          <a:prstGeom prst="bentConnector2">
            <a:avLst/>
          </a:prstGeom>
          <a:noFill/>
          <a:ln w="28575" cmpd="sng">
            <a:no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0"/>
          </p:cNvCxnSpPr>
          <p:nvPr/>
        </p:nvCxnSpPr>
        <p:spPr>
          <a:xfrm rot="16200000" flipV="1">
            <a:off x="7218045" y="4577715"/>
            <a:ext cx="1635760" cy="6985"/>
          </a:xfrm>
          <a:prstGeom prst="bentConnector3">
            <a:avLst>
              <a:gd name="adj1" fmla="val 49981"/>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59125" y="283210"/>
            <a:ext cx="1591945" cy="368300"/>
          </a:xfrm>
          <a:prstGeom prst="rect">
            <a:avLst/>
          </a:prstGeom>
          <a:noFill/>
          <a:ln w="28575" cap="flat"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p>
        </p:txBody>
      </p:sp>
      <p:sp>
        <p:nvSpPr>
          <p:cNvPr id="15" name="文本框 14"/>
          <p:cNvSpPr txBox="1"/>
          <p:nvPr/>
        </p:nvSpPr>
        <p:spPr>
          <a:xfrm>
            <a:off x="3159125" y="2990850"/>
            <a:ext cx="2691130" cy="369332"/>
          </a:xfrm>
          <a:prstGeom prst="rect">
            <a:avLst/>
          </a:prstGeom>
          <a:noFill/>
          <a:ln w="28575" cmpd="sng">
            <a:noFill/>
            <a:prstDash val="solid"/>
          </a:ln>
          <a:effectLst/>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γ-glutamylphosphate</a:t>
            </a:r>
            <a:endParaRPr lang="en-US" altLang="zh-CN"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097529" y="5492115"/>
            <a:ext cx="3317125" cy="369332"/>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 </a:t>
            </a:r>
            <a:r>
              <a:rPr lang="en-US" altLang="zh-CN" b="1" dirty="0" err="1">
                <a:latin typeface="Times New Roman" panose="02020603050405020304" pitchFamily="18" charset="0"/>
                <a:cs typeface="Times New Roman" panose="02020603050405020304" pitchFamily="18" charset="0"/>
              </a:rPr>
              <a:t>γ</a:t>
            </a:r>
            <a:r>
              <a:rPr lang="en-US" altLang="zh-CN" b="1" dirty="0">
                <a:latin typeface="Times New Roman" panose="02020603050405020304" pitchFamily="18" charset="0"/>
                <a:cs typeface="Times New Roman" panose="02020603050405020304" pitchFamily="18" charset="0"/>
              </a:rPr>
              <a:t>-semialdehyde</a:t>
            </a:r>
          </a:p>
        </p:txBody>
      </p:sp>
      <p:sp>
        <p:nvSpPr>
          <p:cNvPr id="3" name="文本框 2"/>
          <p:cNvSpPr txBox="1"/>
          <p:nvPr/>
        </p:nvSpPr>
        <p:spPr>
          <a:xfrm>
            <a:off x="8789035" y="5370195"/>
            <a:ext cx="2762250" cy="646331"/>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Δ</a:t>
            </a:r>
            <a:r>
              <a:rPr lang="en-US" altLang="zh-CN" b="1" baseline="30000">
                <a:latin typeface="Times New Roman" panose="02020603050405020304" pitchFamily="18" charset="0"/>
                <a:cs typeface="Times New Roman" panose="02020603050405020304" pitchFamily="18" charset="0"/>
              </a:rPr>
              <a:t>1</a:t>
            </a:r>
            <a:r>
              <a:rPr lang="en-US" altLang="zh-CN" b="1">
                <a:latin typeface="Times New Roman" panose="02020603050405020304" pitchFamily="18" charset="0"/>
                <a:cs typeface="Times New Roman" panose="02020603050405020304" pitchFamily="18" charset="0"/>
              </a:rPr>
              <a:t>-pyrroline-5-carboxylate</a:t>
            </a:r>
          </a:p>
        </p:txBody>
      </p:sp>
      <p:sp>
        <p:nvSpPr>
          <p:cNvPr id="4" name="文本框 3"/>
          <p:cNvSpPr txBox="1"/>
          <p:nvPr/>
        </p:nvSpPr>
        <p:spPr>
          <a:xfrm>
            <a:off x="8789035" y="3069590"/>
            <a:ext cx="242824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Proline</a:t>
            </a:r>
          </a:p>
        </p:txBody>
      </p:sp>
      <p:sp>
        <p:nvSpPr>
          <p:cNvPr id="5" name="文本框 4"/>
          <p:cNvSpPr txBox="1"/>
          <p:nvPr/>
        </p:nvSpPr>
        <p:spPr>
          <a:xfrm>
            <a:off x="567055" y="1774825"/>
            <a:ext cx="1227455" cy="645160"/>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glutamate</a:t>
            </a:r>
          </a:p>
          <a:p>
            <a:r>
              <a:rPr lang="en-US" altLang="zh-CN" b="1" dirty="0">
                <a:latin typeface="Times New Roman" panose="02020603050405020304" pitchFamily="18" charset="0"/>
                <a:cs typeface="Times New Roman" panose="02020603050405020304" pitchFamily="18" charset="0"/>
              </a:rPr>
              <a:t>kinase</a:t>
            </a:r>
          </a:p>
        </p:txBody>
      </p:sp>
      <p:sp>
        <p:nvSpPr>
          <p:cNvPr id="16" name="文本框 15"/>
          <p:cNvSpPr txBox="1"/>
          <p:nvPr/>
        </p:nvSpPr>
        <p:spPr>
          <a:xfrm>
            <a:off x="2534920" y="1470660"/>
            <a:ext cx="89281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ATP</a:t>
            </a:r>
          </a:p>
        </p:txBody>
      </p:sp>
      <p:sp>
        <p:nvSpPr>
          <p:cNvPr id="17" name="文本框 16"/>
          <p:cNvSpPr txBox="1"/>
          <p:nvPr/>
        </p:nvSpPr>
        <p:spPr>
          <a:xfrm>
            <a:off x="2534920" y="2145665"/>
            <a:ext cx="892810" cy="36830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ADP</a:t>
            </a:r>
          </a:p>
        </p:txBody>
      </p:sp>
      <p:cxnSp>
        <p:nvCxnSpPr>
          <p:cNvPr id="18" name="曲线连接符 17"/>
          <p:cNvCxnSpPr>
            <a:stCxn id="16" idx="1"/>
            <a:endCxn id="17" idx="1"/>
          </p:cNvCxnSpPr>
          <p:nvPr/>
        </p:nvCxnSpPr>
        <p:spPr>
          <a:xfrm rot="10800000" flipV="1">
            <a:off x="2534920" y="1654175"/>
            <a:ext cx="3175" cy="675005"/>
          </a:xfrm>
          <a:prstGeom prst="curvedConnector3">
            <a:avLst>
              <a:gd name="adj1" fmla="val 18460000"/>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93370" y="4281805"/>
            <a:ext cx="1501140" cy="92202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 γ-glutamyl</a:t>
            </a:r>
          </a:p>
          <a:p>
            <a:r>
              <a:rPr lang="en-US" altLang="zh-CN" b="1">
                <a:latin typeface="Times New Roman" panose="02020603050405020304" pitchFamily="18" charset="0"/>
                <a:cs typeface="Times New Roman" panose="02020603050405020304" pitchFamily="18" charset="0"/>
              </a:rPr>
              <a:t>phosphate</a:t>
            </a:r>
          </a:p>
          <a:p>
            <a:r>
              <a:rPr lang="en-US" altLang="zh-CN" b="1">
                <a:latin typeface="Times New Roman" panose="02020603050405020304" pitchFamily="18" charset="0"/>
                <a:cs typeface="Times New Roman" panose="02020603050405020304" pitchFamily="18" charset="0"/>
              </a:rPr>
              <a:t>reductase</a:t>
            </a:r>
          </a:p>
        </p:txBody>
      </p:sp>
      <p:sp>
        <p:nvSpPr>
          <p:cNvPr id="20" name="文本框 19"/>
          <p:cNvSpPr txBox="1"/>
          <p:nvPr/>
        </p:nvSpPr>
        <p:spPr>
          <a:xfrm>
            <a:off x="2443480" y="4037330"/>
            <a:ext cx="1349375" cy="646331"/>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NAD(P)H+H</a:t>
            </a:r>
            <a:r>
              <a:rPr lang="en-US" altLang="zh-CN" b="1" baseline="30000">
                <a:latin typeface="Times New Roman" panose="02020603050405020304" pitchFamily="18" charset="0"/>
                <a:cs typeface="Times New Roman" panose="02020603050405020304" pitchFamily="18" charset="0"/>
              </a:rPr>
              <a:t>+</a:t>
            </a:r>
          </a:p>
        </p:txBody>
      </p:sp>
      <p:sp>
        <p:nvSpPr>
          <p:cNvPr id="21" name="文本框 20"/>
          <p:cNvSpPr txBox="1"/>
          <p:nvPr/>
        </p:nvSpPr>
        <p:spPr>
          <a:xfrm>
            <a:off x="2443480" y="4520565"/>
            <a:ext cx="973455" cy="553998"/>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a:t>
            </a:r>
            <a:r>
              <a:rPr lang="en-US" altLang="zh-CN" b="1" baseline="30000">
                <a:latin typeface="Times New Roman" panose="02020603050405020304" pitchFamily="18" charset="0"/>
                <a:cs typeface="Times New Roman" panose="02020603050405020304" pitchFamily="18" charset="0"/>
              </a:rPr>
              <a:t>+</a:t>
            </a:r>
          </a:p>
        </p:txBody>
      </p:sp>
      <p:cxnSp>
        <p:nvCxnSpPr>
          <p:cNvPr id="23" name="曲线连接符 22"/>
          <p:cNvCxnSpPr>
            <a:stCxn id="20" idx="1"/>
            <a:endCxn id="21" idx="1"/>
          </p:cNvCxnSpPr>
          <p:nvPr/>
        </p:nvCxnSpPr>
        <p:spPr>
          <a:xfrm rot="10800000" flipV="1">
            <a:off x="2443480" y="4360496"/>
            <a:ext cx="12700" cy="437068"/>
          </a:xfrm>
          <a:prstGeom prst="curvedConnector3">
            <a:avLst>
              <a:gd name="adj1" fmla="val 1800000"/>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24" name="曲线连接符 23"/>
          <p:cNvCxnSpPr>
            <a:endCxn id="22" idx="1"/>
          </p:cNvCxnSpPr>
          <p:nvPr/>
        </p:nvCxnSpPr>
        <p:spPr>
          <a:xfrm rot="5400000" flipV="1">
            <a:off x="1870075" y="4394835"/>
            <a:ext cx="690880" cy="558165"/>
          </a:xfrm>
          <a:prstGeom prst="curvedConnector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214995" y="4097655"/>
            <a:ext cx="1785620" cy="922020"/>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pyrroline carboxylate</a:t>
            </a:r>
          </a:p>
          <a:p>
            <a:r>
              <a:rPr lang="en-US" altLang="zh-CN" b="1">
                <a:latin typeface="Times New Roman" panose="02020603050405020304" pitchFamily="18" charset="0"/>
                <a:cs typeface="Times New Roman" panose="02020603050405020304" pitchFamily="18" charset="0"/>
              </a:rPr>
              <a:t>reductase</a:t>
            </a:r>
          </a:p>
        </p:txBody>
      </p:sp>
      <p:sp>
        <p:nvSpPr>
          <p:cNvPr id="26" name="文本框 25"/>
          <p:cNvSpPr txBox="1"/>
          <p:nvPr/>
        </p:nvSpPr>
        <p:spPr>
          <a:xfrm>
            <a:off x="5701323" y="4097655"/>
            <a:ext cx="1504657" cy="553998"/>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NAD(P)H+H</a:t>
            </a:r>
            <a:r>
              <a:rPr lang="en-US" altLang="zh-CN" b="1" baseline="30000" dirty="0">
                <a:latin typeface="Times New Roman" panose="02020603050405020304" pitchFamily="18" charset="0"/>
                <a:cs typeface="Times New Roman" panose="02020603050405020304" pitchFamily="18" charset="0"/>
              </a:rPr>
              <a:t>+</a:t>
            </a:r>
          </a:p>
        </p:txBody>
      </p:sp>
      <p:sp>
        <p:nvSpPr>
          <p:cNvPr id="27" name="文本框 26"/>
          <p:cNvSpPr txBox="1"/>
          <p:nvPr/>
        </p:nvSpPr>
        <p:spPr>
          <a:xfrm>
            <a:off x="5795647" y="4651375"/>
            <a:ext cx="1222373" cy="369332"/>
          </a:xfrm>
          <a:prstGeom prst="rect">
            <a:avLst/>
          </a:prstGeom>
          <a:noFill/>
          <a:ln w="28575" cmpd="sng">
            <a:noFill/>
            <a:prstDash val="solid"/>
          </a:ln>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NAD(P)</a:t>
            </a:r>
            <a:r>
              <a:rPr lang="en-US" altLang="zh-CN" b="1" baseline="30000">
                <a:latin typeface="Times New Roman" panose="02020603050405020304" pitchFamily="18" charset="0"/>
                <a:cs typeface="Times New Roman" panose="02020603050405020304" pitchFamily="18" charset="0"/>
              </a:rPr>
              <a:t>+</a:t>
            </a:r>
          </a:p>
        </p:txBody>
      </p:sp>
      <p:cxnSp>
        <p:nvCxnSpPr>
          <p:cNvPr id="28" name="曲线连接符 27"/>
          <p:cNvCxnSpPr>
            <a:cxnSpLocks/>
            <a:stCxn id="26" idx="3"/>
            <a:endCxn id="27" idx="3"/>
          </p:cNvCxnSpPr>
          <p:nvPr/>
        </p:nvCxnSpPr>
        <p:spPr>
          <a:xfrm flipH="1">
            <a:off x="7018020" y="4374654"/>
            <a:ext cx="187960" cy="461387"/>
          </a:xfrm>
          <a:prstGeom prst="curvedConnector3">
            <a:avLst>
              <a:gd name="adj1" fmla="val -121622"/>
            </a:avLst>
          </a:prstGeom>
          <a:noFill/>
          <a:ln w="28575"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951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8155" y="138430"/>
            <a:ext cx="2834640" cy="982980"/>
          </a:xfrm>
          <a:prstGeom prst="rect">
            <a:avLst/>
          </a:prstGeom>
          <a:effectLst/>
        </p:spPr>
      </p:pic>
      <p:pic>
        <p:nvPicPr>
          <p:cNvPr id="5" name="图片 4" descr="新建画布1"/>
          <p:cNvPicPr>
            <a:picLocks noChangeAspect="1"/>
          </p:cNvPicPr>
          <p:nvPr/>
        </p:nvPicPr>
        <p:blipFill>
          <a:blip r:embed="rId3"/>
          <a:stretch>
            <a:fillRect/>
          </a:stretch>
        </p:blipFill>
        <p:spPr>
          <a:xfrm>
            <a:off x="1270" y="1674495"/>
            <a:ext cx="3789045" cy="1546225"/>
          </a:xfrm>
          <a:prstGeom prst="rect">
            <a:avLst/>
          </a:prstGeom>
          <a:effectLst/>
        </p:spPr>
      </p:pic>
      <p:pic>
        <p:nvPicPr>
          <p:cNvPr id="6" name="图片 5" descr="新建画布2"/>
          <p:cNvPicPr>
            <a:picLocks noChangeAspect="1"/>
          </p:cNvPicPr>
          <p:nvPr/>
        </p:nvPicPr>
        <p:blipFill>
          <a:blip r:embed="rId4"/>
          <a:stretch>
            <a:fillRect/>
          </a:stretch>
        </p:blipFill>
        <p:spPr>
          <a:xfrm>
            <a:off x="207645" y="4385945"/>
            <a:ext cx="3373755" cy="1213485"/>
          </a:xfrm>
          <a:prstGeom prst="rect">
            <a:avLst/>
          </a:prstGeom>
          <a:effectLst/>
        </p:spPr>
      </p:pic>
      <p:pic>
        <p:nvPicPr>
          <p:cNvPr id="7" name="图片 6" descr="新建画布3"/>
          <p:cNvPicPr>
            <a:picLocks noChangeAspect="1"/>
          </p:cNvPicPr>
          <p:nvPr/>
        </p:nvPicPr>
        <p:blipFill>
          <a:blip r:embed="rId5"/>
          <a:stretch>
            <a:fillRect/>
          </a:stretch>
        </p:blipFill>
        <p:spPr>
          <a:xfrm>
            <a:off x="4269105" y="5521960"/>
            <a:ext cx="3653155" cy="1258570"/>
          </a:xfrm>
          <a:prstGeom prst="rect">
            <a:avLst/>
          </a:prstGeom>
          <a:effectLst/>
        </p:spPr>
      </p:pic>
      <p:pic>
        <p:nvPicPr>
          <p:cNvPr id="8" name="图片 7" descr="新建画布4"/>
          <p:cNvPicPr>
            <a:picLocks noChangeAspect="1"/>
          </p:cNvPicPr>
          <p:nvPr/>
        </p:nvPicPr>
        <p:blipFill>
          <a:blip r:embed="rId6"/>
          <a:stretch>
            <a:fillRect/>
          </a:stretch>
        </p:blipFill>
        <p:spPr>
          <a:xfrm>
            <a:off x="4079875" y="3790950"/>
            <a:ext cx="3703320" cy="1360805"/>
          </a:xfrm>
          <a:prstGeom prst="rect">
            <a:avLst/>
          </a:prstGeom>
          <a:effectLst/>
        </p:spPr>
      </p:pic>
      <p:pic>
        <p:nvPicPr>
          <p:cNvPr id="10" name="图片 9" descr="新建画布5"/>
          <p:cNvPicPr>
            <a:picLocks noChangeAspect="1"/>
          </p:cNvPicPr>
          <p:nvPr/>
        </p:nvPicPr>
        <p:blipFill>
          <a:blip r:embed="rId7"/>
          <a:stretch>
            <a:fillRect/>
          </a:stretch>
        </p:blipFill>
        <p:spPr>
          <a:xfrm>
            <a:off x="4269740" y="2246630"/>
            <a:ext cx="3324225" cy="734695"/>
          </a:xfrm>
          <a:prstGeom prst="rect">
            <a:avLst/>
          </a:prstGeom>
          <a:effectLst/>
        </p:spPr>
      </p:pic>
      <p:pic>
        <p:nvPicPr>
          <p:cNvPr id="13" name="图片 12" descr="新建画布6"/>
          <p:cNvPicPr>
            <a:picLocks noChangeAspect="1"/>
          </p:cNvPicPr>
          <p:nvPr/>
        </p:nvPicPr>
        <p:blipFill>
          <a:blip r:embed="rId8"/>
          <a:stretch>
            <a:fillRect/>
          </a:stretch>
        </p:blipFill>
        <p:spPr>
          <a:xfrm>
            <a:off x="4429125" y="781685"/>
            <a:ext cx="3005455" cy="892810"/>
          </a:xfrm>
          <a:prstGeom prst="rect">
            <a:avLst/>
          </a:prstGeom>
          <a:effectLst/>
        </p:spPr>
      </p:pic>
      <p:pic>
        <p:nvPicPr>
          <p:cNvPr id="14" name="图片 13" descr="新建画布7"/>
          <p:cNvPicPr>
            <a:picLocks noChangeAspect="1"/>
          </p:cNvPicPr>
          <p:nvPr/>
        </p:nvPicPr>
        <p:blipFill>
          <a:blip r:embed="rId9"/>
          <a:stretch>
            <a:fillRect/>
          </a:stretch>
        </p:blipFill>
        <p:spPr>
          <a:xfrm>
            <a:off x="8143875" y="840105"/>
            <a:ext cx="3604260" cy="775335"/>
          </a:xfrm>
          <a:prstGeom prst="rect">
            <a:avLst/>
          </a:prstGeom>
          <a:effectLst/>
        </p:spPr>
      </p:pic>
      <p:pic>
        <p:nvPicPr>
          <p:cNvPr id="15" name="图片 14" descr="新建画布8"/>
          <p:cNvPicPr>
            <a:picLocks noChangeAspect="1"/>
          </p:cNvPicPr>
          <p:nvPr/>
        </p:nvPicPr>
        <p:blipFill>
          <a:blip r:embed="rId10"/>
          <a:stretch>
            <a:fillRect/>
          </a:stretch>
        </p:blipFill>
        <p:spPr>
          <a:xfrm>
            <a:off x="7922895" y="2936240"/>
            <a:ext cx="4207510" cy="1274445"/>
          </a:xfrm>
          <a:prstGeom prst="rect">
            <a:avLst/>
          </a:prstGeom>
          <a:effectLst/>
        </p:spPr>
      </p:pic>
      <p:cxnSp>
        <p:nvCxnSpPr>
          <p:cNvPr id="102" name="肘形连接符 101"/>
          <p:cNvCxnSpPr>
            <a:stCxn id="4" idx="2"/>
            <a:endCxn id="5" idx="0"/>
          </p:cNvCxnSpPr>
          <p:nvPr/>
        </p:nvCxnSpPr>
        <p:spPr>
          <a:xfrm rot="5400000" flipV="1">
            <a:off x="1619250" y="1397635"/>
            <a:ext cx="553085" cy="635"/>
          </a:xfrm>
          <a:prstGeom prst="bentConnector3">
            <a:avLst>
              <a:gd name="adj1" fmla="val 50057"/>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5" idx="2"/>
            <a:endCxn id="6" idx="0"/>
          </p:cNvCxnSpPr>
          <p:nvPr/>
        </p:nvCxnSpPr>
        <p:spPr>
          <a:xfrm rot="5400000">
            <a:off x="1312863" y="3802698"/>
            <a:ext cx="1165225" cy="1270"/>
          </a:xfrm>
          <a:prstGeom prst="bentConnector3">
            <a:avLst>
              <a:gd name="adj1" fmla="val 5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2"/>
            <a:endCxn id="7" idx="1"/>
          </p:cNvCxnSpPr>
          <p:nvPr/>
        </p:nvCxnSpPr>
        <p:spPr>
          <a:xfrm rot="5400000" flipV="1">
            <a:off x="2806065" y="4688205"/>
            <a:ext cx="551815" cy="237426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0"/>
          </p:cNvCxnSpPr>
          <p:nvPr/>
        </p:nvCxnSpPr>
        <p:spPr>
          <a:xfrm rot="16200000">
            <a:off x="5618480" y="5035550"/>
            <a:ext cx="963930" cy="8890"/>
          </a:xfrm>
          <a:prstGeom prst="bentConnector3">
            <a:avLst>
              <a:gd name="adj1" fmla="val 49934"/>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0"/>
            <a:endCxn id="10" idx="2"/>
          </p:cNvCxnSpPr>
          <p:nvPr/>
        </p:nvCxnSpPr>
        <p:spPr>
          <a:xfrm rot="16200000">
            <a:off x="5527040" y="3385820"/>
            <a:ext cx="809625" cy="635"/>
          </a:xfrm>
          <a:prstGeom prst="bentConnector3">
            <a:avLst>
              <a:gd name="adj1" fmla="val 49961"/>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0"/>
            <a:endCxn id="13" idx="2"/>
          </p:cNvCxnSpPr>
          <p:nvPr/>
        </p:nvCxnSpPr>
        <p:spPr>
          <a:xfrm rot="16200000">
            <a:off x="5645785" y="1960245"/>
            <a:ext cx="57213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3"/>
            <a:endCxn id="14" idx="1"/>
          </p:cNvCxnSpPr>
          <p:nvPr/>
        </p:nvCxnSpPr>
        <p:spPr>
          <a:xfrm>
            <a:off x="7434580" y="1228090"/>
            <a:ext cx="70929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4" idx="2"/>
            <a:endCxn id="15" idx="0"/>
          </p:cNvCxnSpPr>
          <p:nvPr/>
        </p:nvCxnSpPr>
        <p:spPr>
          <a:xfrm rot="5400000" flipV="1">
            <a:off x="9325928" y="2235518"/>
            <a:ext cx="1320800" cy="80645"/>
          </a:xfrm>
          <a:prstGeom prst="bentConnector3">
            <a:avLst>
              <a:gd name="adj1" fmla="val 49976"/>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25" idx="1"/>
            <a:endCxn id="26" idx="1"/>
          </p:cNvCxnSpPr>
          <p:nvPr/>
        </p:nvCxnSpPr>
        <p:spPr>
          <a:xfrm rot="10800000" flipH="1" flipV="1">
            <a:off x="2563495" y="1228090"/>
            <a:ext cx="40005" cy="513080"/>
          </a:xfrm>
          <a:prstGeom prst="curvedConnector3">
            <a:avLst>
              <a:gd name="adj1" fmla="val -163492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1"/>
          <a:stretch>
            <a:fillRect/>
          </a:stretch>
        </p:blipFill>
        <p:spPr>
          <a:xfrm>
            <a:off x="2564130" y="984885"/>
            <a:ext cx="1017270" cy="485775"/>
          </a:xfrm>
          <a:prstGeom prst="rect">
            <a:avLst/>
          </a:prstGeom>
          <a:effectLst/>
        </p:spPr>
      </p:pic>
      <p:pic>
        <p:nvPicPr>
          <p:cNvPr id="26" name="图片 25"/>
          <p:cNvPicPr>
            <a:picLocks noChangeAspect="1"/>
          </p:cNvPicPr>
          <p:nvPr/>
        </p:nvPicPr>
        <p:blipFill>
          <a:blip r:embed="rId12"/>
          <a:stretch>
            <a:fillRect/>
          </a:stretch>
        </p:blipFill>
        <p:spPr>
          <a:xfrm>
            <a:off x="2604135" y="1615440"/>
            <a:ext cx="708660" cy="251460"/>
          </a:xfrm>
          <a:prstGeom prst="rect">
            <a:avLst/>
          </a:prstGeom>
          <a:effectLst/>
        </p:spPr>
      </p:pic>
      <p:sp>
        <p:nvSpPr>
          <p:cNvPr id="27" name="文本框 26"/>
          <p:cNvSpPr txBox="1"/>
          <p:nvPr/>
        </p:nvSpPr>
        <p:spPr>
          <a:xfrm>
            <a:off x="151765" y="1268095"/>
            <a:ext cx="164274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acetylglutamte synthase</a:t>
            </a:r>
          </a:p>
        </p:txBody>
      </p:sp>
      <p:sp>
        <p:nvSpPr>
          <p:cNvPr id="28" name="文本框 27"/>
          <p:cNvSpPr txBox="1"/>
          <p:nvPr/>
        </p:nvSpPr>
        <p:spPr>
          <a:xfrm>
            <a:off x="478155" y="3342005"/>
            <a:ext cx="1207770" cy="92202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N-acetyl glutamate</a:t>
            </a:r>
          </a:p>
          <a:p>
            <a:r>
              <a:rPr lang="en-US" altLang="zh-CN" b="1">
                <a:latin typeface="Times New Roman" panose="02020603050405020304" pitchFamily="18" charset="0"/>
                <a:cs typeface="Times New Roman" panose="02020603050405020304" pitchFamily="18" charset="0"/>
              </a:rPr>
              <a:t>kinase</a:t>
            </a:r>
          </a:p>
        </p:txBody>
      </p:sp>
      <p:sp>
        <p:nvSpPr>
          <p:cNvPr id="29" name="文本框 28"/>
          <p:cNvSpPr txBox="1"/>
          <p:nvPr/>
        </p:nvSpPr>
        <p:spPr>
          <a:xfrm>
            <a:off x="2251074" y="3286125"/>
            <a:ext cx="636905"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ATP</a:t>
            </a:r>
          </a:p>
        </p:txBody>
      </p:sp>
      <p:sp>
        <p:nvSpPr>
          <p:cNvPr id="30" name="文本框 29"/>
          <p:cNvSpPr txBox="1"/>
          <p:nvPr/>
        </p:nvSpPr>
        <p:spPr>
          <a:xfrm>
            <a:off x="2251075" y="4017645"/>
            <a:ext cx="814704"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ADP</a:t>
            </a:r>
          </a:p>
        </p:txBody>
      </p:sp>
      <p:cxnSp>
        <p:nvCxnSpPr>
          <p:cNvPr id="31" name="曲线连接符 30"/>
          <p:cNvCxnSpPr>
            <a:cxnSpLocks/>
          </p:cNvCxnSpPr>
          <p:nvPr/>
        </p:nvCxnSpPr>
        <p:spPr>
          <a:xfrm rot="10800000" flipH="1" flipV="1">
            <a:off x="2132735" y="3470791"/>
            <a:ext cx="1" cy="731520"/>
          </a:xfrm>
          <a:prstGeom prst="curvedConnector3">
            <a:avLst>
              <a:gd name="adj1" fmla="val -228600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41605" y="5690235"/>
            <a:ext cx="1753235" cy="92333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N-acetyl glutamate</a:t>
            </a:r>
          </a:p>
          <a:p>
            <a:r>
              <a:rPr lang="en-US" altLang="zh-CN" b="1" dirty="0">
                <a:latin typeface="Times New Roman" panose="02020603050405020304" pitchFamily="18" charset="0"/>
                <a:cs typeface="Times New Roman" panose="02020603050405020304" pitchFamily="18" charset="0"/>
              </a:rPr>
              <a:t>dehydrogenase</a:t>
            </a:r>
          </a:p>
        </p:txBody>
      </p:sp>
      <p:sp>
        <p:nvSpPr>
          <p:cNvPr id="33" name="文本框 32"/>
          <p:cNvSpPr txBox="1"/>
          <p:nvPr/>
        </p:nvSpPr>
        <p:spPr>
          <a:xfrm>
            <a:off x="1951355" y="5459016"/>
            <a:ext cx="1503045" cy="553998"/>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NAD(P)H+H</a:t>
            </a:r>
            <a:r>
              <a:rPr lang="en-US" altLang="zh-CN" b="1" baseline="30000" dirty="0">
                <a:latin typeface="Times New Roman" panose="02020603050405020304" pitchFamily="18" charset="0"/>
                <a:cs typeface="Times New Roman" panose="02020603050405020304" pitchFamily="18" charset="0"/>
              </a:rPr>
              <a:t>+</a:t>
            </a:r>
          </a:p>
        </p:txBody>
      </p:sp>
      <p:sp>
        <p:nvSpPr>
          <p:cNvPr id="34" name="文本框 33"/>
          <p:cNvSpPr txBox="1"/>
          <p:nvPr/>
        </p:nvSpPr>
        <p:spPr>
          <a:xfrm>
            <a:off x="3581400" y="5487670"/>
            <a:ext cx="1186180"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NAD(P)</a:t>
            </a:r>
            <a:r>
              <a:rPr lang="en-US" altLang="zh-CN" b="1" baseline="30000" dirty="0">
                <a:latin typeface="Times New Roman" panose="02020603050405020304" pitchFamily="18" charset="0"/>
                <a:cs typeface="Times New Roman" panose="02020603050405020304" pitchFamily="18" charset="0"/>
              </a:rPr>
              <a:t>+</a:t>
            </a:r>
          </a:p>
        </p:txBody>
      </p:sp>
      <p:cxnSp>
        <p:nvCxnSpPr>
          <p:cNvPr id="35" name="曲线连接符 34"/>
          <p:cNvCxnSpPr>
            <a:cxnSpLocks/>
          </p:cNvCxnSpPr>
          <p:nvPr/>
        </p:nvCxnSpPr>
        <p:spPr>
          <a:xfrm rot="16200000" flipH="1">
            <a:off x="3423841" y="5170901"/>
            <a:ext cx="29686" cy="1471612"/>
          </a:xfrm>
          <a:prstGeom prst="curvedConnector3">
            <a:avLst>
              <a:gd name="adj1" fmla="val 87006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692400" y="6489700"/>
            <a:ext cx="390525" cy="36830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Pi</a:t>
            </a:r>
          </a:p>
        </p:txBody>
      </p:sp>
      <p:cxnSp>
        <p:nvCxnSpPr>
          <p:cNvPr id="37" name="曲线连接符 36"/>
          <p:cNvCxnSpPr>
            <a:cxnSpLocks/>
          </p:cNvCxnSpPr>
          <p:nvPr/>
        </p:nvCxnSpPr>
        <p:spPr>
          <a:xfrm>
            <a:off x="2056130" y="6152176"/>
            <a:ext cx="831850" cy="251460"/>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358005" y="5150485"/>
            <a:ext cx="1659890" cy="584775"/>
          </a:xfrm>
          <a:prstGeom prst="rect">
            <a:avLst/>
          </a:prstGeom>
          <a:noFill/>
          <a:effectLst/>
        </p:spPr>
        <p:txBody>
          <a:bodyPr wrap="square" rtlCol="0">
            <a:spAutoFit/>
          </a:bodyPr>
          <a:lstStyle/>
          <a:p>
            <a:r>
              <a:rPr lang="en-US" altLang="zh-CN" sz="1600" b="1">
                <a:latin typeface="Times New Roman" panose="02020603050405020304" pitchFamily="18" charset="0"/>
                <a:cs typeface="Times New Roman" panose="02020603050405020304" pitchFamily="18" charset="0"/>
              </a:rPr>
              <a:t>aminotransferase</a:t>
            </a:r>
          </a:p>
        </p:txBody>
      </p:sp>
      <p:sp>
        <p:nvSpPr>
          <p:cNvPr id="39" name="文本框 38"/>
          <p:cNvSpPr txBox="1"/>
          <p:nvPr/>
        </p:nvSpPr>
        <p:spPr>
          <a:xfrm>
            <a:off x="6412230" y="4814570"/>
            <a:ext cx="137096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α-ketoglutarate</a:t>
            </a:r>
          </a:p>
        </p:txBody>
      </p:sp>
      <p:sp>
        <p:nvSpPr>
          <p:cNvPr id="40" name="文本框 39"/>
          <p:cNvSpPr txBox="1"/>
          <p:nvPr/>
        </p:nvSpPr>
        <p:spPr>
          <a:xfrm>
            <a:off x="6415405" y="5285740"/>
            <a:ext cx="137985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glutamate</a:t>
            </a:r>
          </a:p>
        </p:txBody>
      </p:sp>
      <p:cxnSp>
        <p:nvCxnSpPr>
          <p:cNvPr id="41" name="曲线连接符 40"/>
          <p:cNvCxnSpPr>
            <a:stCxn id="40" idx="1"/>
            <a:endCxn id="39" idx="1"/>
          </p:cNvCxnSpPr>
          <p:nvPr/>
        </p:nvCxnSpPr>
        <p:spPr>
          <a:xfrm rot="10800000">
            <a:off x="6412230" y="4968240"/>
            <a:ext cx="3175" cy="471170"/>
          </a:xfrm>
          <a:prstGeom prst="curvedConnector3">
            <a:avLst>
              <a:gd name="adj1" fmla="val 1016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984396" y="3232785"/>
            <a:ext cx="1845539"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N-</a:t>
            </a:r>
            <a:r>
              <a:rPr lang="en-US" altLang="zh-CN" sz="1400" b="1" dirty="0" err="1">
                <a:latin typeface="Times New Roman" panose="02020603050405020304" pitchFamily="18" charset="0"/>
                <a:cs typeface="Times New Roman" panose="02020603050405020304" pitchFamily="18" charset="0"/>
              </a:rPr>
              <a:t>acetylorinithinase</a:t>
            </a:r>
            <a:endParaRPr lang="en-US" altLang="zh-CN" sz="1400" b="1"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6543040" y="3470275"/>
            <a:ext cx="889000"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H</a:t>
            </a:r>
            <a:r>
              <a:rPr lang="en-US" altLang="zh-CN" sz="1400" b="1" baseline="-25000" dirty="0">
                <a:latin typeface="Times New Roman" panose="02020603050405020304" pitchFamily="18" charset="0"/>
                <a:cs typeface="Times New Roman" panose="02020603050405020304" pitchFamily="18" charset="0"/>
              </a:rPr>
              <a:t>2</a:t>
            </a:r>
            <a:r>
              <a:rPr lang="en-US" altLang="zh-CN" sz="1400" b="1" dirty="0">
                <a:latin typeface="Times New Roman" panose="02020603050405020304" pitchFamily="18" charset="0"/>
                <a:cs typeface="Times New Roman" panose="02020603050405020304" pitchFamily="18" charset="0"/>
              </a:rPr>
              <a:t>O</a:t>
            </a:r>
          </a:p>
        </p:txBody>
      </p:sp>
      <p:sp>
        <p:nvSpPr>
          <p:cNvPr id="44" name="文本框 43"/>
          <p:cNvSpPr txBox="1"/>
          <p:nvPr/>
        </p:nvSpPr>
        <p:spPr>
          <a:xfrm>
            <a:off x="6539865" y="2981325"/>
            <a:ext cx="1054100" cy="307777"/>
          </a:xfrm>
          <a:prstGeom prst="rect">
            <a:avLst/>
          </a:prstGeom>
          <a:noFill/>
          <a:effectLst/>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CH</a:t>
            </a:r>
            <a:r>
              <a:rPr lang="en-US" altLang="zh-CN" sz="1400" b="1" baseline="-25000" dirty="0">
                <a:latin typeface="Times New Roman" panose="02020603050405020304" pitchFamily="18" charset="0"/>
                <a:cs typeface="Times New Roman" panose="02020603050405020304" pitchFamily="18" charset="0"/>
              </a:rPr>
              <a:t>3</a:t>
            </a:r>
            <a:r>
              <a:rPr lang="en-US" altLang="zh-CN" sz="1400" b="1" dirty="0">
                <a:latin typeface="Times New Roman" panose="02020603050405020304" pitchFamily="18" charset="0"/>
                <a:cs typeface="Times New Roman" panose="02020603050405020304" pitchFamily="18" charset="0"/>
              </a:rPr>
              <a:t>COO</a:t>
            </a:r>
            <a:r>
              <a:rPr lang="en-US" altLang="zh-CN" sz="1400" b="1" baseline="30000" dirty="0">
                <a:latin typeface="Times New Roman" panose="02020603050405020304" pitchFamily="18" charset="0"/>
                <a:cs typeface="Times New Roman" panose="02020603050405020304" pitchFamily="18" charset="0"/>
              </a:rPr>
              <a:t>-</a:t>
            </a:r>
          </a:p>
        </p:txBody>
      </p:sp>
      <p:cxnSp>
        <p:nvCxnSpPr>
          <p:cNvPr id="45" name="曲线连接符 44"/>
          <p:cNvCxnSpPr>
            <a:cxnSpLocks/>
            <a:stCxn id="43" idx="1"/>
            <a:endCxn id="44" idx="1"/>
          </p:cNvCxnSpPr>
          <p:nvPr/>
        </p:nvCxnSpPr>
        <p:spPr>
          <a:xfrm rot="10800000">
            <a:off x="6539866" y="3135214"/>
            <a:ext cx="3175" cy="488950"/>
          </a:xfrm>
          <a:prstGeom prst="curvedConnector3">
            <a:avLst>
              <a:gd name="adj1" fmla="val 73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703445" y="1674495"/>
            <a:ext cx="1126490" cy="73723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orinithine</a:t>
            </a:r>
          </a:p>
          <a:p>
            <a:r>
              <a:rPr lang="en-US" altLang="zh-CN" sz="1400" b="1">
                <a:latin typeface="Times New Roman" panose="02020603050405020304" pitchFamily="18" charset="0"/>
                <a:cs typeface="Times New Roman" panose="02020603050405020304" pitchFamily="18" charset="0"/>
              </a:rPr>
              <a:t>carbamoyl</a:t>
            </a:r>
          </a:p>
          <a:p>
            <a:r>
              <a:rPr lang="en-US" altLang="zh-CN" sz="1400" b="1">
                <a:latin typeface="Times New Roman" panose="02020603050405020304" pitchFamily="18" charset="0"/>
                <a:cs typeface="Times New Roman" panose="02020603050405020304" pitchFamily="18" charset="0"/>
              </a:rPr>
              <a:t>transferase</a:t>
            </a:r>
          </a:p>
        </p:txBody>
      </p:sp>
      <p:sp>
        <p:nvSpPr>
          <p:cNvPr id="47" name="文本框 46"/>
          <p:cNvSpPr txBox="1"/>
          <p:nvPr/>
        </p:nvSpPr>
        <p:spPr>
          <a:xfrm>
            <a:off x="6177915" y="2029460"/>
            <a:ext cx="1744980" cy="523220"/>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carbamoyl phosphate</a:t>
            </a:r>
          </a:p>
        </p:txBody>
      </p:sp>
      <p:sp>
        <p:nvSpPr>
          <p:cNvPr id="48" name="文本框 47"/>
          <p:cNvSpPr txBox="1"/>
          <p:nvPr/>
        </p:nvSpPr>
        <p:spPr>
          <a:xfrm>
            <a:off x="6346190" y="1675765"/>
            <a:ext cx="390525"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Pi</a:t>
            </a:r>
          </a:p>
        </p:txBody>
      </p:sp>
      <p:cxnSp>
        <p:nvCxnSpPr>
          <p:cNvPr id="49" name="曲线连接符 48"/>
          <p:cNvCxnSpPr>
            <a:stCxn id="47" idx="1"/>
            <a:endCxn id="48" idx="1"/>
          </p:cNvCxnSpPr>
          <p:nvPr/>
        </p:nvCxnSpPr>
        <p:spPr>
          <a:xfrm rot="10800000" flipH="1">
            <a:off x="6177914" y="1829118"/>
            <a:ext cx="168275" cy="461952"/>
          </a:xfrm>
          <a:prstGeom prst="curvedConnector3">
            <a:avLst>
              <a:gd name="adj1" fmla="val -135849"/>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201535" y="1379220"/>
            <a:ext cx="1601470" cy="521970"/>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argininosuccinate synthetase</a:t>
            </a:r>
          </a:p>
        </p:txBody>
      </p:sp>
      <p:sp>
        <p:nvSpPr>
          <p:cNvPr id="51" name="文本框 50"/>
          <p:cNvSpPr txBox="1"/>
          <p:nvPr/>
        </p:nvSpPr>
        <p:spPr>
          <a:xfrm>
            <a:off x="6738620" y="535305"/>
            <a:ext cx="1023620" cy="307777"/>
          </a:xfrm>
          <a:prstGeom prst="rect">
            <a:avLst/>
          </a:prstGeom>
          <a:noFill/>
          <a:effectLst/>
        </p:spPr>
        <p:txBody>
          <a:bodyPr wrap="square" rtlCol="0">
            <a:spAutoFit/>
          </a:bodyPr>
          <a:lstStyle/>
          <a:p>
            <a:r>
              <a:rPr lang="en-US" altLang="zh-CN" sz="1400" b="1" dirty="0" err="1">
                <a:latin typeface="Times New Roman" panose="02020603050405020304" pitchFamily="18" charset="0"/>
                <a:cs typeface="Times New Roman" panose="02020603050405020304" pitchFamily="18" charset="0"/>
              </a:rPr>
              <a:t>Asp+ATP</a:t>
            </a:r>
            <a:endParaRPr lang="en-US" altLang="zh-CN" sz="1400" b="1"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7762240" y="533400"/>
            <a:ext cx="1035050" cy="306705"/>
          </a:xfrm>
          <a:prstGeom prst="rect">
            <a:avLst/>
          </a:prstGeom>
          <a:noFill/>
          <a:effectLst/>
        </p:spPr>
        <p:txBody>
          <a:bodyPr wrap="square" rtlCol="0">
            <a:spAutoFit/>
          </a:bodyPr>
          <a:lstStyle/>
          <a:p>
            <a:r>
              <a:rPr lang="en-US" altLang="zh-CN" sz="1400" b="1">
                <a:latin typeface="Times New Roman" panose="02020603050405020304" pitchFamily="18" charset="0"/>
                <a:cs typeface="Times New Roman" panose="02020603050405020304" pitchFamily="18" charset="0"/>
              </a:rPr>
              <a:t>AMP+PPi</a:t>
            </a:r>
          </a:p>
        </p:txBody>
      </p:sp>
      <p:cxnSp>
        <p:nvCxnSpPr>
          <p:cNvPr id="53" name="曲线连接符 52"/>
          <p:cNvCxnSpPr>
            <a:cxnSpLocks/>
            <a:stCxn id="51" idx="2"/>
            <a:endCxn id="52" idx="2"/>
          </p:cNvCxnSpPr>
          <p:nvPr/>
        </p:nvCxnSpPr>
        <p:spPr>
          <a:xfrm rot="5400000" flipH="1" flipV="1">
            <a:off x="7763608" y="326926"/>
            <a:ext cx="2977" cy="1029335"/>
          </a:xfrm>
          <a:prstGeom prst="curvedConnector3">
            <a:avLst>
              <a:gd name="adj1" fmla="val -12798119"/>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838439" y="1982470"/>
            <a:ext cx="1929131" cy="369332"/>
          </a:xfrm>
          <a:prstGeom prst="rect">
            <a:avLst/>
          </a:prstGeom>
          <a:noFill/>
          <a:effectLst/>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argininosuccinase</a:t>
            </a:r>
            <a:endParaRPr lang="en-US" altLang="zh-CN"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10551160" y="2246630"/>
            <a:ext cx="1196975" cy="368300"/>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fumarate</a:t>
            </a:r>
          </a:p>
        </p:txBody>
      </p:sp>
      <p:cxnSp>
        <p:nvCxnSpPr>
          <p:cNvPr id="56" name="曲线连接符 55"/>
          <p:cNvCxnSpPr>
            <a:endCxn id="55" idx="1"/>
          </p:cNvCxnSpPr>
          <p:nvPr/>
        </p:nvCxnSpPr>
        <p:spPr>
          <a:xfrm rot="5400000" flipV="1">
            <a:off x="9937115" y="1816735"/>
            <a:ext cx="626110" cy="601980"/>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7" name="操作按钮: 后退或上一个 73">
            <a:hlinkClick r:id="rId13" action="ppaction://hlinksldjump" highlightClick="1"/>
          </p:cNvPr>
          <p:cNvSpPr/>
          <p:nvPr/>
        </p:nvSpPr>
        <p:spPr>
          <a:xfrm>
            <a:off x="11576877" y="623809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241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9385" y="181610"/>
            <a:ext cx="4442460" cy="1322705"/>
          </a:xfrm>
          <a:prstGeom prst="rect">
            <a:avLst/>
          </a:prstGeom>
          <a:effectLst/>
        </p:spPr>
      </p:pic>
      <p:pic>
        <p:nvPicPr>
          <p:cNvPr id="5" name="图片 4"/>
          <p:cNvPicPr>
            <a:picLocks noChangeAspect="1"/>
          </p:cNvPicPr>
          <p:nvPr/>
        </p:nvPicPr>
        <p:blipFill>
          <a:blip r:embed="rId3"/>
          <a:stretch>
            <a:fillRect/>
          </a:stretch>
        </p:blipFill>
        <p:spPr>
          <a:xfrm>
            <a:off x="317500" y="2604135"/>
            <a:ext cx="4125595" cy="1094740"/>
          </a:xfrm>
          <a:prstGeom prst="rect">
            <a:avLst/>
          </a:prstGeom>
          <a:effectLst/>
        </p:spPr>
      </p:pic>
      <p:pic>
        <p:nvPicPr>
          <p:cNvPr id="6" name="图片 5"/>
          <p:cNvPicPr>
            <a:picLocks noChangeAspect="1"/>
          </p:cNvPicPr>
          <p:nvPr/>
        </p:nvPicPr>
        <p:blipFill>
          <a:blip r:embed="rId4"/>
          <a:stretch>
            <a:fillRect/>
          </a:stretch>
        </p:blipFill>
        <p:spPr>
          <a:xfrm>
            <a:off x="113030" y="5250180"/>
            <a:ext cx="4534535" cy="1169035"/>
          </a:xfrm>
          <a:prstGeom prst="rect">
            <a:avLst/>
          </a:prstGeom>
          <a:effectLst/>
        </p:spPr>
      </p:pic>
      <p:pic>
        <p:nvPicPr>
          <p:cNvPr id="7" name="图片 6"/>
          <p:cNvPicPr>
            <a:picLocks noChangeAspect="1"/>
          </p:cNvPicPr>
          <p:nvPr/>
        </p:nvPicPr>
        <p:blipFill>
          <a:blip r:embed="rId5"/>
          <a:stretch>
            <a:fillRect/>
          </a:stretch>
        </p:blipFill>
        <p:spPr>
          <a:xfrm>
            <a:off x="5325110" y="5378450"/>
            <a:ext cx="2771775" cy="912495"/>
          </a:xfrm>
          <a:prstGeom prst="rect">
            <a:avLst/>
          </a:prstGeom>
          <a:effectLst/>
        </p:spPr>
      </p:pic>
      <p:pic>
        <p:nvPicPr>
          <p:cNvPr id="8" name="图片 7"/>
          <p:cNvPicPr>
            <a:picLocks noChangeAspect="1"/>
          </p:cNvPicPr>
          <p:nvPr/>
        </p:nvPicPr>
        <p:blipFill>
          <a:blip r:embed="rId6"/>
          <a:stretch>
            <a:fillRect/>
          </a:stretch>
        </p:blipFill>
        <p:spPr>
          <a:xfrm>
            <a:off x="4871085" y="1743710"/>
            <a:ext cx="3680460" cy="954405"/>
          </a:xfrm>
          <a:prstGeom prst="rect">
            <a:avLst/>
          </a:prstGeom>
          <a:effectLst/>
        </p:spPr>
      </p:pic>
      <p:cxnSp>
        <p:nvCxnSpPr>
          <p:cNvPr id="102" name="肘形连接符 101"/>
          <p:cNvCxnSpPr>
            <a:stCxn id="4" idx="2"/>
            <a:endCxn id="5" idx="0"/>
          </p:cNvCxnSpPr>
          <p:nvPr/>
        </p:nvCxnSpPr>
        <p:spPr>
          <a:xfrm rot="5400000">
            <a:off x="1830705" y="2054225"/>
            <a:ext cx="1099820"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5" idx="2"/>
            <a:endCxn id="6" idx="0"/>
          </p:cNvCxnSpPr>
          <p:nvPr/>
        </p:nvCxnSpPr>
        <p:spPr>
          <a:xfrm rot="5400000">
            <a:off x="1604963" y="4474528"/>
            <a:ext cx="155130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6" idx="3"/>
            <a:endCxn id="7" idx="1"/>
          </p:cNvCxnSpPr>
          <p:nvPr/>
        </p:nvCxnSpPr>
        <p:spPr>
          <a:xfrm>
            <a:off x="4647565" y="5835015"/>
            <a:ext cx="67754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0"/>
            <a:endCxn id="8" idx="2"/>
          </p:cNvCxnSpPr>
          <p:nvPr/>
        </p:nvCxnSpPr>
        <p:spPr>
          <a:xfrm rot="16200000">
            <a:off x="5371148" y="4038283"/>
            <a:ext cx="2680335" cy="3175"/>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2" name="图片 11" descr="新建画布9"/>
          <p:cNvPicPr>
            <a:picLocks noChangeAspect="1"/>
          </p:cNvPicPr>
          <p:nvPr/>
        </p:nvPicPr>
        <p:blipFill>
          <a:blip r:embed="rId7"/>
          <a:stretch>
            <a:fillRect/>
          </a:stretch>
        </p:blipFill>
        <p:spPr>
          <a:xfrm>
            <a:off x="9072245" y="3145155"/>
            <a:ext cx="2110105" cy="1823720"/>
          </a:xfrm>
          <a:prstGeom prst="rect">
            <a:avLst/>
          </a:prstGeom>
          <a:effectLst/>
        </p:spPr>
      </p:pic>
      <p:pic>
        <p:nvPicPr>
          <p:cNvPr id="13" name="图片 12"/>
          <p:cNvPicPr>
            <a:picLocks noChangeAspect="1"/>
          </p:cNvPicPr>
          <p:nvPr/>
        </p:nvPicPr>
        <p:blipFill>
          <a:blip r:embed="rId8"/>
          <a:stretch>
            <a:fillRect/>
          </a:stretch>
        </p:blipFill>
        <p:spPr>
          <a:xfrm>
            <a:off x="9319260" y="814070"/>
            <a:ext cx="1615440" cy="1234440"/>
          </a:xfrm>
          <a:prstGeom prst="rect">
            <a:avLst/>
          </a:prstGeom>
          <a:effectLst/>
        </p:spPr>
      </p:pic>
      <p:cxnSp>
        <p:nvCxnSpPr>
          <p:cNvPr id="14" name="肘形连接符 13"/>
          <p:cNvCxnSpPr>
            <a:stCxn id="7" idx="3"/>
            <a:endCxn id="12" idx="2"/>
          </p:cNvCxnSpPr>
          <p:nvPr/>
        </p:nvCxnSpPr>
        <p:spPr>
          <a:xfrm flipV="1">
            <a:off x="8096885" y="4968875"/>
            <a:ext cx="2030730" cy="866140"/>
          </a:xfrm>
          <a:prstGeom prst="bent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0"/>
            <a:endCxn id="13" idx="2"/>
          </p:cNvCxnSpPr>
          <p:nvPr/>
        </p:nvCxnSpPr>
        <p:spPr>
          <a:xfrm rot="16200000" flipV="1">
            <a:off x="9578340" y="2596515"/>
            <a:ext cx="1096645" cy="3175"/>
          </a:xfrm>
          <a:prstGeom prst="bentConnector3">
            <a:avLst>
              <a:gd name="adj1" fmla="val 49971"/>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71450" y="1577340"/>
            <a:ext cx="209994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phosphoglycerate</a:t>
            </a:r>
          </a:p>
          <a:p>
            <a:r>
              <a:rPr lang="en-US" altLang="zh-CN" b="1">
                <a:latin typeface="Times New Roman" panose="02020603050405020304" pitchFamily="18" charset="0"/>
                <a:cs typeface="Times New Roman" panose="02020603050405020304" pitchFamily="18" charset="0"/>
              </a:rPr>
              <a:t>dehydrogenase</a:t>
            </a:r>
          </a:p>
        </p:txBody>
      </p:sp>
      <p:sp>
        <p:nvSpPr>
          <p:cNvPr id="33" name="文本框 32"/>
          <p:cNvSpPr txBox="1"/>
          <p:nvPr/>
        </p:nvSpPr>
        <p:spPr>
          <a:xfrm>
            <a:off x="2764155" y="2237740"/>
            <a:ext cx="150304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NADH+H</a:t>
            </a:r>
            <a:r>
              <a:rPr lang="en-US" altLang="zh-CN" b="1" baseline="30000">
                <a:latin typeface="Times New Roman" panose="02020603050405020304" pitchFamily="18" charset="0"/>
                <a:cs typeface="Times New Roman" panose="02020603050405020304" pitchFamily="18" charset="0"/>
              </a:rPr>
              <a:t>+</a:t>
            </a:r>
          </a:p>
        </p:txBody>
      </p:sp>
      <p:sp>
        <p:nvSpPr>
          <p:cNvPr id="34" name="文本框 33"/>
          <p:cNvSpPr txBox="1"/>
          <p:nvPr/>
        </p:nvSpPr>
        <p:spPr>
          <a:xfrm>
            <a:off x="2840990" y="1504315"/>
            <a:ext cx="97345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NAD</a:t>
            </a:r>
            <a:r>
              <a:rPr lang="en-US" altLang="zh-CN" b="1" baseline="30000">
                <a:latin typeface="Times New Roman" panose="02020603050405020304" pitchFamily="18" charset="0"/>
                <a:cs typeface="Times New Roman" panose="02020603050405020304" pitchFamily="18" charset="0"/>
              </a:rPr>
              <a:t>+</a:t>
            </a:r>
          </a:p>
        </p:txBody>
      </p:sp>
      <p:cxnSp>
        <p:nvCxnSpPr>
          <p:cNvPr id="24" name="曲线连接符 23"/>
          <p:cNvCxnSpPr/>
          <p:nvPr/>
        </p:nvCxnSpPr>
        <p:spPr>
          <a:xfrm rot="10800000" flipV="1">
            <a:off x="2764155" y="1689100"/>
            <a:ext cx="76835" cy="733425"/>
          </a:xfrm>
          <a:prstGeom prst="curvedConnector3">
            <a:avLst>
              <a:gd name="adj1" fmla="val 607438"/>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32410" y="3890010"/>
            <a:ext cx="1957705"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phosphoserine</a:t>
            </a:r>
          </a:p>
          <a:p>
            <a:r>
              <a:rPr lang="en-US" altLang="zh-CN" b="1">
                <a:latin typeface="Times New Roman" panose="02020603050405020304" pitchFamily="18" charset="0"/>
                <a:cs typeface="Times New Roman" panose="02020603050405020304" pitchFamily="18" charset="0"/>
              </a:rPr>
              <a:t>aminotransferase</a:t>
            </a:r>
          </a:p>
        </p:txBody>
      </p:sp>
      <p:sp>
        <p:nvSpPr>
          <p:cNvPr id="18" name="文本框 17"/>
          <p:cNvSpPr txBox="1"/>
          <p:nvPr/>
        </p:nvSpPr>
        <p:spPr>
          <a:xfrm>
            <a:off x="2910205" y="3700780"/>
            <a:ext cx="156210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glutamate</a:t>
            </a:r>
          </a:p>
        </p:txBody>
      </p:sp>
      <p:sp>
        <p:nvSpPr>
          <p:cNvPr id="19" name="文本框 18"/>
          <p:cNvSpPr txBox="1"/>
          <p:nvPr/>
        </p:nvSpPr>
        <p:spPr>
          <a:xfrm>
            <a:off x="2910204" y="4610100"/>
            <a:ext cx="1720533"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α-ketoglutarate</a:t>
            </a:r>
          </a:p>
        </p:txBody>
      </p:sp>
      <p:cxnSp>
        <p:nvCxnSpPr>
          <p:cNvPr id="20" name="曲线连接符 19"/>
          <p:cNvCxnSpPr>
            <a:cxnSpLocks/>
            <a:stCxn id="18" idx="1"/>
            <a:endCxn id="19" idx="1"/>
          </p:cNvCxnSpPr>
          <p:nvPr/>
        </p:nvCxnSpPr>
        <p:spPr>
          <a:xfrm rot="10800000" flipV="1">
            <a:off x="2910205" y="3884930"/>
            <a:ext cx="1" cy="909836"/>
          </a:xfrm>
          <a:prstGeom prst="curvedConnector3">
            <a:avLst>
              <a:gd name="adj1" fmla="val 2286010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97655" y="5079365"/>
            <a:ext cx="2048510"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phosphoserine phosphatase</a:t>
            </a:r>
          </a:p>
        </p:txBody>
      </p:sp>
      <p:sp>
        <p:nvSpPr>
          <p:cNvPr id="43" name="文本框 42"/>
          <p:cNvSpPr txBox="1"/>
          <p:nvPr/>
        </p:nvSpPr>
        <p:spPr>
          <a:xfrm>
            <a:off x="4097655" y="6290945"/>
            <a:ext cx="67945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sp>
        <p:nvSpPr>
          <p:cNvPr id="22" name="文本框 21"/>
          <p:cNvSpPr txBox="1"/>
          <p:nvPr/>
        </p:nvSpPr>
        <p:spPr>
          <a:xfrm>
            <a:off x="5121275" y="6290945"/>
            <a:ext cx="43624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Pi</a:t>
            </a:r>
          </a:p>
        </p:txBody>
      </p:sp>
      <p:cxnSp>
        <p:nvCxnSpPr>
          <p:cNvPr id="23" name="曲线连接符 22"/>
          <p:cNvCxnSpPr>
            <a:stCxn id="43" idx="0"/>
            <a:endCxn id="22" idx="0"/>
          </p:cNvCxnSpPr>
          <p:nvPr/>
        </p:nvCxnSpPr>
        <p:spPr>
          <a:xfrm rot="16200000">
            <a:off x="4888230" y="5840095"/>
            <a:ext cx="3175" cy="902335"/>
          </a:xfrm>
          <a:prstGeom prst="curvedConnector3">
            <a:avLst>
              <a:gd name="adj1" fmla="val 14260000"/>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07280" y="3145155"/>
            <a:ext cx="1805940" cy="92202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serine hydroxymethyl</a:t>
            </a:r>
          </a:p>
          <a:p>
            <a:r>
              <a:rPr lang="en-US" altLang="zh-CN" b="1">
                <a:latin typeface="Times New Roman" panose="02020603050405020304" pitchFamily="18" charset="0"/>
                <a:cs typeface="Times New Roman" panose="02020603050405020304" pitchFamily="18" charset="0"/>
              </a:rPr>
              <a:t>transferase</a:t>
            </a:r>
          </a:p>
        </p:txBody>
      </p:sp>
      <p:sp>
        <p:nvSpPr>
          <p:cNvPr id="26" name="文本框 25"/>
          <p:cNvSpPr txBox="1"/>
          <p:nvPr/>
        </p:nvSpPr>
        <p:spPr>
          <a:xfrm>
            <a:off x="6998335" y="4447540"/>
            <a:ext cx="1328420" cy="368300"/>
          </a:xfrm>
          <a:prstGeom prst="rect">
            <a:avLst/>
          </a:prstGeom>
          <a:noFill/>
          <a:effectLst/>
        </p:spPr>
        <p:txBody>
          <a:bodyPr wrap="square" rtlCol="0">
            <a:spAutoFit/>
          </a:bodyPr>
          <a:lstStyle/>
          <a:p>
            <a:r>
              <a:rPr lang="zh-CN" altLang="en-US" b="1">
                <a:latin typeface="Times New Roman" panose="02020603050405020304" pitchFamily="18" charset="0"/>
                <a:cs typeface="Times New Roman" panose="02020603050405020304" pitchFamily="18" charset="0"/>
              </a:rPr>
              <a:t>H</a:t>
            </a:r>
            <a:r>
              <a:rPr lang="zh-CN" altLang="en-US" b="1" baseline="-25000">
                <a:latin typeface="Times New Roman" panose="02020603050405020304" pitchFamily="18" charset="0"/>
                <a:cs typeface="Times New Roman" panose="02020603050405020304" pitchFamily="18" charset="0"/>
              </a:rPr>
              <a:t>4</a:t>
            </a:r>
            <a:r>
              <a:rPr lang="zh-CN" altLang="en-US" b="1">
                <a:latin typeface="Times New Roman" panose="02020603050405020304" pitchFamily="18" charset="0"/>
                <a:cs typeface="Times New Roman" panose="02020603050405020304" pitchFamily="18" charset="0"/>
              </a:rPr>
              <a:t> folate</a:t>
            </a:r>
          </a:p>
        </p:txBody>
      </p:sp>
      <p:sp>
        <p:nvSpPr>
          <p:cNvPr id="27" name="文本框 26"/>
          <p:cNvSpPr txBox="1"/>
          <p:nvPr/>
        </p:nvSpPr>
        <p:spPr>
          <a:xfrm>
            <a:off x="6961505" y="3145155"/>
            <a:ext cx="2357755" cy="645160"/>
          </a:xfrm>
          <a:prstGeom prst="rect">
            <a:avLst/>
          </a:prstGeom>
          <a:noFill/>
          <a:effectLst/>
        </p:spPr>
        <p:txBody>
          <a:bodyPr wrap="square" rtlCol="0" anchor="t">
            <a:spAutoFit/>
          </a:bodyPr>
          <a:lstStyle/>
          <a:p>
            <a:r>
              <a:rPr lang="zh-CN" altLang="en-US" b="1">
                <a:latin typeface="Times New Roman" panose="02020603050405020304" pitchFamily="18" charset="0"/>
                <a:cs typeface="Times New Roman" panose="02020603050405020304" pitchFamily="18" charset="0"/>
              </a:rPr>
              <a:t>N</a:t>
            </a:r>
            <a:r>
              <a:rPr lang="zh-CN" altLang="en-US" b="1" baseline="-25000">
                <a:latin typeface="Times New Roman" panose="02020603050405020304" pitchFamily="18" charset="0"/>
                <a:cs typeface="Times New Roman" panose="02020603050405020304" pitchFamily="18" charset="0"/>
              </a:rPr>
              <a:t>5</a:t>
            </a:r>
            <a:r>
              <a:rPr lang="zh-CN" altLang="en-US" b="1">
                <a:latin typeface="Times New Roman" panose="02020603050405020304" pitchFamily="18" charset="0"/>
                <a:cs typeface="Times New Roman" panose="02020603050405020304" pitchFamily="18" charset="0"/>
              </a:rPr>
              <a:t>,N</a:t>
            </a:r>
            <a:r>
              <a:rPr lang="zh-CN" altLang="en-US" b="1" baseline="-25000">
                <a:latin typeface="Times New Roman" panose="02020603050405020304" pitchFamily="18" charset="0"/>
                <a:cs typeface="Times New Roman" panose="02020603050405020304" pitchFamily="18" charset="0"/>
              </a:rPr>
              <a:t>10</a:t>
            </a:r>
            <a:r>
              <a:rPr lang="zh-CN" altLang="en-US" b="1">
                <a:latin typeface="Times New Roman" panose="02020603050405020304" pitchFamily="18" charset="0"/>
                <a:cs typeface="Times New Roman" panose="02020603050405020304" pitchFamily="18" charset="0"/>
              </a:rPr>
              <a:t>-Methylene H</a:t>
            </a:r>
            <a:r>
              <a:rPr lang="zh-CN" altLang="en-US" b="1" baseline="-25000">
                <a:latin typeface="Times New Roman" panose="02020603050405020304" pitchFamily="18" charset="0"/>
                <a:cs typeface="Times New Roman" panose="02020603050405020304" pitchFamily="18" charset="0"/>
              </a:rPr>
              <a:t>4</a:t>
            </a:r>
            <a:r>
              <a:rPr lang="zh-CN" altLang="en-US" b="1">
                <a:latin typeface="Times New Roman" panose="02020603050405020304" pitchFamily="18" charset="0"/>
                <a:cs typeface="Times New Roman" panose="02020603050405020304" pitchFamily="18" charset="0"/>
              </a:rPr>
              <a:t> folate</a:t>
            </a:r>
          </a:p>
        </p:txBody>
      </p:sp>
      <p:sp>
        <p:nvSpPr>
          <p:cNvPr id="28" name="文本框 27"/>
          <p:cNvSpPr txBox="1"/>
          <p:nvPr/>
        </p:nvSpPr>
        <p:spPr>
          <a:xfrm>
            <a:off x="7085330" y="2698115"/>
            <a:ext cx="67945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H</a:t>
            </a:r>
            <a:r>
              <a:rPr lang="en-US" altLang="zh-CN" b="1" baseline="-25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O</a:t>
            </a:r>
          </a:p>
        </p:txBody>
      </p:sp>
      <p:cxnSp>
        <p:nvCxnSpPr>
          <p:cNvPr id="29" name="曲线连接符 28"/>
          <p:cNvCxnSpPr>
            <a:stCxn id="26" idx="1"/>
            <a:endCxn id="27" idx="1"/>
          </p:cNvCxnSpPr>
          <p:nvPr/>
        </p:nvCxnSpPr>
        <p:spPr>
          <a:xfrm rot="10800000">
            <a:off x="6961505" y="3467100"/>
            <a:ext cx="36830" cy="1163955"/>
          </a:xfrm>
          <a:prstGeom prst="curvedConnector3">
            <a:avLst>
              <a:gd name="adj1" fmla="val 74655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曲线连接符 29"/>
          <p:cNvCxnSpPr>
            <a:endCxn id="28" idx="1"/>
          </p:cNvCxnSpPr>
          <p:nvPr/>
        </p:nvCxnSpPr>
        <p:spPr>
          <a:xfrm rot="16200000">
            <a:off x="6522085" y="3063240"/>
            <a:ext cx="743585" cy="381635"/>
          </a:xfrm>
          <a:prstGeom prst="curvedConnector2">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235315" y="5928360"/>
            <a:ext cx="2343150" cy="646331"/>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serine acetyltransferase</a:t>
            </a:r>
          </a:p>
        </p:txBody>
      </p:sp>
      <p:sp>
        <p:nvSpPr>
          <p:cNvPr id="32" name="文本框 31"/>
          <p:cNvSpPr txBox="1"/>
          <p:nvPr/>
        </p:nvSpPr>
        <p:spPr>
          <a:xfrm>
            <a:off x="10345420" y="5938520"/>
            <a:ext cx="1501140"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acetyl-CoA</a:t>
            </a:r>
          </a:p>
        </p:txBody>
      </p:sp>
      <p:sp>
        <p:nvSpPr>
          <p:cNvPr id="35" name="文本框 34"/>
          <p:cNvSpPr txBox="1"/>
          <p:nvPr/>
        </p:nvSpPr>
        <p:spPr>
          <a:xfrm>
            <a:off x="10477500" y="5012055"/>
            <a:ext cx="1115695" cy="36830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CoA-SH</a:t>
            </a:r>
          </a:p>
        </p:txBody>
      </p:sp>
      <p:cxnSp>
        <p:nvCxnSpPr>
          <p:cNvPr id="36" name="曲线连接符 35"/>
          <p:cNvCxnSpPr>
            <a:stCxn id="32" idx="1"/>
            <a:endCxn id="35" idx="1"/>
          </p:cNvCxnSpPr>
          <p:nvPr/>
        </p:nvCxnSpPr>
        <p:spPr>
          <a:xfrm rot="10800000" flipH="1">
            <a:off x="10345420" y="5195570"/>
            <a:ext cx="132080" cy="926465"/>
          </a:xfrm>
          <a:prstGeom prst="curvedConnector3">
            <a:avLst>
              <a:gd name="adj1" fmla="val -164903"/>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326755" y="2120265"/>
            <a:ext cx="1623060" cy="645160"/>
          </a:xfrm>
          <a:prstGeom prst="rect">
            <a:avLst/>
          </a:prstGeom>
          <a:noFill/>
          <a:effectLst/>
        </p:spPr>
        <p:txBody>
          <a:bodyPr wrap="square" rtlCol="0">
            <a:spAutoFit/>
          </a:bodyPr>
          <a:lstStyle/>
          <a:p>
            <a:r>
              <a:rPr lang="en-US" altLang="zh-CN" b="1">
                <a:latin typeface="Times New Roman" panose="02020603050405020304" pitchFamily="18" charset="0"/>
                <a:cs typeface="Times New Roman" panose="02020603050405020304" pitchFamily="18" charset="0"/>
              </a:rPr>
              <a:t>O-acetylserine</a:t>
            </a:r>
          </a:p>
          <a:p>
            <a:r>
              <a:rPr lang="en-US" altLang="zh-CN" b="1">
                <a:latin typeface="Times New Roman" panose="02020603050405020304" pitchFamily="18" charset="0"/>
                <a:cs typeface="Times New Roman" panose="02020603050405020304" pitchFamily="18" charset="0"/>
              </a:rPr>
              <a:t>lyase</a:t>
            </a:r>
          </a:p>
        </p:txBody>
      </p:sp>
      <p:pic>
        <p:nvPicPr>
          <p:cNvPr id="39" name="图片 38"/>
          <p:cNvPicPr>
            <a:picLocks noChangeAspect="1"/>
          </p:cNvPicPr>
          <p:nvPr/>
        </p:nvPicPr>
        <p:blipFill>
          <a:blip r:embed="rId9"/>
          <a:srcRect l="2125" t="8466" r="996" b="11817"/>
          <a:stretch>
            <a:fillRect/>
          </a:stretch>
        </p:blipFill>
        <p:spPr>
          <a:xfrm>
            <a:off x="10572115" y="2765425"/>
            <a:ext cx="926465" cy="287020"/>
          </a:xfrm>
          <a:prstGeom prst="rect">
            <a:avLst/>
          </a:prstGeom>
          <a:effectLst/>
        </p:spPr>
      </p:pic>
      <p:sp>
        <p:nvSpPr>
          <p:cNvPr id="40" name="文本框 39"/>
          <p:cNvSpPr txBox="1"/>
          <p:nvPr/>
        </p:nvSpPr>
        <p:spPr>
          <a:xfrm>
            <a:off x="10497185" y="2150110"/>
            <a:ext cx="1201420" cy="369332"/>
          </a:xfrm>
          <a:prstGeom prst="rect">
            <a:avLst/>
          </a:prstGeom>
          <a:noFill/>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CH</a:t>
            </a:r>
            <a:r>
              <a:rPr lang="en-US" altLang="zh-CN" b="1" baseline="-25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cs typeface="Times New Roman" panose="02020603050405020304" pitchFamily="18" charset="0"/>
              </a:rPr>
              <a:t>COO</a:t>
            </a:r>
            <a:r>
              <a:rPr lang="en-US" altLang="zh-CN" b="1" baseline="30000" dirty="0">
                <a:latin typeface="Times New Roman" panose="02020603050405020304" pitchFamily="18" charset="0"/>
                <a:cs typeface="Times New Roman" panose="02020603050405020304" pitchFamily="18" charset="0"/>
              </a:rPr>
              <a:t>-</a:t>
            </a:r>
          </a:p>
        </p:txBody>
      </p:sp>
      <p:cxnSp>
        <p:nvCxnSpPr>
          <p:cNvPr id="41" name="曲线连接符 40"/>
          <p:cNvCxnSpPr>
            <a:cxnSpLocks/>
            <a:stCxn id="39" idx="1"/>
            <a:endCxn id="40" idx="1"/>
          </p:cNvCxnSpPr>
          <p:nvPr/>
        </p:nvCxnSpPr>
        <p:spPr>
          <a:xfrm rot="10800000">
            <a:off x="10497185" y="2334777"/>
            <a:ext cx="74930" cy="574159"/>
          </a:xfrm>
          <a:prstGeom prst="curvedConnector3">
            <a:avLst>
              <a:gd name="adj1" fmla="val 405085"/>
            </a:avLst>
          </a:prstGeom>
          <a:ln>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314940" y="1298575"/>
            <a:ext cx="588010" cy="306705"/>
          </a:xfrm>
          <a:prstGeom prst="rect">
            <a:avLst/>
          </a:prstGeom>
          <a:noFill/>
          <a:ln w="22225">
            <a:solidFill>
              <a:schemeClr val="tx1"/>
            </a:solidFill>
          </a:ln>
          <a:effectLst/>
        </p:spPr>
        <p:txBody>
          <a:bodyPr wrap="square" rtlCol="0">
            <a:spAutoFit/>
          </a:bodyPr>
          <a:lstStyle/>
          <a:p>
            <a:endParaRPr lang="zh-CN" altLang="en-US" sz="1400" b="1">
              <a:latin typeface="Times New Roman" panose="02020603050405020304" pitchFamily="18" charset="0"/>
              <a:cs typeface="Times New Roman" panose="02020603050405020304" pitchFamily="18" charset="0"/>
            </a:endParaRPr>
          </a:p>
        </p:txBody>
      </p:sp>
      <p:sp>
        <p:nvSpPr>
          <p:cNvPr id="89" name="操作按钮: 后退或上一个 73">
            <a:hlinkClick r:id="rId10"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51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新建画布10"/>
          <p:cNvPicPr>
            <a:picLocks noChangeAspect="1"/>
          </p:cNvPicPr>
          <p:nvPr/>
        </p:nvPicPr>
        <p:blipFill>
          <a:blip r:embed="rId2"/>
          <a:stretch>
            <a:fillRect/>
          </a:stretch>
        </p:blipFill>
        <p:spPr>
          <a:xfrm>
            <a:off x="713740" y="94615"/>
            <a:ext cx="10763885" cy="6668135"/>
          </a:xfrm>
          <a:prstGeom prst="rect">
            <a:avLst/>
          </a:prstGeom>
          <a:ln w="28575" cmpd="sng">
            <a:noFill/>
            <a:prstDash val="solid"/>
          </a:ln>
          <a:effectLst/>
        </p:spPr>
      </p:pic>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6740878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新建画布11"/>
          <p:cNvPicPr>
            <a:picLocks noChangeAspect="1"/>
          </p:cNvPicPr>
          <p:nvPr/>
        </p:nvPicPr>
        <p:blipFill>
          <a:blip r:embed="rId3"/>
          <a:srcRect r="6618"/>
          <a:stretch>
            <a:fillRect/>
          </a:stretch>
        </p:blipFill>
        <p:spPr>
          <a:xfrm>
            <a:off x="192405" y="159385"/>
            <a:ext cx="6099175" cy="6493510"/>
          </a:xfrm>
          <a:prstGeom prst="rect">
            <a:avLst/>
          </a:prstGeom>
          <a:noFill/>
          <a:ln w="19050">
            <a:noFill/>
          </a:ln>
          <a:effectLst/>
        </p:spPr>
      </p:pic>
      <p:pic>
        <p:nvPicPr>
          <p:cNvPr id="5" name="图片 4" descr="新建画布12"/>
          <p:cNvPicPr>
            <a:picLocks noChangeAspect="1"/>
          </p:cNvPicPr>
          <p:nvPr/>
        </p:nvPicPr>
        <p:blipFill>
          <a:blip r:embed="rId4"/>
          <a:stretch>
            <a:fillRect/>
          </a:stretch>
        </p:blipFill>
        <p:spPr>
          <a:xfrm>
            <a:off x="7021195" y="159385"/>
            <a:ext cx="3597910" cy="6492240"/>
          </a:xfrm>
          <a:prstGeom prst="rect">
            <a:avLst/>
          </a:prstGeom>
          <a:noFill/>
          <a:ln w="19050">
            <a:noFill/>
          </a:ln>
          <a:effectLst/>
        </p:spPr>
      </p:pic>
      <p:sp>
        <p:nvSpPr>
          <p:cNvPr id="6" name="文本框 5"/>
          <p:cNvSpPr txBox="1"/>
          <p:nvPr/>
        </p:nvSpPr>
        <p:spPr>
          <a:xfrm>
            <a:off x="4287519" y="365125"/>
            <a:ext cx="4413136" cy="584775"/>
          </a:xfrm>
          <a:prstGeom prst="rect">
            <a:avLst/>
          </a:prstGeom>
          <a:noFill/>
          <a:ln w="19050">
            <a:noFill/>
          </a:ln>
          <a:effectLst/>
        </p:spPr>
        <p:txBody>
          <a:bodyPr wrap="square" rtlCol="0">
            <a:spAutoFit/>
          </a:bodyPr>
          <a:lstStyle/>
          <a:p>
            <a:r>
              <a:rPr lang="en-US" altLang="zh-CN" sz="3200" b="1" dirty="0">
                <a:solidFill>
                  <a:schemeClr val="accent1"/>
                </a:solidFill>
                <a:latin typeface="Times New Roman" panose="02020603050405020304" pitchFamily="18" charset="0"/>
                <a:cs typeface="Times New Roman" panose="02020603050405020304" pitchFamily="18" charset="0"/>
              </a:rPr>
              <a:t>synthesis of tryptophan</a:t>
            </a:r>
          </a:p>
        </p:txBody>
      </p:sp>
      <p:sp>
        <p:nvSpPr>
          <p:cNvPr id="14" name="操作按钮: 后退或上一个 73">
            <a:hlinkClick r:id="rId5"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988751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p:spPr>
        <p:txBody>
          <a:bodyPr/>
          <a:lstStyle/>
          <a:p>
            <a:endParaRPr lang="zh-CN" altLang="en-US"/>
          </a:p>
        </p:txBody>
      </p:sp>
      <p:pic>
        <p:nvPicPr>
          <p:cNvPr id="4" name="内容占位符 3" descr="新建画布11"/>
          <p:cNvPicPr>
            <a:picLocks noGrp="1" noChangeAspect="1"/>
          </p:cNvPicPr>
          <p:nvPr>
            <p:ph idx="1"/>
          </p:nvPr>
        </p:nvPicPr>
        <p:blipFill>
          <a:blip r:embed="rId3"/>
          <a:srcRect r="6618"/>
          <a:stretch>
            <a:fillRect/>
          </a:stretch>
        </p:blipFill>
        <p:spPr>
          <a:xfrm>
            <a:off x="132080" y="230675"/>
            <a:ext cx="6448425" cy="6626860"/>
          </a:xfrm>
          <a:prstGeom prst="rect">
            <a:avLst/>
          </a:prstGeom>
          <a:ln w="19050">
            <a:noFill/>
          </a:ln>
          <a:effectLst/>
        </p:spPr>
      </p:pic>
      <p:pic>
        <p:nvPicPr>
          <p:cNvPr id="5" name="图片 4"/>
          <p:cNvPicPr>
            <a:picLocks noChangeAspect="1"/>
          </p:cNvPicPr>
          <p:nvPr/>
        </p:nvPicPr>
        <p:blipFill>
          <a:blip r:embed="rId4"/>
          <a:stretch>
            <a:fillRect/>
          </a:stretch>
        </p:blipFill>
        <p:spPr>
          <a:xfrm>
            <a:off x="7218045" y="80010"/>
            <a:ext cx="4055745" cy="6697345"/>
          </a:xfrm>
          <a:prstGeom prst="rect">
            <a:avLst/>
          </a:prstGeom>
          <a:noFill/>
          <a:ln w="19050">
            <a:noFill/>
          </a:ln>
          <a:effectLst/>
        </p:spPr>
      </p:pic>
      <p:sp>
        <p:nvSpPr>
          <p:cNvPr id="6" name="文本框 5"/>
          <p:cNvSpPr txBox="1"/>
          <p:nvPr/>
        </p:nvSpPr>
        <p:spPr>
          <a:xfrm>
            <a:off x="4429760" y="213360"/>
            <a:ext cx="4236720" cy="953135"/>
          </a:xfrm>
          <a:prstGeom prst="rect">
            <a:avLst/>
          </a:prstGeom>
          <a:noFill/>
          <a:ln w="28575" cmpd="sng">
            <a:noFill/>
            <a:prstDash val="solid"/>
          </a:ln>
          <a:effectLst/>
        </p:spPr>
        <p:txBody>
          <a:bodyPr wrap="square" rtlCol="0">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rPr>
              <a:t>synthesis of tyrosine and phenylalanine</a:t>
            </a:r>
          </a:p>
        </p:txBody>
      </p:sp>
      <p:sp>
        <p:nvSpPr>
          <p:cNvPr id="14" name="操作按钮: 后退或上一个 73">
            <a:hlinkClick r:id="rId5" action="ppaction://hlinksldjump" highlightClick="1"/>
          </p:cNvPr>
          <p:cNvSpPr/>
          <p:nvPr/>
        </p:nvSpPr>
        <p:spPr>
          <a:xfrm>
            <a:off x="11576877"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2417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5179704-EFDC-584D-9064-A59D55EEFD70}" type="slidenum">
              <a:rPr kumimoji="1" lang="zh-CN" altLang="en-US" smtClean="0"/>
              <a:t>9</a:t>
            </a:fld>
            <a:endParaRPr kumimoji="1" lang="zh-CN" altLang="en-US"/>
          </a:p>
        </p:txBody>
      </p:sp>
      <p:sp>
        <p:nvSpPr>
          <p:cNvPr id="4" name="文本框 3"/>
          <p:cNvSpPr txBox="1"/>
          <p:nvPr/>
        </p:nvSpPr>
        <p:spPr>
          <a:xfrm>
            <a:off x="2053070" y="24130"/>
            <a:ext cx="8401685" cy="583565"/>
          </a:xfrm>
          <a:prstGeom prst="rect">
            <a:avLst/>
          </a:prstGeom>
          <a:noFill/>
        </p:spPr>
        <p:txBody>
          <a:bodyPr wrap="none" rtlCol="0">
            <a:spAutoFit/>
          </a:bodyPr>
          <a:lstStyle/>
          <a:p>
            <a:pPr algn="l"/>
            <a:r>
              <a:rPr kumimoji="1" lang="en-US" altLang="zh-CN" sz="3200" b="1" dirty="0">
                <a:solidFill>
                  <a:schemeClr val="accent1"/>
                </a:solidFill>
                <a:latin typeface="Times New Roman" panose="02020503050405090304" pitchFamily="18" charset="0"/>
                <a:cs typeface="Times New Roman" panose="02020503050405090304" pitchFamily="18" charset="0"/>
              </a:rPr>
              <a:t>Catalyzing mechanism of phosphoglucomutase </a:t>
            </a:r>
          </a:p>
        </p:txBody>
      </p:sp>
      <p:pic>
        <p:nvPicPr>
          <p:cNvPr id="3" name="图片 2"/>
          <p:cNvPicPr>
            <a:picLocks noChangeAspect="1"/>
          </p:cNvPicPr>
          <p:nvPr/>
        </p:nvPicPr>
        <p:blipFill>
          <a:blip r:embed="rId3"/>
          <a:srcRect l="3274" t="-199" r="1832" b="3905"/>
          <a:stretch>
            <a:fillRect/>
          </a:stretch>
        </p:blipFill>
        <p:spPr>
          <a:xfrm>
            <a:off x="103505" y="3209290"/>
            <a:ext cx="12035155" cy="3601085"/>
          </a:xfrm>
          <a:prstGeom prst="rect">
            <a:avLst/>
          </a:prstGeom>
        </p:spPr>
      </p:pic>
      <p:sp>
        <p:nvSpPr>
          <p:cNvPr id="5" name="文本框 4"/>
          <p:cNvSpPr txBox="1"/>
          <p:nvPr/>
        </p:nvSpPr>
        <p:spPr>
          <a:xfrm>
            <a:off x="414020" y="748665"/>
            <a:ext cx="11477625" cy="829945"/>
          </a:xfrm>
          <a:prstGeom prst="rect">
            <a:avLst/>
          </a:prstGeom>
          <a:noFill/>
        </p:spPr>
        <p:txBody>
          <a:bodyPr wrap="square" rtlCol="0">
            <a:spAutoFit/>
          </a:bodyPr>
          <a:lstStyle/>
          <a:p>
            <a:pPr algn="l"/>
            <a:r>
              <a:rPr kumimoji="1" lang="en-US" altLang="zh-CN" sz="2400" b="1" dirty="0">
                <a:latin typeface="Times New Roman" panose="02020503050405090304" pitchFamily="18" charset="0"/>
                <a:cs typeface="Times New Roman" panose="02020503050405090304" pitchFamily="18" charset="0"/>
              </a:rPr>
              <a:t>In order to enter the glycolysis pathway, glucose-1-phosphate needs to be converted to glucose-6-phosphate, which is catalyzed by </a:t>
            </a:r>
            <a:r>
              <a:rPr kumimoji="1" lang="en-US" altLang="zh-CN" sz="2400" b="1" dirty="0">
                <a:solidFill>
                  <a:srgbClr val="FF0000"/>
                </a:solidFill>
                <a:latin typeface="Times New Roman" panose="02020503050405090304" pitchFamily="18" charset="0"/>
                <a:cs typeface="Times New Roman" panose="02020503050405090304" pitchFamily="18" charset="0"/>
              </a:rPr>
              <a:t>phosphoglucomutase</a:t>
            </a:r>
            <a:r>
              <a:rPr kumimoji="1" lang="en-US" altLang="zh-CN" sz="2400" b="1" dirty="0">
                <a:latin typeface="Times New Roman" panose="02020503050405090304" pitchFamily="18" charset="0"/>
                <a:cs typeface="Times New Roman" panose="02020503050405090304" pitchFamily="18" charset="0"/>
              </a:rPr>
              <a:t>.</a:t>
            </a:r>
            <a:endParaRPr kumimoji="1" lang="en-US" altLang="zh-CN" b="1" dirty="0">
              <a:latin typeface="Times New Roman" panose="02020503050405090304" pitchFamily="18" charset="0"/>
              <a:cs typeface="Times New Roman" panose="02020503050405090304" pitchFamily="18" charset="0"/>
            </a:endParaRPr>
          </a:p>
        </p:txBody>
      </p:sp>
      <p:sp>
        <p:nvSpPr>
          <p:cNvPr id="6" name="文本框 5"/>
          <p:cNvSpPr txBox="1"/>
          <p:nvPr/>
        </p:nvSpPr>
        <p:spPr>
          <a:xfrm>
            <a:off x="1066800" y="1947545"/>
            <a:ext cx="4996815" cy="1014730"/>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donates a phosphate group at a Ser residue to C-6 of the substrate, forming a intermediate, glucose-1,6-bisphosphate.</a:t>
            </a:r>
          </a:p>
        </p:txBody>
      </p:sp>
      <p:sp>
        <p:nvSpPr>
          <p:cNvPr id="8" name="文本框 7"/>
          <p:cNvSpPr txBox="1"/>
          <p:nvPr/>
        </p:nvSpPr>
        <p:spPr>
          <a:xfrm>
            <a:off x="6492240" y="2101850"/>
            <a:ext cx="5726430" cy="706755"/>
          </a:xfrm>
          <a:prstGeom prst="rect">
            <a:avLst/>
          </a:prstGeom>
          <a:noFill/>
        </p:spPr>
        <p:txBody>
          <a:bodyPr wrap="square" rtlCol="0">
            <a:spAutoFit/>
          </a:bodyPr>
          <a:lstStyle/>
          <a:p>
            <a:pPr algn="l"/>
            <a:r>
              <a:rPr kumimoji="1" lang="en-US" altLang="zh-CN" sz="2000" b="1" dirty="0">
                <a:latin typeface="Times New Roman" panose="02020503050405090304" pitchFamily="18" charset="0"/>
                <a:cs typeface="Times New Roman" panose="02020503050405090304" pitchFamily="18" charset="0"/>
              </a:rPr>
              <a:t>The enzyme then receive the phosphate group at C-1 of the glucose, reforming the phosphoenzyme.</a:t>
            </a:r>
          </a:p>
        </p:txBody>
      </p:sp>
      <p:sp>
        <p:nvSpPr>
          <p:cNvPr id="35" name="操作按钮: 后退或上一个 34">
            <a:hlinkClick r:id="rId4" action="ppaction://hlinksldjump" highlightClick="1"/>
          </p:cNvPr>
          <p:cNvSpPr/>
          <p:nvPr/>
        </p:nvSpPr>
        <p:spPr>
          <a:xfrm>
            <a:off x="30433" y="231083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989319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a:stretch>
            <a:fillRect/>
          </a:stretch>
        </p:blipFill>
        <p:spPr>
          <a:xfrm>
            <a:off x="5861050" y="173355"/>
            <a:ext cx="5208905" cy="6511290"/>
          </a:xfrm>
          <a:prstGeom prst="rect">
            <a:avLst/>
          </a:prstGeom>
          <a:ln w="19050" cap="flat" cmpd="sng">
            <a:noFill/>
          </a:ln>
          <a:effectLst/>
        </p:spPr>
      </p:pic>
      <p:sp>
        <p:nvSpPr>
          <p:cNvPr id="2" name="标题 1"/>
          <p:cNvSpPr>
            <a:spLocks noGrp="1"/>
          </p:cNvSpPr>
          <p:nvPr>
            <p:ph type="title"/>
          </p:nvPr>
        </p:nvSpPr>
        <p:spPr>
          <a:xfrm>
            <a:off x="247090" y="-247426"/>
            <a:ext cx="5848910" cy="2187015"/>
          </a:xfrm>
          <a:noFill/>
          <a:ln w="19050">
            <a:noFill/>
          </a:ln>
          <a:effectLst/>
        </p:spPr>
        <p: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synthesis of Histidine</a:t>
            </a: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0785882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2886" y="0"/>
            <a:ext cx="9566126" cy="1325880"/>
          </a:xfrm>
          <a:noFill/>
          <a:ln w="28575">
            <a:noFill/>
          </a:ln>
          <a:effectLst/>
        </p:spPr>
        <p:txBody>
          <a:bodyPr>
            <a:normAutofit/>
          </a:bodyPr>
          <a:lstStyle/>
          <a:p>
            <a:r>
              <a:rPr lang="en-US" altLang="zh-CN" sz="3110" b="1" dirty="0">
                <a:solidFill>
                  <a:schemeClr val="accent1"/>
                </a:solidFill>
                <a:latin typeface="Times New Roman" panose="02020603050405020304" pitchFamily="18" charset="0"/>
                <a:cs typeface="Times New Roman" panose="02020603050405020304" pitchFamily="18" charset="0"/>
              </a:rPr>
              <a:t>feedback inhibition found in amino acid biosynthesis</a:t>
            </a:r>
          </a:p>
        </p:txBody>
      </p:sp>
      <p:pic>
        <p:nvPicPr>
          <p:cNvPr id="4" name="内容占位符 3"/>
          <p:cNvPicPr>
            <a:picLocks noGrp="1" noChangeAspect="1"/>
          </p:cNvPicPr>
          <p:nvPr>
            <p:ph idx="1"/>
          </p:nvPr>
        </p:nvPicPr>
        <p:blipFill>
          <a:blip r:embed="rId2"/>
          <a:stretch>
            <a:fillRect/>
          </a:stretch>
        </p:blipFill>
        <p:spPr>
          <a:xfrm>
            <a:off x="695325" y="1905635"/>
            <a:ext cx="3009900" cy="2872740"/>
          </a:xfrm>
          <a:prstGeom prst="rect">
            <a:avLst/>
          </a:prstGeom>
          <a:ln w="28575">
            <a:noFill/>
          </a:ln>
          <a:effectLst/>
        </p:spPr>
      </p:pic>
      <p:pic>
        <p:nvPicPr>
          <p:cNvPr id="5" name="图片 4"/>
          <p:cNvPicPr>
            <a:picLocks noChangeAspect="1"/>
          </p:cNvPicPr>
          <p:nvPr/>
        </p:nvPicPr>
        <p:blipFill>
          <a:blip r:embed="rId3"/>
          <a:stretch>
            <a:fillRect/>
          </a:stretch>
        </p:blipFill>
        <p:spPr>
          <a:xfrm>
            <a:off x="8187690" y="1051560"/>
            <a:ext cx="3505200" cy="5250180"/>
          </a:xfrm>
          <a:prstGeom prst="rect">
            <a:avLst/>
          </a:prstGeom>
          <a:noFill/>
          <a:ln w="28575">
            <a:noFill/>
          </a:ln>
          <a:effectLst/>
        </p:spPr>
      </p:pic>
      <p:sp>
        <p:nvSpPr>
          <p:cNvPr id="6" name="文本框 5"/>
          <p:cNvSpPr txBox="1"/>
          <p:nvPr/>
        </p:nvSpPr>
        <p:spPr>
          <a:xfrm>
            <a:off x="4826000" y="4476750"/>
            <a:ext cx="3452495" cy="1568450"/>
          </a:xfrm>
          <a:prstGeom prst="rect">
            <a:avLst/>
          </a:prstGeom>
          <a:noFill/>
          <a:ln w="28575">
            <a:noFill/>
          </a:ln>
          <a:effectLst/>
        </p:spPr>
        <p:txBody>
          <a:bodyPr wrap="square" rtlCol="0">
            <a:spAutoFit/>
          </a:bodyPr>
          <a:lstStyle/>
          <a:p>
            <a:pPr algn="just">
              <a:buClrTx/>
              <a:buSzTx/>
              <a:buFontTx/>
            </a:pPr>
            <a:r>
              <a:rPr lang="en-US" altLang="zh-CN" sz="1600">
                <a:latin typeface="Times New Roman" panose="02020603050405020304" pitchFamily="18" charset="0"/>
                <a:cs typeface="Times New Roman" panose="02020603050405020304" pitchFamily="18" charset="0"/>
                <a:sym typeface="+mn-ea"/>
              </a:rPr>
              <a:t>In branching pathways leading to the synthesis of multiple end products from common precursors,several forms of feedback inhibition mechanisms are used to coordinately regulate the synthesis of all the amino acids. </a:t>
            </a:r>
            <a:endParaRPr lang="zh-CN" altLang="en-US" sz="1600">
              <a:latin typeface="Times New Roman" panose="02020603050405020304" pitchFamily="18" charset="0"/>
              <a:cs typeface="Times New Roman" panose="02020603050405020304" pitchFamily="18" charset="0"/>
            </a:endParaRPr>
          </a:p>
        </p:txBody>
      </p:sp>
      <p:sp>
        <p:nvSpPr>
          <p:cNvPr id="7" name="文本框 6"/>
          <p:cNvSpPr txBox="1"/>
          <p:nvPr/>
        </p:nvSpPr>
        <p:spPr>
          <a:xfrm>
            <a:off x="3590290" y="1983105"/>
            <a:ext cx="3600450" cy="1814830"/>
          </a:xfrm>
          <a:prstGeom prst="rect">
            <a:avLst/>
          </a:prstGeom>
          <a:noFill/>
          <a:ln w="28575">
            <a:noFill/>
          </a:ln>
          <a:effectLst/>
        </p:spPr>
        <p:txBody>
          <a:bodyPr wrap="square" rtlCol="0">
            <a:spAutoFit/>
          </a:bodyPr>
          <a:lstStyle/>
          <a:p>
            <a:pPr algn="just" eaLnBrk="1" hangingPunct="1">
              <a:lnSpc>
                <a:spcPct val="100000"/>
              </a:lnSpc>
              <a:buClrTx/>
              <a:buSzTx/>
              <a:buFontTx/>
            </a:pPr>
            <a:r>
              <a:rPr lang="en-US" altLang="zh-CN" sz="1600" dirty="0">
                <a:latin typeface="Times New Roman" panose="02020603050405020304" pitchFamily="18" charset="0"/>
                <a:cs typeface="Times New Roman" panose="02020603050405020304" pitchFamily="18" charset="0"/>
                <a:sym typeface="+mn-ea"/>
              </a:rPr>
              <a:t>The first case of allosteric feedback inhibition was discovered in studying Ile biosynthesis in E. coli. </a:t>
            </a:r>
            <a:endParaRPr lang="en-US" altLang="zh-CN" sz="1600" dirty="0">
              <a:latin typeface="Times New Roman" panose="02020603050405020304" pitchFamily="18" charset="0"/>
              <a:cs typeface="Times New Roman" panose="02020603050405020304" pitchFamily="18" charset="0"/>
            </a:endParaRPr>
          </a:p>
          <a:p>
            <a:pPr algn="just" eaLnBrk="1" hangingPunct="1">
              <a:lnSpc>
                <a:spcPct val="100000"/>
              </a:lnSpc>
              <a:buClrTx/>
              <a:buSzTx/>
              <a:buFontTx/>
            </a:pPr>
            <a:r>
              <a:rPr lang="en-US" altLang="zh-CN" sz="1600" dirty="0">
                <a:latin typeface="Times New Roman" panose="02020603050405020304" pitchFamily="18" charset="0"/>
                <a:cs typeface="Times New Roman" panose="02020603050405020304" pitchFamily="18" charset="0"/>
                <a:sym typeface="+mn-ea"/>
              </a:rPr>
              <a:t>The enzyme catalyzing the first reaction (threonine dehydratase) is inhibited by the end product (Ile) in a synthetic pathway.</a:t>
            </a:r>
            <a:endParaRPr lang="zh-CN" altLang="en-US"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229473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新建画布9"/>
          <p:cNvPicPr>
            <a:picLocks noChangeAspect="1"/>
          </p:cNvPicPr>
          <p:nvPr/>
        </p:nvPicPr>
        <p:blipFill>
          <a:blip r:embed="rId2"/>
          <a:stretch>
            <a:fillRect/>
          </a:stretch>
        </p:blipFill>
        <p:spPr>
          <a:xfrm>
            <a:off x="97790" y="73025"/>
            <a:ext cx="4593590" cy="6711950"/>
          </a:xfrm>
          <a:prstGeom prst="rect">
            <a:avLst/>
          </a:prstGeom>
          <a:ln w="19050">
            <a:noFill/>
          </a:ln>
          <a:effectLst/>
        </p:spPr>
      </p:pic>
      <p:sp>
        <p:nvSpPr>
          <p:cNvPr id="2" name="标题 1"/>
          <p:cNvSpPr>
            <a:spLocks noGrp="1"/>
          </p:cNvSpPr>
          <p:nvPr>
            <p:ph type="title"/>
          </p:nvPr>
        </p:nvSpPr>
        <p:spPr>
          <a:xfrm>
            <a:off x="1676400" y="0"/>
            <a:ext cx="10515600" cy="758190"/>
          </a:xfrm>
        </p:spPr>
        <p:txBody>
          <a:bodyPr/>
          <a:lstStyle/>
          <a:p>
            <a:pPr algn="ctr"/>
            <a:r>
              <a:rPr lang="en-US" altLang="zh-CN" sz="2800" b="1" i="1" dirty="0">
                <a:solidFill>
                  <a:schemeClr val="accent1"/>
                </a:solidFill>
                <a:latin typeface="Times New Roman" panose="02020603050405020304" pitchFamily="18" charset="0"/>
                <a:cs typeface="Times New Roman" panose="02020603050405020304" pitchFamily="18" charset="0"/>
              </a:rPr>
              <a:t>de novo</a:t>
            </a:r>
            <a:r>
              <a:rPr lang="en-US" altLang="zh-CN" sz="2800" b="1" dirty="0">
                <a:solidFill>
                  <a:schemeClr val="accent1"/>
                </a:solidFill>
                <a:latin typeface="Times New Roman" panose="02020603050405020304" pitchFamily="18" charset="0"/>
                <a:cs typeface="Times New Roman" panose="02020603050405020304" pitchFamily="18" charset="0"/>
              </a:rPr>
              <a:t> synthesis of purine</a:t>
            </a:r>
          </a:p>
        </p:txBody>
      </p:sp>
      <p:pic>
        <p:nvPicPr>
          <p:cNvPr id="5" name="图片 4"/>
          <p:cNvPicPr>
            <a:picLocks noChangeAspect="1"/>
          </p:cNvPicPr>
          <p:nvPr/>
        </p:nvPicPr>
        <p:blipFill>
          <a:blip r:embed="rId3"/>
          <a:stretch>
            <a:fillRect/>
          </a:stretch>
        </p:blipFill>
        <p:spPr>
          <a:xfrm>
            <a:off x="4624705" y="758190"/>
            <a:ext cx="6444615" cy="2876550"/>
          </a:xfrm>
          <a:prstGeom prst="rect">
            <a:avLst/>
          </a:prstGeom>
          <a:ln w="19050">
            <a:noFill/>
          </a:ln>
          <a:effectLst/>
        </p:spPr>
      </p:pic>
      <p:pic>
        <p:nvPicPr>
          <p:cNvPr id="6" name="图片 5"/>
          <p:cNvPicPr>
            <a:picLocks noChangeAspect="1"/>
          </p:cNvPicPr>
          <p:nvPr/>
        </p:nvPicPr>
        <p:blipFill>
          <a:blip r:embed="rId4"/>
          <a:stretch>
            <a:fillRect/>
          </a:stretch>
        </p:blipFill>
        <p:spPr>
          <a:xfrm>
            <a:off x="6143625" y="3602355"/>
            <a:ext cx="4733925" cy="3058795"/>
          </a:xfrm>
          <a:prstGeom prst="rect">
            <a:avLst/>
          </a:prstGeom>
          <a:ln w="19050">
            <a:noFill/>
          </a:ln>
          <a:effectLst/>
        </p:spPr>
      </p:pic>
      <p:sp>
        <p:nvSpPr>
          <p:cNvPr id="14" name="操作按钮: 后退或上一个 73">
            <a:hlinkClick r:id="rId5"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217497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solidFill>
                <a:schemeClr val="accent1"/>
              </a:solidFill>
            </a:endParaRPr>
          </a:p>
        </p:txBody>
      </p:sp>
      <p:pic>
        <p:nvPicPr>
          <p:cNvPr id="4" name="图片 3" descr="新建画布10"/>
          <p:cNvPicPr>
            <a:picLocks noChangeAspect="1"/>
          </p:cNvPicPr>
          <p:nvPr/>
        </p:nvPicPr>
        <p:blipFill>
          <a:blip r:embed="rId3"/>
          <a:stretch>
            <a:fillRect/>
          </a:stretch>
        </p:blipFill>
        <p:spPr>
          <a:xfrm>
            <a:off x="7891145" y="0"/>
            <a:ext cx="2668905" cy="6792595"/>
          </a:xfrm>
          <a:prstGeom prst="rect">
            <a:avLst/>
          </a:prstGeom>
          <a:ln w="19050">
            <a:noFill/>
          </a:ln>
          <a:effectLst/>
        </p:spPr>
      </p:pic>
      <p:pic>
        <p:nvPicPr>
          <p:cNvPr id="5" name="图片 4"/>
          <p:cNvPicPr>
            <a:picLocks noChangeAspect="1"/>
          </p:cNvPicPr>
          <p:nvPr/>
        </p:nvPicPr>
        <p:blipFill>
          <a:blip r:embed="rId4"/>
          <a:stretch>
            <a:fillRect/>
          </a:stretch>
        </p:blipFill>
        <p:spPr>
          <a:xfrm>
            <a:off x="577215" y="2301875"/>
            <a:ext cx="6717665" cy="4019550"/>
          </a:xfrm>
          <a:prstGeom prst="rect">
            <a:avLst/>
          </a:prstGeom>
          <a:noFill/>
          <a:ln w="28575" cmpd="sng">
            <a:noFill/>
            <a:prstDash val="solid"/>
          </a:ln>
          <a:effectLst/>
        </p:spPr>
      </p:pic>
      <p:sp>
        <p:nvSpPr>
          <p:cNvPr id="2" name="标题 1"/>
          <p:cNvSpPr>
            <a:spLocks noGrp="1"/>
          </p:cNvSpPr>
          <p:nvPr>
            <p:ph type="title"/>
          </p:nvPr>
        </p:nvSpPr>
        <p:spPr>
          <a:xfrm>
            <a:off x="577215" y="659765"/>
            <a:ext cx="7148195" cy="595630"/>
          </a:xfrm>
          <a:noFill/>
          <a:ln w="28575" cmpd="sng">
            <a:noFill/>
            <a:prstDash val="solid"/>
          </a:ln>
          <a:effectLst/>
        </p:spPr>
        <p:txBody>
          <a:bodyPr>
            <a:normAutofit/>
          </a:bodyPr>
          <a:lstStyle/>
          <a:p>
            <a:pPr algn="ctr"/>
            <a:r>
              <a:rPr lang="en-US" altLang="zh-CN" sz="3200" b="1" i="1" dirty="0">
                <a:solidFill>
                  <a:schemeClr val="accent1"/>
                </a:solidFill>
                <a:latin typeface="Times New Roman" panose="02020603050405020304" pitchFamily="18" charset="0"/>
                <a:cs typeface="Times New Roman" panose="02020603050405020304" pitchFamily="18" charset="0"/>
              </a:rPr>
              <a:t>de novo</a:t>
            </a:r>
            <a:r>
              <a:rPr lang="en-US" altLang="zh-CN" sz="3200" b="1" dirty="0">
                <a:solidFill>
                  <a:schemeClr val="accent1"/>
                </a:solidFill>
                <a:latin typeface="Times New Roman" panose="02020603050405020304" pitchFamily="18" charset="0"/>
                <a:cs typeface="Times New Roman" panose="02020603050405020304" pitchFamily="18" charset="0"/>
              </a:rPr>
              <a:t> synthesis of pyrimidine</a:t>
            </a:r>
          </a:p>
        </p:txBody>
      </p:sp>
    </p:spTree>
    <p:extLst>
      <p:ext uri="{BB962C8B-B14F-4D97-AF65-F5344CB8AC3E}">
        <p14:creationId xmlns:p14="http://schemas.microsoft.com/office/powerpoint/2010/main" val="3829536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112510" y="461645"/>
            <a:ext cx="5169535" cy="5765800"/>
          </a:xfrm>
          <a:prstGeom prst="rect">
            <a:avLst/>
          </a:prstGeom>
          <a:ln w="28575" cmpd="sng">
            <a:noFill/>
            <a:prstDash val="solid"/>
          </a:ln>
          <a:effectLst/>
        </p:spPr>
      </p:pic>
      <p:sp>
        <p:nvSpPr>
          <p:cNvPr id="2" name="标题 1"/>
          <p:cNvSpPr>
            <a:spLocks noGrp="1"/>
          </p:cNvSpPr>
          <p:nvPr>
            <p:ph type="title"/>
          </p:nvPr>
        </p:nvSpPr>
        <p:spPr>
          <a:xfrm>
            <a:off x="468312" y="646617"/>
            <a:ext cx="5584825" cy="1325880"/>
          </a:xfrm>
          <a:noFill/>
          <a:ln w="28575" cmpd="sng">
            <a:noFill/>
            <a:prstDash val="solid"/>
          </a:ln>
          <a:effectLst/>
        </p:spPr>
        <p:txBody>
          <a:bodyPr/>
          <a:lstStyle/>
          <a:p>
            <a:r>
              <a:rPr lang="en-US" altLang="zh-CN" sz="2800" b="1" dirty="0">
                <a:solidFill>
                  <a:schemeClr val="accent1"/>
                </a:solidFill>
                <a:latin typeface="Times New Roman" panose="02020603050405020304" pitchFamily="18" charset="0"/>
                <a:cs typeface="Times New Roman" panose="02020603050405020304" pitchFamily="18" charset="0"/>
              </a:rPr>
              <a:t>synthesis of deoxyribonucleotides from nucleotides at NDP levels</a:t>
            </a:r>
          </a:p>
        </p:txBody>
      </p:sp>
      <p:sp>
        <p:nvSpPr>
          <p:cNvPr id="5" name="文本框 4"/>
          <p:cNvSpPr txBox="1"/>
          <p:nvPr/>
        </p:nvSpPr>
        <p:spPr>
          <a:xfrm>
            <a:off x="468312" y="2507673"/>
            <a:ext cx="5281324" cy="2086725"/>
          </a:xfrm>
          <a:prstGeom prst="rect">
            <a:avLst/>
          </a:prstGeom>
          <a:noFill/>
          <a:ln w="28575" cmpd="sng">
            <a:noFill/>
            <a:prstDash val="solid"/>
          </a:ln>
          <a:effectLst/>
        </p:spPr>
        <p:txBody>
          <a:bodyPr wrap="square" rtlCol="0">
            <a:spAutoFit/>
          </a:bodyPr>
          <a:lstStyle/>
          <a:p>
            <a:pPr algn="just">
              <a:lnSpc>
                <a:spcPct val="90000"/>
              </a:lnSpc>
              <a:buClrTx/>
              <a:buSzTx/>
              <a:buFontTx/>
            </a:pPr>
            <a:endParaRPr lang="en-US" altLang="zh-CN" sz="2400" b="1" dirty="0">
              <a:latin typeface="Times New Roman" panose="02020603050405020304" pitchFamily="18" charset="0"/>
              <a:ea typeface="+mj-ea"/>
              <a:cs typeface="Times New Roman" panose="02020603050405020304" pitchFamily="18" charset="0"/>
              <a:sym typeface="+mn-ea"/>
            </a:endParaRPr>
          </a:p>
          <a:p>
            <a:pPr algn="just">
              <a:lnSpc>
                <a:spcPct val="90000"/>
              </a:lnSpc>
              <a:buClrTx/>
              <a:buSzTx/>
              <a:buFontTx/>
            </a:pPr>
            <a:r>
              <a:rPr lang="en-US" altLang="zh-CN" sz="2400" b="1" dirty="0">
                <a:latin typeface="Times New Roman" panose="02020603050405020304" pitchFamily="18" charset="0"/>
                <a:ea typeface="+mj-ea"/>
                <a:cs typeface="Times New Roman" panose="02020603050405020304" pitchFamily="18" charset="0"/>
                <a:sym typeface="+mn-ea"/>
              </a:rPr>
              <a:t>NDPs are converted to </a:t>
            </a:r>
            <a:r>
              <a:rPr lang="en-US" altLang="zh-CN" sz="2400" b="1" dirty="0" err="1">
                <a:latin typeface="Times New Roman" panose="02020603050405020304" pitchFamily="18" charset="0"/>
                <a:ea typeface="+mj-ea"/>
                <a:cs typeface="Times New Roman" panose="02020603050405020304" pitchFamily="18" charset="0"/>
                <a:sym typeface="+mn-ea"/>
              </a:rPr>
              <a:t>dNDPs</a:t>
            </a:r>
            <a:r>
              <a:rPr lang="en-US" altLang="zh-CN" sz="2400" b="1" dirty="0">
                <a:latin typeface="Times New Roman" panose="02020603050405020304" pitchFamily="18" charset="0"/>
                <a:ea typeface="+mj-ea"/>
                <a:cs typeface="Times New Roman" panose="02020603050405020304" pitchFamily="18" charset="0"/>
                <a:sym typeface="+mn-ea"/>
              </a:rPr>
              <a:t> with the catalysis of </a:t>
            </a:r>
            <a:r>
              <a:rPr lang="en-US" altLang="zh-CN" sz="2400" b="1" dirty="0">
                <a:latin typeface="Times New Roman" panose="02020603050405020304" pitchFamily="18" charset="0"/>
                <a:ea typeface="+mj-ea"/>
                <a:cs typeface="Times New Roman" panose="02020603050405020304" pitchFamily="18" charset="0"/>
                <a:sym typeface="+mn-ea"/>
                <a:hlinkClick r:id="rId3" action="ppaction://hlinksldjump"/>
              </a:rPr>
              <a:t>ribonucleotide reductase</a:t>
            </a:r>
            <a:r>
              <a:rPr lang="en-US" altLang="zh-CN" sz="2400" b="1" dirty="0">
                <a:latin typeface="Times New Roman" panose="02020603050405020304" pitchFamily="18" charset="0"/>
                <a:ea typeface="+mj-ea"/>
                <a:cs typeface="Times New Roman" panose="02020603050405020304" pitchFamily="18" charset="0"/>
                <a:sym typeface="+mn-ea"/>
              </a:rPr>
              <a:t>, with electrons ultimately coming from NADPH.</a:t>
            </a:r>
          </a:p>
          <a:p>
            <a:pPr algn="just">
              <a:lnSpc>
                <a:spcPct val="90000"/>
              </a:lnSpc>
              <a:buClrTx/>
              <a:buSzTx/>
              <a:buFontTx/>
            </a:pPr>
            <a:endParaRPr lang="zh-CN" altLang="en-US" sz="2400" b="1"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41433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294" y="354965"/>
            <a:ext cx="5769610" cy="585470"/>
          </a:xfrm>
          <a:ln>
            <a:noFill/>
          </a:ln>
        </p:spPr>
        <p:txBody>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ribonucleotide</a:t>
            </a:r>
            <a:r>
              <a:rPr lang="en-US" altLang="zh-CN" sz="2800" b="1" dirty="0">
                <a:solidFill>
                  <a:schemeClr val="accent1"/>
                </a:solidFill>
                <a:latin typeface="Times New Roman" panose="02020603050405020304" pitchFamily="18" charset="0"/>
                <a:cs typeface="Times New Roman" panose="02020603050405020304" pitchFamily="18" charset="0"/>
              </a:rPr>
              <a:t> reductase</a:t>
            </a:r>
          </a:p>
        </p:txBody>
      </p:sp>
      <p:pic>
        <p:nvPicPr>
          <p:cNvPr id="4" name="图片 3"/>
          <p:cNvPicPr>
            <a:picLocks noChangeAspect="1"/>
          </p:cNvPicPr>
          <p:nvPr/>
        </p:nvPicPr>
        <p:blipFill>
          <a:blip r:embed="rId3"/>
          <a:stretch>
            <a:fillRect/>
          </a:stretch>
        </p:blipFill>
        <p:spPr>
          <a:xfrm>
            <a:off x="6292850" y="2673985"/>
            <a:ext cx="5036820" cy="4042410"/>
          </a:xfrm>
          <a:prstGeom prst="rect">
            <a:avLst/>
          </a:prstGeom>
          <a:noFill/>
          <a:ln w="28575" cmpd="sng">
            <a:noFill/>
            <a:prstDash val="solid"/>
          </a:ln>
          <a:effectLst/>
        </p:spPr>
      </p:pic>
      <p:pic>
        <p:nvPicPr>
          <p:cNvPr id="5" name="图片 4"/>
          <p:cNvPicPr>
            <a:picLocks noChangeAspect="1"/>
          </p:cNvPicPr>
          <p:nvPr/>
        </p:nvPicPr>
        <p:blipFill>
          <a:blip r:embed="rId4"/>
          <a:stretch>
            <a:fillRect/>
          </a:stretch>
        </p:blipFill>
        <p:spPr>
          <a:xfrm>
            <a:off x="6970395" y="182245"/>
            <a:ext cx="4928235" cy="2673985"/>
          </a:xfrm>
          <a:prstGeom prst="rect">
            <a:avLst/>
          </a:prstGeom>
          <a:noFill/>
          <a:ln w="28575" cmpd="sng">
            <a:noFill/>
            <a:prstDash val="solid"/>
          </a:ln>
          <a:effectLst/>
        </p:spPr>
      </p:pic>
      <p:sp>
        <p:nvSpPr>
          <p:cNvPr id="7" name="文本框 6"/>
          <p:cNvSpPr txBox="1"/>
          <p:nvPr/>
        </p:nvSpPr>
        <p:spPr>
          <a:xfrm>
            <a:off x="699135" y="1176655"/>
            <a:ext cx="5812155" cy="1753235"/>
          </a:xfrm>
          <a:prstGeom prst="rect">
            <a:avLst/>
          </a:prstGeom>
          <a:noFill/>
          <a:ln w="28575" cmpd="sng">
            <a:noFill/>
            <a:prstDash val="solid"/>
          </a:ln>
          <a:effectLst/>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Ribonucleotide reductase is a tetramer of two different subunits,R1 and R2,existing as R1 dimer and R2 dimer.R1 is the catalytic subunit and has two </a:t>
            </a:r>
            <a:r>
              <a:rPr lang="en-US" altLang="zh-CN" b="1" dirty="0">
                <a:latin typeface="Times New Roman" panose="02020603050405020304" pitchFamily="18" charset="0"/>
                <a:cs typeface="Times New Roman" panose="02020603050405020304" pitchFamily="18" charset="0"/>
                <a:sym typeface="+mn-ea"/>
                <a:hlinkClick r:id="rId5" action="ppaction://hlinksldjump"/>
              </a:rPr>
              <a:t>regulatory site</a:t>
            </a:r>
            <a:r>
              <a:rPr lang="en-US" altLang="zh-CN" b="1" dirty="0">
                <a:latin typeface="Times New Roman" panose="02020603050405020304" pitchFamily="18" charset="0"/>
                <a:cs typeface="Times New Roman" panose="02020603050405020304" pitchFamily="18" charset="0"/>
                <a:sym typeface="+mn-ea"/>
              </a:rPr>
              <a:t> and two </a:t>
            </a:r>
            <a:r>
              <a:rPr lang="en-US" altLang="zh-CN" b="1" dirty="0" err="1">
                <a:latin typeface="Times New Roman" panose="02020603050405020304" pitchFamily="18" charset="0"/>
                <a:cs typeface="Times New Roman" panose="02020603050405020304" pitchFamily="18" charset="0"/>
                <a:sym typeface="+mn-ea"/>
              </a:rPr>
              <a:t>Cys</a:t>
            </a:r>
            <a:r>
              <a:rPr lang="en-US" altLang="zh-CN" b="1" dirty="0">
                <a:latin typeface="Times New Roman" panose="02020603050405020304" pitchFamily="18" charset="0"/>
                <a:cs typeface="Times New Roman" panose="02020603050405020304" pitchFamily="18" charset="0"/>
                <a:sym typeface="+mn-ea"/>
              </a:rPr>
              <a:t> residual central to </a:t>
            </a:r>
            <a:r>
              <a:rPr lang="en-US" altLang="zh-CN" b="1" dirty="0">
                <a:latin typeface="Times New Roman" panose="02020603050405020304" pitchFamily="18" charset="0"/>
                <a:cs typeface="Times New Roman" panose="02020603050405020304" pitchFamily="18" charset="0"/>
                <a:sym typeface="+mn-ea"/>
                <a:hlinkClick r:id="rId6" action="ppaction://hlinksldjump"/>
              </a:rPr>
              <a:t>reaction mechanism</a:t>
            </a:r>
            <a:r>
              <a:rPr lang="en-US" altLang="zh-CN" b="1" dirty="0">
                <a:latin typeface="Times New Roman" panose="02020603050405020304" pitchFamily="18" charset="0"/>
                <a:cs typeface="Times New Roman" panose="02020603050405020304" pitchFamily="18" charset="0"/>
                <a:sym typeface="+mn-ea"/>
              </a:rPr>
              <a:t>.R2 is the radical-generation subunit,</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containing a Tyr radical and a Fe</a:t>
            </a:r>
            <a:r>
              <a:rPr lang="en-US" altLang="zh-CN" b="1" baseline="30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-Fe</a:t>
            </a:r>
            <a:r>
              <a:rPr lang="en-US" altLang="zh-CN" b="1" baseline="30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 binuclear center.</a:t>
            </a:r>
            <a:endParaRPr lang="zh-CN" altLang="en-US" b="1" dirty="0">
              <a:latin typeface="Times New Roman" panose="02020603050405020304" pitchFamily="18" charset="0"/>
              <a:cs typeface="Times New Roman" panose="02020603050405020304" pitchFamily="18" charset="0"/>
            </a:endParaRPr>
          </a:p>
        </p:txBody>
      </p:sp>
      <p:pic>
        <p:nvPicPr>
          <p:cNvPr id="8" name="图片 7" descr="新建画布11"/>
          <p:cNvPicPr>
            <a:picLocks noChangeAspect="1"/>
          </p:cNvPicPr>
          <p:nvPr/>
        </p:nvPicPr>
        <p:blipFill>
          <a:blip r:embed="rId7"/>
          <a:stretch>
            <a:fillRect/>
          </a:stretch>
        </p:blipFill>
        <p:spPr>
          <a:xfrm>
            <a:off x="1289570" y="3023235"/>
            <a:ext cx="4170680" cy="3349625"/>
          </a:xfrm>
          <a:prstGeom prst="rect">
            <a:avLst/>
          </a:prstGeom>
          <a:noFill/>
          <a:ln w="28575" cmpd="sng">
            <a:noFill/>
            <a:prstDash val="solid"/>
          </a:ln>
          <a:effectLst/>
        </p:spPr>
      </p:pic>
      <p:sp>
        <p:nvSpPr>
          <p:cNvPr id="16" name="文本框 15"/>
          <p:cNvSpPr txBox="1"/>
          <p:nvPr/>
        </p:nvSpPr>
        <p:spPr>
          <a:xfrm>
            <a:off x="4279265" y="6004560"/>
            <a:ext cx="1076325" cy="368300"/>
          </a:xfrm>
          <a:prstGeom prst="rect">
            <a:avLst/>
          </a:prstGeom>
          <a:noFill/>
          <a:ln>
            <a:noFill/>
          </a:ln>
        </p:spPr>
        <p:txBody>
          <a:bodyPr wrap="square" rtlCol="0">
            <a:spAutoFit/>
          </a:bodyPr>
          <a:lstStyle/>
          <a:p>
            <a:r>
              <a:rPr lang="en-US" altLang="zh-CN"/>
              <a:t>R2 dimer</a:t>
            </a:r>
          </a:p>
        </p:txBody>
      </p:sp>
      <p:sp>
        <p:nvSpPr>
          <p:cNvPr id="17" name="操作按钮: 后退或上一个 73">
            <a:hlinkClick r:id="rId8"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1026360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操作按钮: 后退或上一个 73">
            <a:hlinkClick r:id="rId2"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4" name="图片 3"/>
          <p:cNvPicPr>
            <a:picLocks noChangeAspect="1"/>
          </p:cNvPicPr>
          <p:nvPr/>
        </p:nvPicPr>
        <p:blipFill>
          <a:blip r:embed="rId3"/>
          <a:stretch>
            <a:fillRect/>
          </a:stretch>
        </p:blipFill>
        <p:spPr>
          <a:xfrm>
            <a:off x="0" y="987724"/>
            <a:ext cx="5036820" cy="4042410"/>
          </a:xfrm>
          <a:prstGeom prst="rect">
            <a:avLst/>
          </a:prstGeom>
          <a:noFill/>
          <a:ln w="28575" cmpd="sng">
            <a:noFill/>
            <a:prstDash val="solid"/>
          </a:ln>
          <a:effectLst/>
        </p:spPr>
      </p:pic>
      <p:sp>
        <p:nvSpPr>
          <p:cNvPr id="7" name="文本框 6"/>
          <p:cNvSpPr txBox="1"/>
          <p:nvPr/>
        </p:nvSpPr>
        <p:spPr>
          <a:xfrm>
            <a:off x="563245" y="5477510"/>
            <a:ext cx="5700395" cy="1198880"/>
          </a:xfrm>
          <a:prstGeom prst="rect">
            <a:avLst/>
          </a:prstGeom>
          <a:noFill/>
          <a:ln w="28575">
            <a:noFill/>
          </a:ln>
          <a:effectLst/>
        </p:spPr>
        <p:txBody>
          <a:bodyPr wrap="square" rtlCol="0">
            <a:spAutoFit/>
          </a:bodyPr>
          <a:lstStyle/>
          <a:p>
            <a:pPr algn="l">
              <a:buClrTx/>
              <a:buSzTx/>
              <a:buFontTx/>
            </a:pPr>
            <a:r>
              <a:rPr lang="en-US" altLang="zh-CN">
                <a:latin typeface="Times New Roman" panose="02020603050405020304" pitchFamily="18" charset="0"/>
                <a:cs typeface="Times New Roman" panose="02020603050405020304" pitchFamily="18" charset="0"/>
                <a:sym typeface="+mn-ea"/>
              </a:rPr>
              <a:t>Both substrate specificity and the overall enzymatic </a:t>
            </a:r>
            <a:endParaRPr lang="en-US" altLang="zh-CN">
              <a:latin typeface="Times New Roman" panose="02020603050405020304" pitchFamily="18" charset="0"/>
              <a:cs typeface="Times New Roman" panose="02020603050405020304" pitchFamily="18" charset="0"/>
            </a:endParaRPr>
          </a:p>
          <a:p>
            <a:pPr algn="l">
              <a:buClrTx/>
              <a:buSzTx/>
              <a:buFontTx/>
            </a:pPr>
            <a:r>
              <a:rPr lang="en-US" altLang="zh-CN">
                <a:latin typeface="Times New Roman" panose="02020603050405020304" pitchFamily="18" charset="0"/>
                <a:cs typeface="Times New Roman" panose="02020603050405020304" pitchFamily="18" charset="0"/>
                <a:sym typeface="+mn-ea"/>
              </a:rPr>
              <a:t>activity of ribonucleotide reductase are regulated to </a:t>
            </a:r>
            <a:endParaRPr lang="en-US" altLang="zh-CN">
              <a:latin typeface="Times New Roman" panose="02020603050405020304" pitchFamily="18" charset="0"/>
              <a:cs typeface="Times New Roman" panose="02020603050405020304" pitchFamily="18" charset="0"/>
            </a:endParaRPr>
          </a:p>
          <a:p>
            <a:pPr algn="l">
              <a:buClrTx/>
              <a:buSzTx/>
              <a:buFontTx/>
            </a:pPr>
            <a:r>
              <a:rPr lang="en-US" altLang="zh-CN">
                <a:latin typeface="Times New Roman" panose="02020603050405020304" pitchFamily="18" charset="0"/>
                <a:cs typeface="Times New Roman" panose="02020603050405020304" pitchFamily="18" charset="0"/>
                <a:sym typeface="+mn-ea"/>
              </a:rPr>
              <a:t>balance the biosynthesis of all nucleotides.</a:t>
            </a:r>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5306695" y="815975"/>
            <a:ext cx="6885305" cy="3492500"/>
          </a:xfrm>
          <a:prstGeom prst="rect">
            <a:avLst/>
          </a:prstGeom>
          <a:noFill/>
          <a:ln w="28575">
            <a:noFill/>
          </a:ln>
          <a:effectLst/>
        </p:spPr>
      </p:pic>
      <p:sp>
        <p:nvSpPr>
          <p:cNvPr id="6" name="文本框 5"/>
          <p:cNvSpPr txBox="1"/>
          <p:nvPr/>
        </p:nvSpPr>
        <p:spPr>
          <a:xfrm>
            <a:off x="6034405" y="4308475"/>
            <a:ext cx="5953760" cy="2585323"/>
          </a:xfrm>
          <a:prstGeom prst="rect">
            <a:avLst/>
          </a:prstGeom>
          <a:noFill/>
          <a:ln w="28575">
            <a:noFill/>
          </a:ln>
          <a:effectLst/>
        </p:spPr>
        <p:txBody>
          <a:bodyPr wrap="square" rtlCol="0">
            <a:spAutoFit/>
          </a:bodyPr>
          <a:lstStyle/>
          <a:p>
            <a:pPr algn="l">
              <a:buClrTx/>
              <a:buSzTx/>
              <a:buFontTx/>
            </a:pPr>
            <a:r>
              <a:rPr lang="en-US" altLang="zh-CN">
                <a:latin typeface="Times New Roman" panose="02020603050405020304" pitchFamily="18" charset="0"/>
                <a:cs typeface="Times New Roman" panose="02020603050405020304" pitchFamily="18" charset="0"/>
                <a:sym typeface="+mn-ea"/>
              </a:rPr>
              <a:t>At the overall enzymatic activity site: when ATP binds, the enzyme is activated; when dATP binds, the enzyme is inactivated.</a:t>
            </a:r>
          </a:p>
          <a:p>
            <a:pPr algn="l" eaLnBrk="1" hangingPunct="1">
              <a:buClrTx/>
              <a:buSzTx/>
              <a:buFontTx/>
              <a:buNone/>
            </a:pPr>
            <a:r>
              <a:rPr lang="en-US" altLang="zh-CN">
                <a:latin typeface="Times New Roman" panose="02020603050405020304" pitchFamily="18" charset="0"/>
                <a:cs typeface="Times New Roman" panose="02020603050405020304" pitchFamily="18" charset="0"/>
                <a:sym typeface="+mn-ea"/>
              </a:rPr>
              <a:t>At the substrate specificity site: </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dATP or ATP binds, reduction of CDP and UDP is favored;</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dTTP binds, reduction of GDP is favored (and the reduction of CDP and UDP is inhibited);</a:t>
            </a:r>
            <a:endParaRPr lang="en-US" altLang="zh-CN">
              <a:latin typeface="Times New Roman" panose="02020603050405020304" pitchFamily="18" charset="0"/>
              <a:cs typeface="Times New Roman" panose="02020603050405020304" pitchFamily="18" charset="0"/>
            </a:endParaRPr>
          </a:p>
          <a:p>
            <a:pPr algn="l" eaLnBrk="1" hangingPunct="1">
              <a:buClrTx/>
              <a:buSzTx/>
              <a:buFontTx/>
            </a:pPr>
            <a:r>
              <a:rPr lang="en-US" altLang="zh-CN">
                <a:latin typeface="Times New Roman" panose="02020603050405020304" pitchFamily="18" charset="0"/>
                <a:cs typeface="Times New Roman" panose="02020603050405020304" pitchFamily="18" charset="0"/>
                <a:sym typeface="+mn-ea"/>
              </a:rPr>
              <a:t>when dGTP binds, reduction of ADP is favored.</a:t>
            </a:r>
            <a:endParaRPr lang="en-US" altLang="zh-CN">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307743" y="226173"/>
            <a:ext cx="6906260" cy="901065"/>
          </a:xfrm>
          <a:noFill/>
          <a:ln w="28575">
            <a:noFill/>
          </a:ln>
          <a:effectLst/>
        </p:spPr>
        <p:txBody>
          <a:bodyPr/>
          <a:lstStyle/>
          <a:p>
            <a:pPr algn="ctr"/>
            <a:r>
              <a:rPr lang="en-US" altLang="zh-CN" sz="2800" b="1" dirty="0">
                <a:solidFill>
                  <a:schemeClr val="accent1"/>
                </a:solidFill>
                <a:latin typeface="Times New Roman" panose="02020603050405020304" pitchFamily="18" charset="0"/>
                <a:cs typeface="Times New Roman" panose="02020603050405020304" pitchFamily="18" charset="0"/>
              </a:rPr>
              <a:t>regulation of </a:t>
            </a:r>
            <a:r>
              <a:rPr lang="en-US" altLang="zh-CN" sz="3200" b="1" dirty="0">
                <a:solidFill>
                  <a:schemeClr val="accent1"/>
                </a:solidFill>
                <a:latin typeface="Times New Roman" panose="02020603050405020304" pitchFamily="18" charset="0"/>
                <a:cs typeface="Times New Roman" panose="02020603050405020304" pitchFamily="18" charset="0"/>
              </a:rPr>
              <a:t>ribonucleotide</a:t>
            </a:r>
            <a:r>
              <a:rPr lang="en-US" altLang="zh-CN" sz="2800" b="1" dirty="0">
                <a:solidFill>
                  <a:schemeClr val="accent1"/>
                </a:solidFill>
                <a:latin typeface="Times New Roman" panose="02020603050405020304" pitchFamily="18" charset="0"/>
                <a:cs typeface="Times New Roman" panose="02020603050405020304" pitchFamily="18" charset="0"/>
              </a:rPr>
              <a:t> reductase</a:t>
            </a:r>
          </a:p>
        </p:txBody>
      </p:sp>
    </p:spTree>
    <p:extLst>
      <p:ext uri="{BB962C8B-B14F-4D97-AF65-F5344CB8AC3E}">
        <p14:creationId xmlns:p14="http://schemas.microsoft.com/office/powerpoint/2010/main" val="630461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7554"/>
            <a:ext cx="7258974" cy="1325880"/>
          </a:xfrm>
          <a:noFill/>
          <a:ln w="28575">
            <a:noFill/>
          </a:ln>
          <a:effectLst/>
        </p:spPr>
        <p:txBody>
          <a:bodyPr>
            <a:normAutofit/>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mechanism of ribonucleotide reductase</a:t>
            </a:r>
          </a:p>
        </p:txBody>
      </p:sp>
      <p:pic>
        <p:nvPicPr>
          <p:cNvPr id="4" name="图片 3"/>
          <p:cNvPicPr>
            <a:picLocks noChangeAspect="1"/>
          </p:cNvPicPr>
          <p:nvPr/>
        </p:nvPicPr>
        <p:blipFill>
          <a:blip r:embed="rId2"/>
          <a:stretch>
            <a:fillRect/>
          </a:stretch>
        </p:blipFill>
        <p:spPr>
          <a:xfrm>
            <a:off x="6212840" y="862965"/>
            <a:ext cx="5762625" cy="5629275"/>
          </a:xfrm>
          <a:prstGeom prst="rect">
            <a:avLst/>
          </a:prstGeom>
          <a:noFill/>
          <a:ln w="28575">
            <a:noFill/>
          </a:ln>
          <a:effectLst/>
        </p:spPr>
      </p:pic>
      <p:sp>
        <p:nvSpPr>
          <p:cNvPr id="5" name="文本框 4"/>
          <p:cNvSpPr txBox="1"/>
          <p:nvPr/>
        </p:nvSpPr>
        <p:spPr>
          <a:xfrm>
            <a:off x="307743" y="1472622"/>
            <a:ext cx="4989195" cy="3046095"/>
          </a:xfrm>
          <a:prstGeom prst="rect">
            <a:avLst/>
          </a:prstGeom>
          <a:noFill/>
          <a:ln w="28575">
            <a:noFill/>
          </a:ln>
          <a:effectLst/>
        </p:spPr>
        <p:txBody>
          <a:bodyPr wrap="square" rtlCol="0">
            <a:spAutoFit/>
          </a:bodyPr>
          <a:lstStyle/>
          <a:p>
            <a:pPr algn="l">
              <a:buClrTx/>
              <a:buSzTx/>
              <a:buFontTx/>
            </a:pPr>
            <a:r>
              <a:rPr lang="en-US" altLang="zh-CN" sz="2400" b="1" dirty="0">
                <a:latin typeface="Times New Roman" panose="02020603050405020304" pitchFamily="18" charset="0"/>
                <a:cs typeface="Times New Roman" panose="02020603050405020304" pitchFamily="18" charset="0"/>
                <a:sym typeface="+mn-ea"/>
              </a:rPr>
              <a:t>A proposed mechanism for converting a NDP to a </a:t>
            </a:r>
            <a:r>
              <a:rPr lang="en-US" altLang="zh-CN" sz="2400" b="1" dirty="0" err="1">
                <a:latin typeface="Times New Roman" panose="02020603050405020304" pitchFamily="18" charset="0"/>
                <a:cs typeface="Times New Roman" panose="02020603050405020304" pitchFamily="18" charset="0"/>
                <a:sym typeface="+mn-ea"/>
              </a:rPr>
              <a:t>dNDP</a:t>
            </a:r>
            <a:r>
              <a:rPr lang="en-US" altLang="zh-CN" sz="2400" b="1" dirty="0">
                <a:latin typeface="Times New Roman" panose="02020603050405020304" pitchFamily="18" charset="0"/>
                <a:cs typeface="Times New Roman" panose="02020603050405020304" pitchFamily="18" charset="0"/>
                <a:sym typeface="+mn-ea"/>
              </a:rPr>
              <a:t> by ribonucleotide reductase:</a:t>
            </a:r>
          </a:p>
          <a:p>
            <a:pPr algn="l">
              <a:buClrTx/>
              <a:buSzTx/>
              <a:buFontTx/>
            </a:pPr>
            <a:r>
              <a:rPr lang="en-US" altLang="zh-CN" sz="2400" b="1" dirty="0">
                <a:latin typeface="Times New Roman" panose="02020603050405020304" pitchFamily="18" charset="0"/>
                <a:cs typeface="Times New Roman" panose="02020603050405020304" pitchFamily="18" charset="0"/>
                <a:sym typeface="+mn-ea"/>
              </a:rPr>
              <a:t>The radical property of the enzyme is transiently transferred to the substrate; the presence of the radical at C-3 stabilizes the carbon cation formed at C-2.</a:t>
            </a:r>
          </a:p>
        </p:txBody>
      </p:sp>
      <p:sp>
        <p:nvSpPr>
          <p:cNvPr id="14" name="操作按钮: 后退或上一个 73">
            <a:hlinkClick r:id="rId3"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6446473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7400" y="161925"/>
            <a:ext cx="4451574" cy="1325880"/>
          </a:xfrm>
          <a:noFill/>
          <a:ln w="28575">
            <a:noFill/>
          </a:ln>
          <a:effectLst/>
        </p:spPr>
        <p:txBody>
          <a:bodyPr>
            <a:normAutofit/>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synthesis of dTTP</a:t>
            </a:r>
          </a:p>
        </p:txBody>
      </p:sp>
      <p:pic>
        <p:nvPicPr>
          <p:cNvPr id="4" name="图片 3"/>
          <p:cNvPicPr>
            <a:picLocks noChangeAspect="1"/>
          </p:cNvPicPr>
          <p:nvPr/>
        </p:nvPicPr>
        <p:blipFill>
          <a:blip r:embed="rId2"/>
          <a:stretch>
            <a:fillRect/>
          </a:stretch>
        </p:blipFill>
        <p:spPr>
          <a:xfrm>
            <a:off x="533400" y="3035935"/>
            <a:ext cx="4971415" cy="3096895"/>
          </a:xfrm>
          <a:prstGeom prst="rect">
            <a:avLst/>
          </a:prstGeom>
          <a:noFill/>
          <a:ln w="28575" cmpd="sng">
            <a:noFill/>
            <a:prstDash val="solid"/>
          </a:ln>
          <a:effectLst/>
        </p:spPr>
      </p:pic>
      <p:pic>
        <p:nvPicPr>
          <p:cNvPr id="5" name="图片 4"/>
          <p:cNvPicPr>
            <a:picLocks noChangeAspect="1"/>
          </p:cNvPicPr>
          <p:nvPr/>
        </p:nvPicPr>
        <p:blipFill>
          <a:blip r:embed="rId3"/>
          <a:stretch>
            <a:fillRect/>
          </a:stretch>
        </p:blipFill>
        <p:spPr>
          <a:xfrm>
            <a:off x="6795770" y="249555"/>
            <a:ext cx="3803650" cy="6195695"/>
          </a:xfrm>
          <a:prstGeom prst="rect">
            <a:avLst/>
          </a:prstGeom>
          <a:noFill/>
          <a:ln w="28575">
            <a:noFill/>
          </a:ln>
          <a:effectLst/>
        </p:spPr>
      </p:pic>
      <p:sp>
        <p:nvSpPr>
          <p:cNvPr id="6" name="文本框 5"/>
          <p:cNvSpPr txBox="1"/>
          <p:nvPr/>
        </p:nvSpPr>
        <p:spPr>
          <a:xfrm>
            <a:off x="787400" y="1292374"/>
            <a:ext cx="4949825" cy="1938992"/>
          </a:xfrm>
          <a:prstGeom prst="rect">
            <a:avLst/>
          </a:prstGeom>
          <a:noFill/>
          <a:ln w="28575">
            <a:noFill/>
          </a:ln>
          <a:effectLst/>
        </p:spPr>
        <p:txBody>
          <a:bodyPr wrap="square" rtlCol="0">
            <a:spAutoFit/>
          </a:bodyPr>
          <a:lstStyle/>
          <a:p>
            <a:pPr algn="l">
              <a:lnSpc>
                <a:spcPct val="100000"/>
              </a:lnSpc>
              <a:buClrTx/>
              <a:buSzTx/>
              <a:buFontTx/>
            </a:pPr>
            <a:r>
              <a:rPr lang="en-US" altLang="zh-CN" sz="2400" b="1" dirty="0">
                <a:latin typeface="Times New Roman" panose="02020603050405020304" pitchFamily="18" charset="0"/>
                <a:cs typeface="Times New Roman" panose="02020603050405020304" pitchFamily="18" charset="0"/>
                <a:sym typeface="+mn-ea"/>
              </a:rPr>
              <a:t>dTMP is derived from dUMP via a methylation reaction using N5, N10-methylenetetrahydrofolate as donors of both one-carbon unit and electrons.</a:t>
            </a:r>
            <a:endParaRPr lang="en-US" altLang="zh-CN" sz="2400" b="1" dirty="0">
              <a:latin typeface="Times New Roman" panose="02020603050405020304" pitchFamily="18" charset="0"/>
              <a:cs typeface="Times New Roman" panose="02020603050405020304" pitchFamily="18" charset="0"/>
            </a:endParaRPr>
          </a:p>
        </p:txBody>
      </p: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0988003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9699" y="314325"/>
            <a:ext cx="5264785" cy="1325880"/>
          </a:xfrm>
          <a:noFill/>
          <a:ln w="28575">
            <a:noFill/>
          </a:ln>
          <a:effectLst/>
        </p:spPr>
        <p:txBody>
          <a:bodyPr/>
          <a:lstStyle/>
          <a:p>
            <a:pPr algn="ctr"/>
            <a:r>
              <a:rPr lang="en-US" altLang="zh-CN" sz="3200" b="1" dirty="0">
                <a:solidFill>
                  <a:schemeClr val="accent1"/>
                </a:solidFill>
                <a:latin typeface="Times New Roman" panose="02020603050405020304" pitchFamily="18" charset="0"/>
                <a:cs typeface="Times New Roman" panose="02020603050405020304" pitchFamily="18" charset="0"/>
              </a:rPr>
              <a:t>catabolism of pyrimidine</a:t>
            </a:r>
          </a:p>
        </p:txBody>
      </p:sp>
      <p:pic>
        <p:nvPicPr>
          <p:cNvPr id="4" name="图片 3"/>
          <p:cNvPicPr>
            <a:picLocks noChangeAspect="1"/>
          </p:cNvPicPr>
          <p:nvPr/>
        </p:nvPicPr>
        <p:blipFill>
          <a:blip r:embed="rId3"/>
          <a:stretch>
            <a:fillRect/>
          </a:stretch>
        </p:blipFill>
        <p:spPr>
          <a:xfrm>
            <a:off x="8012430" y="182245"/>
            <a:ext cx="2720340" cy="6240780"/>
          </a:xfrm>
          <a:prstGeom prst="rect">
            <a:avLst/>
          </a:prstGeom>
          <a:noFill/>
          <a:ln w="28575">
            <a:noFill/>
          </a:ln>
          <a:effectLst/>
        </p:spPr>
      </p:pic>
      <p:sp>
        <p:nvSpPr>
          <p:cNvPr id="5" name="文本框 4"/>
          <p:cNvSpPr txBox="1"/>
          <p:nvPr/>
        </p:nvSpPr>
        <p:spPr>
          <a:xfrm>
            <a:off x="5739765" y="5814695"/>
            <a:ext cx="1369695" cy="368300"/>
          </a:xfrm>
          <a:prstGeom prst="rect">
            <a:avLst/>
          </a:prstGeom>
          <a:noFill/>
          <a:ln w="28575" cmpd="sng">
            <a:noFill/>
            <a:prstDash val="solid"/>
          </a:ln>
          <a:effectLst/>
        </p:spPr>
        <p:txBody>
          <a:bodyPr wrap="square" rtlCol="0">
            <a:spAutoFit/>
          </a:bodyPr>
          <a:lstStyle/>
          <a:p>
            <a:r>
              <a:rPr lang="en-US" altLang="zh-CN"/>
              <a:t>succinyl-CoA</a:t>
            </a:r>
          </a:p>
        </p:txBody>
      </p:sp>
      <p:cxnSp>
        <p:nvCxnSpPr>
          <p:cNvPr id="102" name="肘形连接符 101"/>
          <p:cNvCxnSpPr>
            <a:endCxn id="5" idx="3"/>
          </p:cNvCxnSpPr>
          <p:nvPr/>
        </p:nvCxnSpPr>
        <p:spPr>
          <a:xfrm rot="10800000">
            <a:off x="7108825" y="5998210"/>
            <a:ext cx="1288415" cy="3175"/>
          </a:xfrm>
          <a:prstGeom prst="bentConnector3">
            <a:avLst>
              <a:gd name="adj1" fmla="val 49975"/>
            </a:avLst>
          </a:prstGeom>
          <a:noFill/>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79133" y="1142127"/>
            <a:ext cx="5760720" cy="5170646"/>
          </a:xfrm>
          <a:prstGeom prst="rect">
            <a:avLst/>
          </a:prstGeom>
          <a:noFill/>
          <a:ln w="28575">
            <a:noFill/>
          </a:ln>
          <a:effectLst/>
        </p:spPr>
        <p:txBody>
          <a:bodyPr wrap="square" rtlCol="0">
            <a:spAutoFit/>
          </a:bodyPr>
          <a:lstStyle/>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degradation of thymine produces </a:t>
            </a:r>
            <a:r>
              <a:rPr lang="en-US" altLang="zh-CN" sz="2200" b="1" dirty="0" err="1">
                <a:latin typeface="Times New Roman" panose="02020603050405020304" pitchFamily="18" charset="0"/>
                <a:cs typeface="Times New Roman" panose="02020603050405020304" pitchFamily="18" charset="0"/>
                <a:sym typeface="+mn-ea"/>
              </a:rPr>
              <a:t>methylmalonyl</a:t>
            </a:r>
            <a:r>
              <a:rPr lang="en-US" altLang="zh-CN" sz="2200" b="1" dirty="0">
                <a:latin typeface="Times New Roman" panose="02020603050405020304" pitchFamily="18" charset="0"/>
                <a:cs typeface="Times New Roman" panose="02020603050405020304" pitchFamily="18" charset="0"/>
                <a:sym typeface="+mn-ea"/>
              </a:rPr>
              <a:t>-CoA, which can be converted to succinyl-CoA (a citric acid cycle intermediate) by the catalysis of a mutase.</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degradation of uracil and cytidine produces malonyl-CoA, which is the precursor for fatty acid biosynthesis.</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To a limited extent, catabolism of pyrimidine nucleotides contributes to the energy metabolism of the cell.</a:t>
            </a:r>
          </a:p>
          <a:p>
            <a:pPr algn="l" eaLnBrk="1" hangingPunct="1">
              <a:lnSpc>
                <a:spcPct val="100000"/>
              </a:lnSpc>
              <a:buClrTx/>
              <a:buSzTx/>
              <a:buFontTx/>
            </a:pPr>
            <a:endParaRPr lang="en-US" altLang="zh-CN" sz="2200" b="1" dirty="0">
              <a:latin typeface="Times New Roman" panose="02020603050405020304" pitchFamily="18" charset="0"/>
              <a:cs typeface="Times New Roman" panose="02020603050405020304" pitchFamily="18" charset="0"/>
            </a:endParaRPr>
          </a:p>
          <a:p>
            <a:pPr algn="l" eaLnBrk="1" hangingPunct="1">
              <a:lnSpc>
                <a:spcPct val="100000"/>
              </a:lnSpc>
              <a:buClrTx/>
              <a:buSzTx/>
              <a:buFontTx/>
            </a:pPr>
            <a:r>
              <a:rPr lang="en-US" altLang="zh-CN" sz="2200" b="1" dirty="0">
                <a:latin typeface="Times New Roman" panose="02020603050405020304" pitchFamily="18" charset="0"/>
                <a:cs typeface="Times New Roman" panose="02020603050405020304" pitchFamily="18" charset="0"/>
                <a:sym typeface="+mn-ea"/>
              </a:rPr>
              <a:t>The end product of pyrimidine degradation is urea.</a:t>
            </a:r>
            <a:endParaRPr lang="en-US" altLang="zh-CN" sz="2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386060" y="4092575"/>
            <a:ext cx="1206500" cy="368300"/>
          </a:xfrm>
          <a:prstGeom prst="rect">
            <a:avLst/>
          </a:prstGeom>
          <a:noFill/>
          <a:ln w="28575" cmpd="sng">
            <a:noFill/>
            <a:prstDash val="solid"/>
          </a:ln>
          <a:effectLst/>
        </p:spPr>
        <p:txBody>
          <a:bodyPr wrap="square" rtlCol="0">
            <a:spAutoFit/>
          </a:bodyPr>
          <a:lstStyle/>
          <a:p>
            <a:r>
              <a:rPr lang="en-US" altLang="zh-CN"/>
              <a:t>urea cycle</a:t>
            </a:r>
          </a:p>
        </p:txBody>
      </p:sp>
      <p:cxnSp>
        <p:nvCxnSpPr>
          <p:cNvPr id="8" name="肘形连接符 7"/>
          <p:cNvCxnSpPr>
            <a:endCxn id="7" idx="1"/>
          </p:cNvCxnSpPr>
          <p:nvPr/>
        </p:nvCxnSpPr>
        <p:spPr>
          <a:xfrm flipV="1">
            <a:off x="9350375" y="4276725"/>
            <a:ext cx="1035685" cy="59055"/>
          </a:xfrm>
          <a:prstGeom prst="bentConnector3">
            <a:avLst>
              <a:gd name="adj1" fmla="val 50031"/>
            </a:avLst>
          </a:prstGeom>
          <a:noFill/>
          <a:ln w="12700">
            <a:noFill/>
            <a:tailEnd type="triangle"/>
          </a:ln>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167110" y="2662555"/>
            <a:ext cx="831215" cy="368300"/>
          </a:xfrm>
          <a:prstGeom prst="rect">
            <a:avLst/>
          </a:prstGeom>
          <a:noFill/>
          <a:ln w="28575">
            <a:noFill/>
          </a:ln>
          <a:effectLst/>
        </p:spPr>
        <p:txBody>
          <a:bodyPr wrap="square" rtlCol="0">
            <a:spAutoFit/>
          </a:bodyPr>
          <a:lstStyle/>
          <a:p>
            <a:r>
              <a:rPr lang="en-US" altLang="zh-CN"/>
              <a:t>urea</a:t>
            </a:r>
          </a:p>
        </p:txBody>
      </p:sp>
      <p:cxnSp>
        <p:nvCxnSpPr>
          <p:cNvPr id="10" name="肘形连接符 9"/>
          <p:cNvCxnSpPr>
            <a:stCxn id="7" idx="0"/>
            <a:endCxn id="9" idx="2"/>
          </p:cNvCxnSpPr>
          <p:nvPr/>
        </p:nvCxnSpPr>
        <p:spPr>
          <a:xfrm rot="16200000">
            <a:off x="10754995" y="3265170"/>
            <a:ext cx="1061720" cy="593725"/>
          </a:xfrm>
          <a:prstGeom prst="bentConnector3">
            <a:avLst>
              <a:gd name="adj1" fmla="val 50030"/>
            </a:avLst>
          </a:prstGeom>
          <a:noFill/>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4" name="操作按钮: 后退或上一个 73">
            <a:hlinkClick r:id="rId4" action="ppaction://hlinksldjump" highlightClick="1"/>
          </p:cNvPr>
          <p:cNvSpPr/>
          <p:nvPr/>
        </p:nvSpPr>
        <p:spPr>
          <a:xfrm>
            <a:off x="192" y="623745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0650053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8"/>
  <p:tag name="KSO_WM_TEMPLATE_CATEGORY" val="diagram"/>
  <p:tag name="KSO_WM_TEMPLATE_INDEX" val="20188036"/>
  <p:tag name="KSO_WM_UNIT_LAYERLEVEL" val="1_1"/>
  <p:tag name="KSO_WM_TAG_VERSION" val="1.0"/>
  <p:tag name="KSO_WM_BEAUTIFY_FLAG" val="#wm#"/>
  <p:tag name="KSO_WM_UNIT_TYPE" val="n_i"/>
  <p:tag name="KSO_WM_UNIT_INDEX" val="1_8"/>
  <p:tag name="KSO_WM_UNIT_COLOR_SCHEME_SHAPE_ID" val="42"/>
  <p:tag name="KSO_WM_UNIT_COLOR_SCHEME_PARENT_PAGE" val="0_5"/>
  <p:tag name="KSO_WM_UNIT_DECOLORIZATION" val="1"/>
  <p:tag name="KSO_WM_UNIT_LINE_FORE_SCHEMECOLOR_INDEX" val="13"/>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8036_5*n_h_h_i*1_2_4_3"/>
  <p:tag name="KSO_WM_TEMPLATE_CATEGORY" val="diagram"/>
  <p:tag name="KSO_WM_TEMPLATE_INDEX" val="20188036"/>
  <p:tag name="KSO_WM_UNIT_LAYERLEVEL" val="1_1_1_1"/>
  <p:tag name="KSO_WM_TAG_VERSION" val="1.0"/>
  <p:tag name="KSO_WM_BEAUTIFY_FLAG" val="#wm#"/>
  <p:tag name="KSO_WM_UNIT_COLOR_SCHEME_SHAPE_ID" val="16"/>
  <p:tag name="KSO_WM_UNIT_COLOR_SCHEME_PARENT_PAGE" val="0_5"/>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1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1_1"/>
  <p:tag name="KSO_WM_UNIT_NOCLEAR" val="0"/>
  <p:tag name="KSO_WM_UNIT_COLOR_SCHEME_SHAPE_ID" val="7"/>
  <p:tag name="KSO_WM_UNIT_COLOR_SCHEME_PARENT_PAGE" val="0_5"/>
  <p:tag name="KSO_WM_UNIT_TEXT_FILL_FORE_SCHEMECOLOR_INDEX" val="5"/>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4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4_1"/>
  <p:tag name="KSO_WM_UNIT_NOCLEAR" val="0"/>
  <p:tag name="KSO_WM_UNIT_COLOR_SCHEME_SHAPE_ID" val="29"/>
  <p:tag name="KSO_WM_UNIT_COLOR_SCHEME_PARENT_PAGE" val="0_5"/>
  <p:tag name="KSO_WM_UNIT_TEXT_FILL_FORE_SCHEMECOLOR_INDEX" val="8"/>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1_1"/>
  <p:tag name="KSO_WM_TEMPLATE_CATEGORY" val="diagram"/>
  <p:tag name="KSO_WM_TEMPLATE_INDEX" val="20188036"/>
  <p:tag name="KSO_WM_UNIT_LAYERLEVEL" val="1_1_1_1"/>
  <p:tag name="KSO_WM_TAG_VERSION" val="1.0"/>
  <p:tag name="KSO_WM_BEAUTIFY_FLAG" val="#wm#"/>
  <p:tag name="KSO_WM_UNIT_TYPE" val="n_h_h_i"/>
  <p:tag name="KSO_WM_UNIT_INDEX" val="1_2_1_1"/>
  <p:tag name="KSO_WM_UNIT_COLOR_SCHEME_SHAPE_ID" val="33"/>
  <p:tag name="KSO_WM_UNIT_COLOR_SCHEME_PARENT_PAGE" val="0_5"/>
  <p:tag name="KSO_WM_UNIT_DECOLORIZATION" val="1"/>
  <p:tag name="KSO_WM_UNIT_LINE_FORE_SCHEMECOLOR_INDEX" val="13"/>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88036_5*n_h_h_i*1_2_5_1"/>
  <p:tag name="KSO_WM_TEMPLATE_CATEGORY" val="diagram"/>
  <p:tag name="KSO_WM_TEMPLATE_INDEX" val="20188036"/>
  <p:tag name="KSO_WM_UNIT_LAYERLEVEL" val="1_1_1_1"/>
  <p:tag name="KSO_WM_TAG_VERSION" val="1.0"/>
  <p:tag name="KSO_WM_BEAUTIFY_FLAG" val="#wm#"/>
  <p:tag name="KSO_WM_UNIT_COLOR_SCHEME_SHAPE_ID" val="30"/>
  <p:tag name="KSO_WM_UNIT_COLOR_SCHEME_PARENT_PAGE" val="0_5"/>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5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5_1"/>
  <p:tag name="KSO_WM_UNIT_NOCLEAR" val="0"/>
  <p:tag name="KSO_WM_UNIT_COLOR_SCHEME_SHAPE_ID" val="36"/>
  <p:tag name="KSO_WM_UNIT_COLOR_SCHEME_PARENT_PAGE" val="0_5"/>
  <p:tag name="KSO_WM_UNIT_TEXT_FILL_FORE_SCHEMECOLOR_INDEX" val="9"/>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8036_5*n_h_h_i*1_2_2_1"/>
  <p:tag name="KSO_WM_TEMPLATE_CATEGORY" val="diagram"/>
  <p:tag name="KSO_WM_TEMPLATE_INDEX" val="20188036"/>
  <p:tag name="KSO_WM_UNIT_LAYERLEVEL" val="1_1_1_1"/>
  <p:tag name="KSO_WM_TAG_VERSION" val="1.0"/>
  <p:tag name="KSO_WM_BEAUTIFY_FLAG" val="#wm#"/>
  <p:tag name="KSO_WM_UNIT_COLOR_SCHEME_SHAPE_ID" val="41"/>
  <p:tag name="KSO_WM_UNIT_COLOR_SCHEME_PARENT_PAGE" val="0_5"/>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8036_5*n_h_h_i*1_2_2_3"/>
  <p:tag name="KSO_WM_TEMPLATE_CATEGORY" val="diagram"/>
  <p:tag name="KSO_WM_TEMPLATE_INDEX" val="20188036"/>
  <p:tag name="KSO_WM_UNIT_LAYERLEVEL" val="1_1_1_1"/>
  <p:tag name="KSO_WM_TAG_VERSION" val="1.0"/>
  <p:tag name="KSO_WM_BEAUTIFY_FLAG" val="#wm#"/>
  <p:tag name="KSO_WM_UNIT_COLOR_SCHEME_SHAPE_ID" val="17"/>
  <p:tag name="KSO_WM_UNIT_COLOR_SCHEME_PARENT_PAGE" val="0_5"/>
  <p:tag name="KSO_WM_UNIT_FILL_FORE_SCHEMECOLOR_INDEX" val="14"/>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2_2"/>
  <p:tag name="KSO_WM_TEMPLATE_CATEGORY" val="diagram"/>
  <p:tag name="KSO_WM_TEMPLATE_INDEX" val="20188036"/>
  <p:tag name="KSO_WM_UNIT_LAYERLEVEL" val="1_1_1_1"/>
  <p:tag name="KSO_WM_TAG_VERSION" val="1.0"/>
  <p:tag name="KSO_WM_BEAUTIFY_FLAG" val="#wm#"/>
  <p:tag name="KSO_WM_UNIT_TYPE" val="n_h_h_i"/>
  <p:tag name="KSO_WM_UNIT_INDEX" val="1_2_2_2"/>
  <p:tag name="KSO_WM_UNIT_COLOR_SCHEME_SHAPE_ID" val="43"/>
  <p:tag name="KSO_WM_UNIT_COLOR_SCHEME_PARENT_PAGE" val="0_5"/>
  <p:tag name="KSO_WM_UNIT_DECOLORIZATION" val="1"/>
  <p:tag name="KSO_WM_UNIT_LINE_FORE_SCHEMECOLOR_INDEX" val="13"/>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3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3_1"/>
  <p:tag name="KSO_WM_UNIT_NOCLEAR" val="0"/>
  <p:tag name="KSO_WM_UNIT_COLOR_SCHEME_SHAPE_ID" val="45"/>
  <p:tag name="KSO_WM_UNIT_COLOR_SCHEME_PARENT_PAGE" val="0_5"/>
  <p:tag name="KSO_WM_UNIT_TEXT_FILL_FORE_SCHEMECOLOR_INDEX" val="7"/>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8036_5*n_h_i*1_1_1"/>
  <p:tag name="KSO_WM_TEMPLATE_CATEGORY" val="diagram"/>
  <p:tag name="KSO_WM_TEMPLATE_INDEX" val="20188036"/>
  <p:tag name="KSO_WM_UNIT_LAYERLEVEL" val="1_1_1"/>
  <p:tag name="KSO_WM_TAG_VERSION" val="1.0"/>
  <p:tag name="KSO_WM_BEAUTIFY_FLAG" val="#wm#"/>
  <p:tag name="KSO_WM_UNIT_COLOR_SCHEME_SHAPE_ID" val="5"/>
  <p:tag name="KSO_WM_UNIT_COLOR_SCHEME_PARENT_PAGE" val="0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2"/>
  <p:tag name="KSO_WM_TEMPLATE_CATEGORY" val="diagram"/>
  <p:tag name="KSO_WM_TEMPLATE_INDEX" val="20188036"/>
  <p:tag name="KSO_WM_UNIT_LAYERLEVEL" val="1_1_1_1"/>
  <p:tag name="KSO_WM_TAG_VERSION" val="1.0"/>
  <p:tag name="KSO_WM_BEAUTIFY_FLAG" val="#wm#"/>
  <p:tag name="KSO_WM_UNIT_TYPE" val="n_h_h_i"/>
  <p:tag name="KSO_WM_UNIT_INDEX" val="1_2_5_2"/>
  <p:tag name="KSO_WM_UNIT_COLOR_SCHEME_SHAPE_ID" val="52"/>
  <p:tag name="KSO_WM_UNIT_COLOR_SCHEME_PARENT_PAGE" val="0_5"/>
  <p:tag name="KSO_WM_UNIT_FILL_FORE_SCHEMECOLOR_INDEX" val="14"/>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1"/>
  <p:tag name="KSO_WM_TEMPLATE_CATEGORY" val="diagram"/>
  <p:tag name="KSO_WM_TEMPLATE_INDEX" val="20188036"/>
  <p:tag name="KSO_WM_UNIT_LAYERLEVEL" val="1_1_1_1"/>
  <p:tag name="KSO_WM_TAG_VERSION" val="1.0"/>
  <p:tag name="KSO_WM_BEAUTIFY_FLAG" val="#wm#"/>
  <p:tag name="KSO_WM_UNIT_TYPE" val="n_h_h_i"/>
  <p:tag name="KSO_WM_UNIT_INDEX" val="1_2_4_1"/>
  <p:tag name="KSO_WM_UNIT_COLOR_SCHEME_SHAPE_ID" val="47"/>
  <p:tag name="KSO_WM_UNIT_COLOR_SCHEME_PARENT_PAGE" val="0_5"/>
  <p:tag name="KSO_WM_UNIT_DECOLORIZATION" val="1"/>
  <p:tag name="KSO_WM_UNIT_LINE_FORE_SCHEMECOLOR_INDEX" val="13"/>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8036_5*n_h_h_i*1_2_3_3"/>
  <p:tag name="KSO_WM_TEMPLATE_CATEGORY" val="diagram"/>
  <p:tag name="KSO_WM_TEMPLATE_INDEX" val="20188036"/>
  <p:tag name="KSO_WM_UNIT_LAYERLEVEL" val="1_1_1_1"/>
  <p:tag name="KSO_WM_TAG_VERSION" val="1.0"/>
  <p:tag name="KSO_WM_BEAUTIFY_FLAG" val="#wm#"/>
  <p:tag name="KSO_WM_UNIT_COLOR_SCHEME_SHAPE_ID" val="48"/>
  <p:tag name="KSO_WM_UNIT_COLOR_SCHEME_PARENT_PAGE" val="0_5"/>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8036_5*n_h_h_i*1_2_3_2"/>
  <p:tag name="KSO_WM_TEMPLATE_CATEGORY" val="diagram"/>
  <p:tag name="KSO_WM_TEMPLATE_INDEX" val="20188036"/>
  <p:tag name="KSO_WM_UNIT_LAYERLEVEL" val="1_1_1_1"/>
  <p:tag name="KSO_WM_TAG_VERSION" val="1.0"/>
  <p:tag name="KSO_WM_BEAUTIFY_FLAG" val="#wm#"/>
  <p:tag name="KSO_WM_UNIT_COLOR_SCHEME_SHAPE_ID" val="31"/>
  <p:tag name="KSO_WM_UNIT_COLOR_SCHEME_PARENT_PAGE" val="0_5"/>
  <p:tag name="KSO_WM_UNIT_FILL_FORE_SCHEMECOLOR_INDEX" val="14"/>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3_1"/>
  <p:tag name="KSO_WM_TEMPLATE_CATEGORY" val="diagram"/>
  <p:tag name="KSO_WM_TEMPLATE_INDEX" val="20188036"/>
  <p:tag name="KSO_WM_UNIT_LAYERLEVEL" val="1_1_1_1"/>
  <p:tag name="KSO_WM_TAG_VERSION" val="1.0"/>
  <p:tag name="KSO_WM_BEAUTIFY_FLAG" val="#wm#"/>
  <p:tag name="KSO_WM_UNIT_TYPE" val="n_h_h_i"/>
  <p:tag name="KSO_WM_UNIT_INDEX" val="1_2_3_1"/>
  <p:tag name="KSO_WM_UNIT_COLOR_SCHEME_SHAPE_ID" val="50"/>
  <p:tag name="KSO_WM_UNIT_COLOR_SCHEME_PARENT_PAGE" val="0_5"/>
  <p:tag name="KSO_WM_UNIT_DECOLORIZATION" val="1"/>
  <p:tag name="KSO_WM_UNIT_LINE_FORE_SCHEMECOLOR_INDEX" val="13"/>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4_2"/>
  <p:tag name="KSO_WM_TEMPLATE_CATEGORY" val="diagram"/>
  <p:tag name="KSO_WM_TEMPLATE_INDEX" val="20188036"/>
  <p:tag name="KSO_WM_UNIT_LAYERLEVEL" val="1_1_1_1"/>
  <p:tag name="KSO_WM_TAG_VERSION" val="1.0"/>
  <p:tag name="KSO_WM_BEAUTIFY_FLAG" val="#wm#"/>
  <p:tag name="KSO_WM_UNIT_TYPE" val="n_h_h_i"/>
  <p:tag name="KSO_WM_UNIT_INDEX" val="1_2_4_2"/>
  <p:tag name="KSO_WM_UNIT_COLOR_SCHEME_SHAPE_ID" val="53"/>
  <p:tag name="KSO_WM_UNIT_COLOR_SCHEME_PARENT_PAGE" val="0_5"/>
  <p:tag name="KSO_WM_UNIT_FILL_FORE_SCHEMECOLOR_INDEX" val="14"/>
  <p:tag name="KSO_WM_UNI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a*1_2_2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2_1"/>
  <p:tag name="KSO_WM_UNIT_NOCLEAR" val="0"/>
  <p:tag name="KSO_WM_UNIT_COLOR_SCHEME_SHAPE_ID" val="55"/>
  <p:tag name="KSO_WM_UNIT_COLOR_SCHEME_PARENT_PAGE" val="0_5"/>
  <p:tag name="KSO_WM_UNIT_TEXT_FILL_FORE_SCHEMECOLOR_INDEX" val="6"/>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h_h_i*1_2_5_3"/>
  <p:tag name="KSO_WM_TEMPLATE_CATEGORY" val="diagram"/>
  <p:tag name="KSO_WM_TEMPLATE_INDEX" val="20188036"/>
  <p:tag name="KSO_WM_UNIT_LAYERLEVEL" val="1_1_1_1"/>
  <p:tag name="KSO_WM_TAG_VERSION" val="1.0"/>
  <p:tag name="KSO_WM_BEAUTIFY_FLAG" val="#wm#"/>
  <p:tag name="KSO_WM_UNIT_TYPE" val="n_h_h_i"/>
  <p:tag name="KSO_WM_UNIT_INDEX" val="1_2_5_3"/>
  <p:tag name="KSO_WM_UNIT_COLOR_SCHEME_SHAPE_ID" val="46"/>
  <p:tag name="KSO_WM_UNIT_COLOR_SCHEME_PARENT_PAGE" val="0_5"/>
  <p:tag name="KSO_WM_UNIT_DECOLORIZATION" val="1"/>
  <p:tag name="KSO_WM_UNIT_LINE_FORE_SCHEMECOLOR_INDEX" val="13"/>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188036_5*n_i*1_1"/>
  <p:tag name="KSO_WM_TEMPLATE_CATEGORY" val="diagram"/>
  <p:tag name="KSO_WM_TEMPLATE_INDEX" val="20188036"/>
  <p:tag name="KSO_WM_UNIT_LAYERLEVEL" val="1_1"/>
  <p:tag name="KSO_WM_TAG_VERSION" val="1.0"/>
  <p:tag name="KSO_WM_BEAUTIFY_FLAG" val="#wm#"/>
  <p:tag name="KSO_WM_UNIT_COLOR_SCHEME_SHAPE_ID" val="12"/>
  <p:tag name="KSO_WM_UNIT_COLOR_SCHEME_PARENT_PAGE" val="0_5"/>
  <p:tag name="KSO_WM_UNIT_DECOLORIZATION" val="1"/>
  <p:tag name="KSO_WM_UNIT_LINE_FORE_SCHEMECOLOR_INDEX" val="14"/>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96bed6aa-1050-480c-9eef-d808637d699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2"/>
  <p:tag name="KSO_WM_TEMPLATE_CATEGORY" val="diagram"/>
  <p:tag name="KSO_WM_TEMPLATE_INDEX" val="20188036"/>
  <p:tag name="KSO_WM_UNIT_LAYERLEVEL" val="1_1"/>
  <p:tag name="KSO_WM_TAG_VERSION" val="1.0"/>
  <p:tag name="KSO_WM_BEAUTIFY_FLAG" val="#wm#"/>
  <p:tag name="KSO_WM_UNIT_TYPE" val="n_i"/>
  <p:tag name="KSO_WM_UNIT_INDEX" val="1_2"/>
  <p:tag name="KSO_WM_UNIT_COLOR_SCHEME_SHAPE_ID" val="65"/>
  <p:tag name="KSO_WM_UNIT_COLOR_SCHEME_PARENT_PAGE" val="0_5"/>
  <p:tag name="KSO_WM_UNIT_DECOLORIZATION" val="1"/>
  <p:tag name="KSO_WM_UNIT_LINE_FORE_SCHEMECOLOR_INDEX" val="13"/>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4"/>
  <p:tag name="KSO_WM_TEMPLATE_CATEGORY" val="diagram"/>
  <p:tag name="KSO_WM_TEMPLATE_INDEX" val="20188036"/>
  <p:tag name="KSO_WM_UNIT_LAYERLEVEL" val="1_1"/>
  <p:tag name="KSO_WM_TAG_VERSION" val="1.0"/>
  <p:tag name="KSO_WM_BEAUTIFY_FLAG" val="#wm#"/>
  <p:tag name="KSO_WM_UNIT_TYPE" val="n_i"/>
  <p:tag name="KSO_WM_UNIT_INDEX" val="1_4"/>
  <p:tag name="KSO_WM_UNIT_COLOR_SCHEME_SHAPE_ID" val="64"/>
  <p:tag name="KSO_WM_UNIT_COLOR_SCHEME_PARENT_PAGE" val="0_5"/>
  <p:tag name="KSO_WM_UNIT_DECOLORIZATION" val="1"/>
  <p:tag name="KSO_WM_UNIT_LINE_FORE_SCHEMECOLOR_INDEX" val="13"/>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5"/>
  <p:tag name="KSO_WM_TEMPLATE_CATEGORY" val="diagram"/>
  <p:tag name="KSO_WM_TEMPLATE_INDEX" val="20188036"/>
  <p:tag name="KSO_WM_UNIT_LAYERLEVEL" val="1_1"/>
  <p:tag name="KSO_WM_TAG_VERSION" val="1.0"/>
  <p:tag name="KSO_WM_BEAUTIFY_FLAG" val="#wm#"/>
  <p:tag name="KSO_WM_UNIT_TYPE" val="n_i"/>
  <p:tag name="KSO_WM_UNIT_INDEX" val="1_5"/>
  <p:tag name="KSO_WM_UNIT_COLOR_SCHEME_SHAPE_ID" val="63"/>
  <p:tag name="KSO_WM_UNIT_COLOR_SCHEME_PARENT_PAGE" val="0_5"/>
  <p:tag name="KSO_WM_UNIT_DECOLORIZATION" val="1"/>
  <p:tag name="KSO_WM_UNIT_LINE_FORE_SCHEMECOLOR_INDEX" val="13"/>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6"/>
  <p:tag name="KSO_WM_TEMPLATE_CATEGORY" val="diagram"/>
  <p:tag name="KSO_WM_TEMPLATE_INDEX" val="20188036"/>
  <p:tag name="KSO_WM_UNIT_LAYERLEVEL" val="1_1"/>
  <p:tag name="KSO_WM_TAG_VERSION" val="1.0"/>
  <p:tag name="KSO_WM_BEAUTIFY_FLAG" val="#wm#"/>
  <p:tag name="KSO_WM_UNIT_TYPE" val="n_i"/>
  <p:tag name="KSO_WM_UNIT_INDEX" val="1_6"/>
  <p:tag name="KSO_WM_UNIT_COLOR_SCHEME_SHAPE_ID" val="62"/>
  <p:tag name="KSO_WM_UNIT_COLOR_SCHEME_PARENT_PAGE" val="0_5"/>
  <p:tag name="KSO_WM_UNIT_DECOLORIZATION" val="1"/>
  <p:tag name="KSO_WM_UNIT_LINE_FORE_SCHEMECOLOR_INDEX" val="13"/>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5*n_i*1_7"/>
  <p:tag name="KSO_WM_TEMPLATE_CATEGORY" val="diagram"/>
  <p:tag name="KSO_WM_TEMPLATE_INDEX" val="20188036"/>
  <p:tag name="KSO_WM_UNIT_LAYERLEVEL" val="1_1"/>
  <p:tag name="KSO_WM_TAG_VERSION" val="1.0"/>
  <p:tag name="KSO_WM_BEAUTIFY_FLAG" val="#wm#"/>
  <p:tag name="KSO_WM_UNIT_TYPE" val="n_i"/>
  <p:tag name="KSO_WM_UNIT_INDEX" val="1_7"/>
  <p:tag name="KSO_WM_UNIT_COLOR_SCHEME_SHAPE_ID" val="61"/>
  <p:tag name="KSO_WM_UNIT_COLOR_SCHEME_PARENT_PAGE" val="0_5"/>
  <p:tag name="KSO_WM_UNIT_DECOLORIZATION" val="1"/>
  <p:tag name="KSO_WM_UNIT_LINE_FORE_SCHEMECOLOR_INDEX" val="13"/>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8036_5*n_h_h_i*1_2_1_2"/>
  <p:tag name="KSO_WM_TEMPLATE_CATEGORY" val="diagram"/>
  <p:tag name="KSO_WM_TEMPLATE_INDEX" val="20188036"/>
  <p:tag name="KSO_WM_UNIT_LAYERLEVEL" val="1_1_1_1"/>
  <p:tag name="KSO_WM_TAG_VERSION" val="1.0"/>
  <p:tag name="KSO_WM_BEAUTIFY_FLAG" val="#wm#"/>
  <p:tag name="KSO_WM_UNIT_COLOR_SCHEME_SHAPE_ID" val="18"/>
  <p:tag name="KSO_WM_UNIT_COLOR_SCHEME_PARENT_PAGE" val="0_5"/>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8036_5*n_h_h_i*1_2_1_3"/>
  <p:tag name="KSO_WM_TEMPLATE_CATEGORY" val="diagram"/>
  <p:tag name="KSO_WM_TEMPLATE_INDEX" val="20188036"/>
  <p:tag name="KSO_WM_UNIT_LAYERLEVEL" val="1_1_1_1"/>
  <p:tag name="KSO_WM_TAG_VERSION" val="1.0"/>
  <p:tag name="KSO_WM_BEAUTIFY_FLAG" val="#wm#"/>
  <p:tag name="KSO_WM_UNIT_COLOR_SCHEME_SHAPE_ID" val="19"/>
  <p:tag name="KSO_WM_UNIT_COLOR_SCHEME_PARENT_PAGE" val="0_5"/>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5"/>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6283</Words>
  <Application>Microsoft Macintosh PowerPoint</Application>
  <PresentationFormat>宽屏</PresentationFormat>
  <Paragraphs>1388</Paragraphs>
  <Slides>101</Slides>
  <Notes>68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101</vt:i4>
      </vt:variant>
    </vt:vector>
  </HeadingPairs>
  <TitlesOfParts>
    <vt:vector size="108" baseType="lpstr">
      <vt:lpstr>等线</vt:lpstr>
      <vt:lpstr>等线 Light</vt:lpstr>
      <vt:lpstr>微软雅黑</vt:lpstr>
      <vt:lpstr>Whitney</vt:lpstr>
      <vt:lpstr>Arial</vt:lpstr>
      <vt:lpstr>Times New Roman</vt:lpstr>
      <vt:lpstr>Office 主题​​</vt:lpstr>
      <vt:lpstr>Biochemistry Comprehensive Homework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catabolism of amino acids and nucleotides</vt:lpstr>
      <vt:lpstr>Synthesis of amino acids and nucleotides</vt:lpstr>
      <vt:lpstr>urea cycle</vt:lpstr>
      <vt:lpstr>fate of carbon skeletons of amino acids</vt:lpstr>
      <vt:lpstr>synthesis of glutamine and its regulation</vt:lpstr>
      <vt:lpstr>PowerPoint 演示文稿</vt:lpstr>
      <vt:lpstr>PowerPoint 演示文稿</vt:lpstr>
      <vt:lpstr>PowerPoint 演示文稿</vt:lpstr>
      <vt:lpstr>PowerPoint 演示文稿</vt:lpstr>
      <vt:lpstr>PowerPoint 演示文稿</vt:lpstr>
      <vt:lpstr>PowerPoint 演示文稿</vt:lpstr>
      <vt:lpstr>synthesis of Histidine</vt:lpstr>
      <vt:lpstr>feedback inhibition found in amino acid biosynthesis</vt:lpstr>
      <vt:lpstr>de novo synthesis of purine</vt:lpstr>
      <vt:lpstr>de novo synthesis of pyrimidine</vt:lpstr>
      <vt:lpstr>synthesis of deoxyribonucleotides from nucleotides at NDP levels</vt:lpstr>
      <vt:lpstr>ribonucleotide reductase</vt:lpstr>
      <vt:lpstr>regulation of ribonucleotide reductase</vt:lpstr>
      <vt:lpstr>mechanism of ribonucleotide reductase</vt:lpstr>
      <vt:lpstr>synthesis of dTTP</vt:lpstr>
      <vt:lpstr>catabolism of pyrimidine</vt:lpstr>
      <vt:lpstr>Catabolism of purine</vt:lpstr>
      <vt:lpstr>further process with uric acid in various animals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Price Alex</dc:creator>
  <cp:lastModifiedBy>Price Alex</cp:lastModifiedBy>
  <cp:revision>16</cp:revision>
  <dcterms:created xsi:type="dcterms:W3CDTF">2020-11-15T15:07:40Z</dcterms:created>
  <dcterms:modified xsi:type="dcterms:W3CDTF">2020-11-24T01:42:11Z</dcterms:modified>
</cp:coreProperties>
</file>